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85" r:id="rId6"/>
    <p:sldId id="258" r:id="rId7"/>
    <p:sldId id="267" r:id="rId8"/>
    <p:sldId id="275" r:id="rId9"/>
    <p:sldId id="259" r:id="rId10"/>
    <p:sldId id="278" r:id="rId11"/>
    <p:sldId id="261" r:id="rId12"/>
    <p:sldId id="279" r:id="rId13"/>
    <p:sldId id="280" r:id="rId14"/>
    <p:sldId id="281" r:id="rId15"/>
    <p:sldId id="282" r:id="rId16"/>
    <p:sldId id="283" r:id="rId17"/>
    <p:sldId id="284" r:id="rId18"/>
  </p:sldIdLst>
  <p:sldSz cx="12192000" cy="6858000"/>
  <p:notesSz cx="6858000" cy="9144000"/>
  <p:embeddedFontLst>
    <p:embeddedFont>
      <p:font typeface="Montserrat ExtraBold" panose="00000900000000000000" pitchFamily="2" charset="0"/>
      <p:bold r:id="rId19"/>
      <p:boldItalic r:id="rId20"/>
    </p:embeddedFont>
    <p:embeddedFont>
      <p:font typeface="Montserrat SemiBold" panose="00000700000000000000" pitchFamily="2" charset="0"/>
      <p:bold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242"/>
    <a:srgbClr val="FFDB6B"/>
    <a:srgbClr val="E41D42"/>
    <a:srgbClr val="E51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987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84250" y="1329124"/>
            <a:ext cx="7483475" cy="398900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8961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20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41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09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6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68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399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3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88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58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50950" y="1033849"/>
            <a:ext cx="7607300" cy="445255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553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50950" y="1033849"/>
            <a:ext cx="7607300" cy="44525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662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22750" y="910024"/>
            <a:ext cx="6711950" cy="46525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4847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22750" y="910024"/>
            <a:ext cx="6711950" cy="46525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4943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3175" y="2072075"/>
            <a:ext cx="7112000" cy="33762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6190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4725" y="1986349"/>
            <a:ext cx="5407025" cy="348100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9199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51350" y="1395799"/>
            <a:ext cx="5435600" cy="45192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76599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A335-8FCF-4921-9630-F415523DCEEE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8CBC-854E-4289-8DCA-E4E98C39F8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51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98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496511" y="2868603"/>
            <a:ext cx="6523789" cy="15696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200" dirty="0">
                <a:latin typeface="Montserrat SemiBold" panose="00000700000000000000" pitchFamily="2" charset="0"/>
              </a:rPr>
              <a:t>A lua de mel é um tempo de intimidade, separado para o </a:t>
            </a:r>
            <a:r>
              <a:rPr lang="pt-BR" sz="3200" dirty="0" smtClean="0">
                <a:latin typeface="Montserrat SemiBold" panose="00000700000000000000" pitchFamily="2" charset="0"/>
              </a:rPr>
              <a:t>casal estar </a:t>
            </a:r>
            <a:r>
              <a:rPr lang="pt-BR" sz="3200" dirty="0">
                <a:latin typeface="Montserrat SemiBold" panose="00000700000000000000" pitchFamily="2" charset="0"/>
              </a:rPr>
              <a:t>junto e a sós.</a:t>
            </a:r>
            <a:endParaRPr lang="pt-BR" sz="2400" i="1" dirty="0">
              <a:latin typeface="Montserrat SemiBold" panose="000007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96511" y="1914496"/>
            <a:ext cx="5933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NÃO LEVEM JUNTO </a:t>
            </a:r>
            <a:endParaRPr lang="pt-BR" sz="2800" dirty="0" smtClean="0">
              <a:solidFill>
                <a:srgbClr val="E52242"/>
              </a:solidFill>
              <a:latin typeface="Montserrat ExtraBold" panose="00000900000000000000" pitchFamily="2" charset="0"/>
            </a:endParaRPr>
          </a:p>
          <a:p>
            <a:r>
              <a:rPr lang="pt-BR" sz="28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AMIGOS </a:t>
            </a:r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OU FAMILIARES</a:t>
            </a:r>
            <a:endParaRPr lang="pt-BR" sz="28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287434" y="2025016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3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3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695949" y="2087553"/>
            <a:ext cx="5381625" cy="35394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Tudo vai depender das economias do casal. Pode ser uma </a:t>
            </a: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saída ao </a:t>
            </a: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interior do país ou para um local turístico no exterior. </a:t>
            </a:r>
            <a:endParaRPr lang="pt-BR" sz="2800" dirty="0" smtClean="0">
              <a:solidFill>
                <a:schemeClr val="bg1"/>
              </a:solidFill>
              <a:latin typeface="Montserrat SemiBold" panose="000007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O importante é </a:t>
            </a: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sair. Entretanto, sair sem fazer </a:t>
            </a: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dívidas.</a:t>
            </a:r>
            <a:endParaRPr lang="pt-BR" sz="2000" i="1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372686" y="648478"/>
            <a:ext cx="751639" cy="751639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4</a:t>
            </a:r>
            <a:endParaRPr lang="pt-BR" sz="36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95950" y="1037364"/>
            <a:ext cx="5524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Montserrat ExtraBold" panose="00000900000000000000" pitchFamily="2" charset="0"/>
              </a:rPr>
              <a:t>DECIDAM VIAJAR PARA </a:t>
            </a:r>
            <a:endParaRPr lang="pt-BR" sz="2800" dirty="0" smtClean="0">
              <a:solidFill>
                <a:schemeClr val="bg1"/>
              </a:solidFill>
              <a:latin typeface="Montserrat ExtraBold" panose="00000900000000000000" pitchFamily="2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UM </a:t>
            </a:r>
            <a:r>
              <a:rPr lang="pt-BR" sz="2800" dirty="0">
                <a:solidFill>
                  <a:schemeClr val="bg1"/>
                </a:solidFill>
                <a:latin typeface="Montserrat ExtraBold" panose="00000900000000000000" pitchFamily="2" charset="0"/>
              </a:rPr>
              <a:t>LUGAR TURÍSTICO</a:t>
            </a:r>
            <a:endParaRPr lang="pt-BR" sz="2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2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734049" y="1725603"/>
            <a:ext cx="4895851" cy="39703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latin typeface="Montserrat SemiBold" panose="00000700000000000000" pitchFamily="2" charset="0"/>
              </a:rPr>
              <a:t>Não se esqueçam de confirmar a reserva antes do casamento.</a:t>
            </a:r>
          </a:p>
          <a:p>
            <a:pPr>
              <a:lnSpc>
                <a:spcPct val="100000"/>
              </a:lnSpc>
            </a:pPr>
            <a:r>
              <a:rPr lang="pt-BR" sz="2800" dirty="0">
                <a:latin typeface="Montserrat SemiBold" panose="00000700000000000000" pitchFamily="2" charset="0"/>
              </a:rPr>
              <a:t>Hotéis baratos não oferecem privacidade e segurança, elementos</a:t>
            </a:r>
          </a:p>
          <a:p>
            <a:pPr>
              <a:lnSpc>
                <a:spcPct val="100000"/>
              </a:lnSpc>
            </a:pPr>
            <a:r>
              <a:rPr lang="pt-BR" sz="2800" dirty="0">
                <a:latin typeface="Montserrat SemiBold" panose="00000700000000000000" pitchFamily="2" charset="0"/>
              </a:rPr>
              <a:t>fundamentais, especialmente para a esposa.</a:t>
            </a:r>
            <a:endParaRPr lang="pt-BR" sz="2000" i="1" dirty="0">
              <a:latin typeface="Montserrat SemiBold" panose="00000700000000000000" pitchFamily="2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543761" y="547244"/>
            <a:ext cx="751639" cy="751639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5</a:t>
            </a:r>
            <a:endParaRPr lang="pt-BR" sz="3600" dirty="0">
              <a:latin typeface="Montserrat ExtraBold" panose="000009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34050" y="1084989"/>
            <a:ext cx="5762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PROCUREM UM BOM HOTEL</a:t>
            </a:r>
            <a:endParaRPr lang="pt-BR" sz="28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6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372686" y="2792403"/>
            <a:ext cx="7600114" cy="30469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latin typeface="Montserrat SemiBold" panose="00000700000000000000" pitchFamily="2" charset="0"/>
              </a:rPr>
              <a:t>Uma vez mais, lembrem-se: é preciso que o casal tenha privacidade</a:t>
            </a:r>
            <a:r>
              <a:rPr lang="pt-BR" sz="2400" dirty="0" smtClean="0">
                <a:latin typeface="Montserrat SemiBold" panose="00000700000000000000" pitchFamily="2" charset="0"/>
              </a:rPr>
              <a:t>. Se </a:t>
            </a:r>
            <a:r>
              <a:rPr lang="pt-BR" sz="2400" dirty="0">
                <a:latin typeface="Montserrat SemiBold" panose="00000700000000000000" pitchFamily="2" charset="0"/>
              </a:rPr>
              <a:t>algum amigo oferecer seu apartamento, o casal deve cuidar de seus pertences e deixar um bom presente como gesto de gratidão</a:t>
            </a:r>
            <a:r>
              <a:rPr lang="pt-BR" sz="2400" dirty="0" smtClean="0">
                <a:latin typeface="Montserrat SemiBold" panose="00000700000000000000" pitchFamily="2" charset="0"/>
              </a:rPr>
              <a:t>. Tanto </a:t>
            </a:r>
            <a:r>
              <a:rPr lang="pt-BR" sz="2400" dirty="0">
                <a:latin typeface="Montserrat SemiBold" panose="00000700000000000000" pitchFamily="2" charset="0"/>
              </a:rPr>
              <a:t>quanto possível, é melhor evitar o uso do apartamento de </a:t>
            </a:r>
            <a:r>
              <a:rPr lang="pt-BR" sz="2400" dirty="0" smtClean="0">
                <a:latin typeface="Montserrat SemiBold" panose="00000700000000000000" pitchFamily="2" charset="0"/>
              </a:rPr>
              <a:t>outra pessoa</a:t>
            </a:r>
            <a:r>
              <a:rPr lang="pt-BR" sz="2400" dirty="0">
                <a:latin typeface="Montserrat SemiBold" panose="00000700000000000000" pitchFamily="2" charset="0"/>
              </a:rPr>
              <a:t>. Considerem essa opção como a última alternativa</a:t>
            </a:r>
            <a:r>
              <a:rPr lang="es-ES" sz="2400" dirty="0" smtClean="0">
                <a:latin typeface="Montserrat SemiBold" panose="00000700000000000000" pitchFamily="2" charset="0"/>
              </a:rPr>
              <a:t>.</a:t>
            </a:r>
            <a:endParaRPr lang="pt-BR" sz="1600" i="1" dirty="0">
              <a:latin typeface="Montserrat SemiBold" panose="000007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72686" y="1838296"/>
            <a:ext cx="84764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srgbClr val="E52242"/>
                </a:solidFill>
                <a:latin typeface="Montserrat ExtraBold" panose="00000900000000000000" pitchFamily="2" charset="0"/>
              </a:rPr>
              <a:t>NÃO SE HOSPEDEM NA CASA DE ALGUM FAMILIAR OU AMIGO A FIM DE ECONOMIZAR</a:t>
            </a:r>
            <a:endParaRPr lang="pt-BR" sz="26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304060" y="1876729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6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67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24474" y="1982778"/>
            <a:ext cx="5905501" cy="329320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600" dirty="0">
                <a:latin typeface="Montserrat SemiBold" panose="00000700000000000000" pitchFamily="2" charset="0"/>
              </a:rPr>
              <a:t>Para muitas esposas, a lua de mel é uma </a:t>
            </a:r>
            <a:r>
              <a:rPr lang="pt-BR" sz="2600" dirty="0" smtClean="0">
                <a:latin typeface="Montserrat SemiBold" panose="00000700000000000000" pitchFamily="2" charset="0"/>
              </a:rPr>
              <a:t>lembrança de </a:t>
            </a:r>
            <a:r>
              <a:rPr lang="pt-BR" sz="2600" dirty="0">
                <a:latin typeface="Montserrat SemiBold" panose="00000700000000000000" pitchFamily="2" charset="0"/>
              </a:rPr>
              <a:t>uma “lua de fel”. Cuidado! A falta de tato, prudência, paciência e </a:t>
            </a:r>
            <a:r>
              <a:rPr lang="pt-BR" sz="2600" dirty="0" smtClean="0">
                <a:latin typeface="Montserrat SemiBold" panose="00000700000000000000" pitchFamily="2" charset="0"/>
              </a:rPr>
              <a:t>amor deixam </a:t>
            </a:r>
            <a:r>
              <a:rPr lang="pt-BR" sz="2600" dirty="0">
                <a:latin typeface="Montserrat SemiBold" panose="00000700000000000000" pitchFamily="2" charset="0"/>
              </a:rPr>
              <a:t>marcas, muitas vezes, para toda vida. A primeira noite não significa</a:t>
            </a:r>
            <a:r>
              <a:rPr lang="pt-BR" sz="2600" dirty="0" smtClean="0">
                <a:latin typeface="Montserrat SemiBold" panose="00000700000000000000" pitchFamily="2" charset="0"/>
              </a:rPr>
              <a:t>, necessariamente</a:t>
            </a:r>
            <a:r>
              <a:rPr lang="pt-BR" sz="2600" dirty="0">
                <a:latin typeface="Montserrat SemiBold" panose="00000700000000000000" pitchFamily="2" charset="0"/>
              </a:rPr>
              <a:t>, intimidade sexual</a:t>
            </a:r>
            <a:r>
              <a:rPr lang="pt-BR" sz="2600" dirty="0" smtClean="0">
                <a:latin typeface="Montserrat SemiBold" panose="00000700000000000000" pitchFamily="2" charset="0"/>
              </a:rPr>
              <a:t>.</a:t>
            </a:r>
            <a:endParaRPr lang="pt-BR" sz="2600" i="1" dirty="0">
              <a:latin typeface="Montserrat SemiBold" panose="00000700000000000000" pitchFamily="2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420311" y="547244"/>
            <a:ext cx="751639" cy="751639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7</a:t>
            </a:r>
            <a:endParaRPr lang="pt-BR" sz="3600" dirty="0">
              <a:latin typeface="Montserrat ExtraBold" panose="000009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24476" y="932589"/>
            <a:ext cx="4695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SEJAM PACIENTES NA INTIMIDADE SEXUAL</a:t>
            </a:r>
            <a:endParaRPr lang="pt-BR" sz="28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34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391150" y="2039928"/>
            <a:ext cx="5667376" cy="34163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Algumas mulheres, em um exagero de pudor e recato, vão ao </a:t>
            </a: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extremo de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usar uma espécie de conjunto de moletom para a noite de núpcias</a:t>
            </a: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. É 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importante considerar que a roupa da noite de núpcias, além de </a:t>
            </a:r>
            <a:r>
              <a:rPr lang="pt-BR" sz="2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estar limpa</a:t>
            </a:r>
            <a:r>
              <a:rPr lang="pt-BR" sz="2400" dirty="0">
                <a:solidFill>
                  <a:schemeClr val="bg1"/>
                </a:solidFill>
                <a:latin typeface="Montserrat SemiBold" panose="00000700000000000000" pitchFamily="2" charset="0"/>
              </a:rPr>
              <a:t>, deve ter certas características que motivem a intimidade física.</a:t>
            </a:r>
            <a:endParaRPr lang="pt-BR" sz="2400" i="1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467936" y="518669"/>
            <a:ext cx="751639" cy="751639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8</a:t>
            </a:r>
            <a:endParaRPr lang="pt-BR" sz="36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1150" y="989739"/>
            <a:ext cx="6095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Montserrat ExtraBold" panose="00000900000000000000" pitchFamily="2" charset="0"/>
              </a:rPr>
              <a:t>PREPAREM A ROUPA PARA </a:t>
            </a:r>
            <a:endParaRPr lang="pt-BR" sz="2800" dirty="0" smtClean="0">
              <a:solidFill>
                <a:schemeClr val="bg1"/>
              </a:solidFill>
              <a:latin typeface="Montserrat ExtraBold" panose="00000900000000000000" pitchFamily="2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A </a:t>
            </a:r>
            <a:r>
              <a:rPr lang="pt-BR" sz="2800" dirty="0">
                <a:solidFill>
                  <a:schemeClr val="bg1"/>
                </a:solidFill>
                <a:latin typeface="Montserrat ExtraBold" panose="00000900000000000000" pitchFamily="2" charset="0"/>
              </a:rPr>
              <a:t>NOITE DE NÚPCIAS</a:t>
            </a:r>
            <a:endParaRPr lang="pt-BR" sz="2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1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401262" y="2417716"/>
            <a:ext cx="7495338" cy="310854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latin typeface="Montserrat SemiBold" panose="00000700000000000000" pitchFamily="2" charset="0"/>
              </a:rPr>
              <a:t>As malas de viagem devem estar preparadas antes da cerimônia</a:t>
            </a:r>
          </a:p>
          <a:p>
            <a:pPr>
              <a:lnSpc>
                <a:spcPct val="100000"/>
              </a:lnSpc>
            </a:pPr>
            <a:r>
              <a:rPr lang="pt-BR" sz="2800" dirty="0">
                <a:latin typeface="Montserrat SemiBold" panose="00000700000000000000" pitchFamily="2" charset="0"/>
              </a:rPr>
              <a:t>religiosa para evitar contratempos de última hora. Não levem </a:t>
            </a:r>
            <a:r>
              <a:rPr lang="pt-BR" sz="2800" dirty="0" smtClean="0">
                <a:latin typeface="Montserrat SemiBold" panose="00000700000000000000" pitchFamily="2" charset="0"/>
              </a:rPr>
              <a:t>muita roupa</a:t>
            </a:r>
            <a:r>
              <a:rPr lang="pt-BR" sz="2800" dirty="0">
                <a:latin typeface="Montserrat SemiBold" panose="00000700000000000000" pitchFamily="2" charset="0"/>
              </a:rPr>
              <a:t>; somente o necessário para o tempo que estarão em viagem</a:t>
            </a:r>
            <a:r>
              <a:rPr lang="pt-BR" sz="2800" dirty="0" smtClean="0">
                <a:latin typeface="Montserrat SemiBold" panose="00000700000000000000" pitchFamily="2" charset="0"/>
              </a:rPr>
              <a:t>, sempre </a:t>
            </a:r>
            <a:r>
              <a:rPr lang="pt-BR" sz="2800" dirty="0">
                <a:latin typeface="Montserrat SemiBold" panose="00000700000000000000" pitchFamily="2" charset="0"/>
              </a:rPr>
              <a:t>de acordo com o clima do lugar.</a:t>
            </a:r>
            <a:endParaRPr lang="pt-BR" sz="2000" i="1" dirty="0">
              <a:latin typeface="Montserrat SemiBold" panose="000007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01262" y="1894496"/>
            <a:ext cx="7933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E52242"/>
                </a:solidFill>
                <a:latin typeface="Montserrat ExtraBold" panose="00000900000000000000" pitchFamily="2" charset="0"/>
              </a:rPr>
              <a:t>ORGANIZEM AS MALAS PARA A VIAGEM</a:t>
            </a:r>
            <a:endParaRPr lang="pt-BR" sz="28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428750" y="1748263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9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1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619750" y="2173277"/>
            <a:ext cx="5353050" cy="369331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600" dirty="0">
                <a:solidFill>
                  <a:schemeClr val="bg1"/>
                </a:solidFill>
                <a:latin typeface="Montserrat SemiBold" panose="00000700000000000000" pitchFamily="2" charset="0"/>
              </a:rPr>
              <a:t>Não existe uma forma melhor de guardar uma recordação especial</a:t>
            </a:r>
            <a:r>
              <a:rPr lang="pt-BR" sz="26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, para </a:t>
            </a:r>
            <a:r>
              <a:rPr lang="pt-BR" sz="2600" dirty="0">
                <a:solidFill>
                  <a:schemeClr val="bg1"/>
                </a:solidFill>
                <a:latin typeface="Montserrat SemiBold" panose="00000700000000000000" pitchFamily="2" charset="0"/>
              </a:rPr>
              <a:t>compartilhar em cada aniversário de casamento – </a:t>
            </a:r>
            <a:r>
              <a:rPr lang="pt-BR" sz="26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inclusive na </a:t>
            </a:r>
            <a:r>
              <a:rPr lang="pt-BR" sz="2600" dirty="0">
                <a:solidFill>
                  <a:schemeClr val="bg1"/>
                </a:solidFill>
                <a:latin typeface="Montserrat SemiBold" panose="00000700000000000000" pitchFamily="2" charset="0"/>
              </a:rPr>
              <a:t>presença dos filhos, do que filmar e fotografar esses momentos</a:t>
            </a:r>
            <a:r>
              <a:rPr lang="pt-BR" sz="26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. Eles </a:t>
            </a:r>
            <a:r>
              <a:rPr lang="pt-BR" sz="2600" dirty="0">
                <a:solidFill>
                  <a:schemeClr val="bg1"/>
                </a:solidFill>
                <a:latin typeface="Montserrat SemiBold" panose="00000700000000000000" pitchFamily="2" charset="0"/>
              </a:rPr>
              <a:t>são únicos e nunca voltarão.</a:t>
            </a:r>
            <a:endParaRPr lang="pt-BR" sz="2600" i="1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209924" y="923063"/>
            <a:ext cx="895351" cy="877078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10</a:t>
            </a:r>
            <a:endParaRPr lang="pt-BR" sz="32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19751" y="923063"/>
            <a:ext cx="5353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Montserrat ExtraBold" panose="00000900000000000000" pitchFamily="2" charset="0"/>
              </a:rPr>
              <a:t>LEVEM UMA BOA </a:t>
            </a:r>
            <a:endParaRPr lang="pt-BR" sz="2800" dirty="0" smtClean="0">
              <a:solidFill>
                <a:schemeClr val="bg1"/>
              </a:solidFill>
              <a:latin typeface="Montserrat ExtraBold" panose="00000900000000000000" pitchFamily="2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Montserrat ExtraBold" panose="00000900000000000000" pitchFamily="2" charset="0"/>
              </a:rPr>
              <a:t>CÂMERA </a:t>
            </a:r>
            <a:r>
              <a:rPr lang="pt-BR" sz="2800" dirty="0">
                <a:solidFill>
                  <a:schemeClr val="bg1"/>
                </a:solidFill>
                <a:latin typeface="Montserrat ExtraBold" panose="00000900000000000000" pitchFamily="2" charset="0"/>
              </a:rPr>
              <a:t>FOTOGRÁFICA</a:t>
            </a:r>
            <a:endParaRPr lang="pt-BR" sz="28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8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495300"/>
            <a:ext cx="1762126" cy="7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93837" y="1782763"/>
            <a:ext cx="7854950" cy="30321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BR" sz="36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“Seja </a:t>
            </a:r>
            <a:r>
              <a:rPr lang="pt-BR" sz="3600" dirty="0">
                <a:solidFill>
                  <a:schemeClr val="bg1"/>
                </a:solidFill>
                <a:latin typeface="Montserrat SemiBold" panose="00000700000000000000" pitchFamily="2" charset="0"/>
              </a:rPr>
              <a:t>bendito o teu manancial, e alegra-te com a mulher da tua</a:t>
            </a:r>
            <a:br>
              <a:rPr lang="pt-BR" sz="3600" dirty="0">
                <a:solidFill>
                  <a:schemeClr val="bg1"/>
                </a:solidFill>
                <a:latin typeface="Montserrat SemiBold" panose="00000700000000000000" pitchFamily="2" charset="0"/>
              </a:rPr>
            </a:br>
            <a:r>
              <a:rPr lang="pt-BR" sz="3600" dirty="0">
                <a:solidFill>
                  <a:schemeClr val="bg1"/>
                </a:solidFill>
                <a:latin typeface="Montserrat SemiBold" panose="00000700000000000000" pitchFamily="2" charset="0"/>
              </a:rPr>
              <a:t>mocidade, corça de amores e gazela graciosa. Saciem-te os seus</a:t>
            </a:r>
            <a:br>
              <a:rPr lang="pt-BR" sz="3600" dirty="0">
                <a:solidFill>
                  <a:schemeClr val="bg1"/>
                </a:solidFill>
                <a:latin typeface="Montserrat SemiBold" panose="00000700000000000000" pitchFamily="2" charset="0"/>
              </a:rPr>
            </a:br>
            <a:r>
              <a:rPr lang="pt-BR" sz="3600" dirty="0">
                <a:solidFill>
                  <a:schemeClr val="bg1"/>
                </a:solidFill>
                <a:latin typeface="Montserrat SemiBold" panose="00000700000000000000" pitchFamily="2" charset="0"/>
              </a:rPr>
              <a:t>seios em todo o tempo; e embriaga-te sempre com as suas carícias</a:t>
            </a:r>
            <a:r>
              <a:rPr lang="pt-BR" sz="36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.”</a:t>
            </a:r>
            <a:endParaRPr lang="pt-BR" sz="36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993837" y="4998293"/>
            <a:ext cx="4738396" cy="342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1400" i="1" dirty="0" err="1">
                <a:solidFill>
                  <a:srgbClr val="FFDB6B"/>
                </a:solidFill>
                <a:latin typeface="Montserrat SemiBold" panose="00000700000000000000" pitchFamily="2" charset="0"/>
              </a:rPr>
              <a:t>Pv</a:t>
            </a:r>
            <a:r>
              <a:rPr lang="en-US" sz="1400" i="1" dirty="0">
                <a:solidFill>
                  <a:srgbClr val="FFDB6B"/>
                </a:solidFill>
                <a:latin typeface="Montserrat SemiBold" panose="00000700000000000000" pitchFamily="2" charset="0"/>
              </a:rPr>
              <a:t> 5:18, 19</a:t>
            </a:r>
            <a:endParaRPr lang="pt-BR" sz="1400" i="1" dirty="0">
              <a:solidFill>
                <a:srgbClr val="FFDB6B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29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534025" y="1078065"/>
            <a:ext cx="5667375" cy="4745915"/>
          </a:xfrm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Para que tudo corra bem é fundamental não fazer dívidas </a:t>
            </a: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com viagens </a:t>
            </a: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além das possibilidades financeiras. Se vocês querem </a:t>
            </a: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desfrutar um </a:t>
            </a: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bom relacionamento, de companheirismo e dos prazeres da </a:t>
            </a: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vida conjugal</a:t>
            </a: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, não comprometam sua renda a ponto de terem que viver </a:t>
            </a:r>
            <a:r>
              <a:rPr lang="pt-BR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preocupados no </a:t>
            </a:r>
            <a:r>
              <a:rPr lang="pt-BR" sz="2800" dirty="0">
                <a:solidFill>
                  <a:schemeClr val="bg1"/>
                </a:solidFill>
                <a:latin typeface="Montserrat SemiBold" panose="00000700000000000000" pitchFamily="2" charset="0"/>
              </a:rPr>
              <a:t>início da vida a dois.</a:t>
            </a:r>
            <a:endParaRPr lang="pt-BR" sz="2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5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140056" y="1294414"/>
            <a:ext cx="5743777" cy="3970318"/>
          </a:xfrm>
        </p:spPr>
        <p:txBody>
          <a:bodyPr wrap="square">
            <a:spAutoFit/>
          </a:bodyPr>
          <a:lstStyle/>
          <a:p>
            <a:r>
              <a:rPr lang="pt-BR" sz="2800" dirty="0">
                <a:latin typeface="Montserrat SemiBold" panose="00000700000000000000" pitchFamily="2" charset="0"/>
              </a:rPr>
              <a:t>Outro ponto importante é planejar a data do casamento </a:t>
            </a:r>
            <a:r>
              <a:rPr lang="pt-BR" sz="2800" dirty="0" smtClean="0">
                <a:latin typeface="Montserrat SemiBold" panose="00000700000000000000" pitchFamily="2" charset="0"/>
              </a:rPr>
              <a:t>coincidindo com </a:t>
            </a:r>
            <a:r>
              <a:rPr lang="pt-BR" sz="2800" dirty="0">
                <a:latin typeface="Montserrat SemiBold" panose="00000700000000000000" pitchFamily="2" charset="0"/>
              </a:rPr>
              <a:t>as férias dos dois. Não marquem uma data próxima </a:t>
            </a:r>
            <a:r>
              <a:rPr lang="pt-BR" sz="2800" dirty="0" smtClean="0">
                <a:latin typeface="Montserrat SemiBold" panose="00000700000000000000" pitchFamily="2" charset="0"/>
              </a:rPr>
              <a:t>do início </a:t>
            </a:r>
            <a:r>
              <a:rPr lang="pt-BR" sz="2800" dirty="0">
                <a:latin typeface="Montserrat SemiBold" panose="00000700000000000000" pitchFamily="2" charset="0"/>
              </a:rPr>
              <a:t>dos estudos universitários ou de pós-graduação, nem poucos dias antes de retomar o </a:t>
            </a:r>
            <a:r>
              <a:rPr lang="pt-BR" sz="2800" dirty="0" smtClean="0">
                <a:latin typeface="Montserrat SemiBold" panose="00000700000000000000" pitchFamily="2" charset="0"/>
              </a:rPr>
              <a:t>trabalho </a:t>
            </a:r>
            <a:r>
              <a:rPr lang="pt-BR" sz="2800" dirty="0">
                <a:latin typeface="Montserrat SemiBold" panose="00000700000000000000" pitchFamily="2" charset="0"/>
              </a:rPr>
              <a:t>dias antes de retomar o trabalho. </a:t>
            </a:r>
            <a:endParaRPr lang="pt-BR" sz="2800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785812" y="1877533"/>
            <a:ext cx="7025063" cy="3637919"/>
          </a:xfrm>
        </p:spPr>
        <p:txBody>
          <a:bodyPr wrap="square">
            <a:spAutoFit/>
          </a:bodyPr>
          <a:lstStyle/>
          <a:p>
            <a:r>
              <a:rPr lang="pt-BR" sz="3200" dirty="0" smtClean="0">
                <a:latin typeface="Montserrat SemiBold" panose="00000700000000000000" pitchFamily="2" charset="0"/>
              </a:rPr>
              <a:t>O </a:t>
            </a:r>
            <a:r>
              <a:rPr lang="pt-BR" sz="3200" dirty="0">
                <a:latin typeface="Montserrat SemiBold" panose="00000700000000000000" pitchFamily="2" charset="0"/>
              </a:rPr>
              <a:t>ideal é que não exista nada </a:t>
            </a:r>
            <a:r>
              <a:rPr lang="pt-BR" sz="3200" dirty="0" smtClean="0">
                <a:latin typeface="Montserrat SemiBold" panose="00000700000000000000" pitchFamily="2" charset="0"/>
              </a:rPr>
              <a:t>para distraí-los</a:t>
            </a:r>
            <a:r>
              <a:rPr lang="pt-BR" sz="3200" dirty="0">
                <a:latin typeface="Montserrat SemiBold" panose="00000700000000000000" pitchFamily="2" charset="0"/>
              </a:rPr>
              <a:t>. O casal deve estar livre de todo compromisso e </a:t>
            </a:r>
            <a:r>
              <a:rPr lang="pt-BR" sz="3200" dirty="0" smtClean="0">
                <a:latin typeface="Montserrat SemiBold" panose="00000700000000000000" pitchFamily="2" charset="0"/>
              </a:rPr>
              <a:t>responsabilidade, </a:t>
            </a:r>
            <a:r>
              <a:rPr lang="pt-BR" sz="3200" dirty="0" smtClean="0">
                <a:solidFill>
                  <a:srgbClr val="E52242"/>
                </a:solidFill>
                <a:latin typeface="Montserrat SemiBold" panose="00000700000000000000" pitchFamily="2" charset="0"/>
              </a:rPr>
              <a:t>pois </a:t>
            </a:r>
            <a:r>
              <a:rPr lang="pt-BR" sz="3200" dirty="0">
                <a:solidFill>
                  <a:srgbClr val="E52242"/>
                </a:solidFill>
                <a:latin typeface="Montserrat SemiBold" panose="00000700000000000000" pitchFamily="2" charset="0"/>
              </a:rPr>
              <a:t>precisam se concentrar um no outro</a:t>
            </a:r>
            <a:r>
              <a:rPr lang="pt-BR" sz="3200" dirty="0">
                <a:latin typeface="Montserrat SemiBold" panose="00000700000000000000" pitchFamily="2" charset="0"/>
              </a:rPr>
              <a:t> e passar </a:t>
            </a:r>
            <a:r>
              <a:rPr lang="pt-BR" sz="3200" dirty="0" smtClean="0">
                <a:latin typeface="Montserrat SemiBold" panose="00000700000000000000" pitchFamily="2" charset="0"/>
              </a:rPr>
              <a:t>momentos felizes </a:t>
            </a:r>
            <a:r>
              <a:rPr lang="pt-BR" sz="3200" dirty="0">
                <a:latin typeface="Montserrat SemiBold" panose="00000700000000000000" pitchFamily="2" charset="0"/>
              </a:rPr>
              <a:t>na iniciação da vida como marido e mulher</a:t>
            </a:r>
            <a:r>
              <a:rPr lang="pt-BR" sz="3200" dirty="0" smtClean="0">
                <a:latin typeface="Montserrat SemiBold" panose="00000700000000000000" pitchFamily="2" charset="0"/>
              </a:rPr>
              <a:t>.</a:t>
            </a:r>
            <a:endParaRPr lang="pt-BR" sz="3200" dirty="0"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1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162551" y="2608403"/>
            <a:ext cx="5882294" cy="1415772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10 </a:t>
            </a:r>
            <a: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RECOMENDAÇÕES</a:t>
            </a:r>
            <a:br>
              <a:rPr lang="pt-BR" sz="32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</a:br>
            <a:r>
              <a:rPr lang="es-ES" sz="5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LUA </a:t>
            </a:r>
            <a:r>
              <a:rPr lang="es-ES" sz="5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DE </a:t>
            </a:r>
            <a:r>
              <a:rPr lang="es-ES" sz="5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MEL</a:t>
            </a:r>
            <a:r>
              <a:rPr lang="pt-BR" sz="54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:</a:t>
            </a:r>
            <a:endParaRPr lang="pt-BR" sz="5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0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496511" y="2920743"/>
            <a:ext cx="7752514" cy="26776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latin typeface="Montserrat SemiBold" panose="00000700000000000000" pitchFamily="2" charset="0"/>
              </a:rPr>
              <a:t>Alguns casais preferem gastar quase todo o dinheiro na festa </a:t>
            </a:r>
            <a:r>
              <a:rPr lang="pt-BR" sz="2400" dirty="0" smtClean="0">
                <a:latin typeface="Montserrat SemiBold" panose="00000700000000000000" pitchFamily="2" charset="0"/>
              </a:rPr>
              <a:t>de casamento </a:t>
            </a:r>
            <a:r>
              <a:rPr lang="pt-BR" sz="2400" dirty="0">
                <a:latin typeface="Montserrat SemiBold" panose="00000700000000000000" pitchFamily="2" charset="0"/>
              </a:rPr>
              <a:t>e não deixam quase nenhum fundo para a lua de mel.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latin typeface="Montserrat SemiBold" panose="00000700000000000000" pitchFamily="2" charset="0"/>
              </a:rPr>
              <a:t>Economizem antecipadamente. Deve-se considerar os gastos </a:t>
            </a:r>
            <a:r>
              <a:rPr lang="pt-BR" sz="2400" dirty="0" smtClean="0">
                <a:latin typeface="Montserrat SemiBold" panose="00000700000000000000" pitchFamily="2" charset="0"/>
              </a:rPr>
              <a:t>com hotel</a:t>
            </a:r>
            <a:r>
              <a:rPr lang="pt-BR" sz="2400" dirty="0">
                <a:latin typeface="Montserrat SemiBold" panose="00000700000000000000" pitchFamily="2" charset="0"/>
              </a:rPr>
              <a:t>, alimentação, passeios, presentes, visitas a lugares turísticos,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latin typeface="Montserrat SemiBold" panose="00000700000000000000" pitchFamily="2" charset="0"/>
              </a:rPr>
              <a:t>entre outros.</a:t>
            </a:r>
            <a:endParaRPr lang="pt-BR" sz="1600" i="1" dirty="0">
              <a:latin typeface="Montserrat SemiBold" panose="000007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96511" y="1914496"/>
            <a:ext cx="7466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E52242"/>
                </a:solidFill>
                <a:latin typeface="Montserrat ExtraBold" panose="00000900000000000000" pitchFamily="2" charset="0"/>
              </a:rPr>
              <a:t>INCLUAM TODAS AS DESPESAS </a:t>
            </a:r>
            <a:endParaRPr lang="pt-BR" sz="2400" dirty="0" smtClean="0">
              <a:solidFill>
                <a:srgbClr val="E52242"/>
              </a:solidFill>
              <a:latin typeface="Montserrat ExtraBold" panose="00000900000000000000" pitchFamily="2" charset="0"/>
            </a:endParaRPr>
          </a:p>
          <a:p>
            <a:r>
              <a:rPr lang="pt-BR" sz="2400" dirty="0" smtClean="0">
                <a:solidFill>
                  <a:srgbClr val="E52242"/>
                </a:solidFill>
                <a:latin typeface="Montserrat ExtraBold" panose="00000900000000000000" pitchFamily="2" charset="0"/>
              </a:rPr>
              <a:t>DA </a:t>
            </a:r>
            <a:r>
              <a:rPr lang="pt-BR" sz="2400" dirty="0">
                <a:solidFill>
                  <a:srgbClr val="E52242"/>
                </a:solidFill>
                <a:latin typeface="Montserrat ExtraBold" panose="00000900000000000000" pitchFamily="2" charset="0"/>
              </a:rPr>
              <a:t>LUA DE MEL NO ORÇAMENTO</a:t>
            </a:r>
            <a:endParaRPr lang="pt-BR" sz="24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1287434" y="2025016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1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4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62836" y="2868603"/>
            <a:ext cx="5752264" cy="28931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600" dirty="0">
                <a:latin typeface="Montserrat SemiBold" panose="00000700000000000000" pitchFamily="2" charset="0"/>
              </a:rPr>
              <a:t>Creio ser um tanto mesquinho dedicar nada mais que uma</a:t>
            </a:r>
          </a:p>
          <a:p>
            <a:pPr>
              <a:lnSpc>
                <a:spcPct val="100000"/>
              </a:lnSpc>
            </a:pPr>
            <a:r>
              <a:rPr lang="pt-BR" sz="2600" dirty="0">
                <a:latin typeface="Montserrat SemiBold" panose="00000700000000000000" pitchFamily="2" charset="0"/>
              </a:rPr>
              <a:t>noite ou um fim de semana para a lua de mel. Qual é o tempo recomendável</a:t>
            </a:r>
            <a:r>
              <a:rPr lang="pt-BR" sz="2600" dirty="0" smtClean="0">
                <a:latin typeface="Montserrat SemiBold" panose="00000700000000000000" pitchFamily="2" charset="0"/>
              </a:rPr>
              <a:t>? O </a:t>
            </a:r>
            <a:r>
              <a:rPr lang="pt-BR" sz="2600" dirty="0">
                <a:latin typeface="Montserrat SemiBold" panose="00000700000000000000" pitchFamily="2" charset="0"/>
              </a:rPr>
              <a:t>ideal seria um mês, mas uma semana seria o </a:t>
            </a:r>
            <a:r>
              <a:rPr lang="pt-BR" sz="2600" dirty="0" smtClean="0">
                <a:latin typeface="Montserrat SemiBold" panose="00000700000000000000" pitchFamily="2" charset="0"/>
              </a:rPr>
              <a:t>tempo mínimo.</a:t>
            </a:r>
            <a:endParaRPr lang="pt-BR" sz="1800" i="1" dirty="0">
              <a:latin typeface="Montserrat SemiBold" panose="00000700000000000000" pitchFamily="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62836" y="1914496"/>
            <a:ext cx="6180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E52242"/>
                </a:solidFill>
                <a:latin typeface="Montserrat ExtraBold" panose="00000900000000000000" pitchFamily="2" charset="0"/>
              </a:rPr>
              <a:t>PLANEJEM UM TEMPO CONSIDERÁVEL PARA A VIAGEM</a:t>
            </a:r>
            <a:endParaRPr lang="pt-BR" sz="2400" dirty="0">
              <a:solidFill>
                <a:srgbClr val="E5224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8236874" y="1825510"/>
            <a:ext cx="815686" cy="815686"/>
          </a:xfrm>
          <a:prstGeom prst="ellipse">
            <a:avLst/>
          </a:prstGeom>
          <a:solidFill>
            <a:srgbClr val="E5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Montserrat ExtraBold" panose="00000900000000000000" pitchFamily="2" charset="0"/>
              </a:rPr>
              <a:t>2</a:t>
            </a:r>
            <a:endParaRPr lang="pt-BR" sz="1100" dirty="0">
              <a:latin typeface="Montserra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08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661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Montserrat ExtraBold</vt:lpstr>
      <vt:lpstr>Arial</vt:lpstr>
      <vt:lpstr>Montserrat SemiBold</vt:lpstr>
      <vt:lpstr>Calibri Light</vt:lpstr>
      <vt:lpstr>Calibri</vt:lpstr>
      <vt:lpstr>Tema do Office</vt:lpstr>
      <vt:lpstr>Apresentação do PowerPoint</vt:lpstr>
      <vt:lpstr>Apresentação do PowerPoint</vt:lpstr>
      <vt:lpstr>“Seja bendito o teu manancial, e alegra-te com a mulher da tua mocidade, corça de amores e gazela graciosa. Saciem-te os seus seios em todo o tempo; e embriaga-te sempre com as suas carícias.”</vt:lpstr>
      <vt:lpstr>Para que tudo corra bem é fundamental não fazer dívidas com viagens além das possibilidades financeiras. Se vocês querem desfrutar um bom relacionamento, de companheirismo e dos prazeres da vida conjugal, não comprometam sua renda a ponto de terem que viver preocupados no início da vida a dois.</vt:lpstr>
      <vt:lpstr>Outro ponto importante é planejar a data do casamento coincidindo com as férias dos dois. Não marquem uma data próxima do início dos estudos universitários ou de pós-graduação, nem poucos dias antes de retomar o trabalho dias antes de retomar o trabalho. </vt:lpstr>
      <vt:lpstr>O ideal é que não exista nada para distraí-los. O casal deve estar livre de todo compromisso e responsabilidade, pois precisam se concentrar um no outro e passar momentos felizes na iniciação da vida como marido e mulher.</vt:lpstr>
      <vt:lpstr>10 RECOMENDAÇÕES LUA DE MEL: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Suzana Lima</dc:creator>
  <cp:lastModifiedBy>Suzana Lima</cp:lastModifiedBy>
  <cp:revision>41</cp:revision>
  <dcterms:created xsi:type="dcterms:W3CDTF">2023-11-13T21:54:53Z</dcterms:created>
  <dcterms:modified xsi:type="dcterms:W3CDTF">2024-01-25T00:33:27Z</dcterms:modified>
</cp:coreProperties>
</file>