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9" r:id="rId3"/>
    <p:sldId id="260" r:id="rId4"/>
    <p:sldId id="264" r:id="rId5"/>
    <p:sldId id="267" r:id="rId6"/>
    <p:sldId id="261" r:id="rId7"/>
    <p:sldId id="270" r:id="rId8"/>
    <p:sldId id="269" r:id="rId9"/>
    <p:sldId id="263" r:id="rId10"/>
    <p:sldId id="275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2A3"/>
    <a:srgbClr val="425051"/>
    <a:srgbClr val="D6C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6595-E5AC-4F9E-B432-C52E6DD0086F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D367F-C093-4091-A1AB-C1F29D661A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1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1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8881" y="4301411"/>
            <a:ext cx="9405257" cy="1390261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D6C9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78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8881" y="4432041"/>
            <a:ext cx="9405257" cy="1259631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rgbClr val="D6C9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13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5069" y="826325"/>
            <a:ext cx="5449077" cy="5014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317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7583" y="1866121"/>
            <a:ext cx="9283959" cy="30417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44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0260" y="3965510"/>
            <a:ext cx="9283959" cy="1866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35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96948" y="830425"/>
            <a:ext cx="5449077" cy="537443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24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1901" y="1063689"/>
            <a:ext cx="7007290" cy="47399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rgbClr val="D6C9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35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50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1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742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68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80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58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641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05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40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9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4906" y="1231641"/>
            <a:ext cx="3788229" cy="4488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9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8056" y="2298020"/>
            <a:ext cx="3551853" cy="2387600"/>
          </a:xfrm>
        </p:spPr>
        <p:txBody>
          <a:bodyPr anchor="ctr">
            <a:noAutofit/>
          </a:bodyPr>
          <a:lstStyle>
            <a:lvl1pPr algn="ctr">
              <a:defRPr sz="3200" b="1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7617" y="1470138"/>
            <a:ext cx="4304522" cy="39882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9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328056" y="2298020"/>
            <a:ext cx="3551853" cy="2387600"/>
          </a:xfrm>
        </p:spPr>
        <p:txBody>
          <a:bodyPr anchor="ctr">
            <a:noAutofit/>
          </a:bodyPr>
          <a:lstStyle>
            <a:lvl1pPr algn="ctr">
              <a:defRPr sz="3200" b="1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5887617" y="1470138"/>
            <a:ext cx="4304522" cy="39882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27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8882" y="1252991"/>
            <a:ext cx="5187820" cy="4438682"/>
          </a:xfrm>
        </p:spPr>
        <p:txBody>
          <a:bodyPr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69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8882" y="1252991"/>
            <a:ext cx="5187820" cy="4438682"/>
          </a:xfrm>
        </p:spPr>
        <p:txBody>
          <a:bodyPr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40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8882" y="1252991"/>
            <a:ext cx="5187820" cy="4438682"/>
          </a:xfrm>
        </p:spPr>
        <p:txBody>
          <a:bodyPr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0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8881" y="1252991"/>
            <a:ext cx="9405257" cy="4438682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D6C9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56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82C3-3F12-43DE-89D7-CD28AD0A953C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74F0-4E4E-4366-A955-7716FD106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19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9" r:id="rId5"/>
    <p:sldLayoutId id="2147483664" r:id="rId6"/>
    <p:sldLayoutId id="2147483670" r:id="rId7"/>
    <p:sldLayoutId id="2147483676" r:id="rId8"/>
    <p:sldLayoutId id="2147483672" r:id="rId9"/>
    <p:sldLayoutId id="2147483674" r:id="rId10"/>
    <p:sldLayoutId id="2147483675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91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685675" y="2270472"/>
            <a:ext cx="2783690" cy="2387600"/>
          </a:xfrm>
        </p:spPr>
        <p:txBody>
          <a:bodyPr/>
          <a:lstStyle/>
          <a:p>
            <a:r>
              <a:rPr lang="pt-BR" sz="4000" dirty="0" smtClean="0">
                <a:solidFill>
                  <a:srgbClr val="8FA2A3"/>
                </a:solidFill>
              </a:rPr>
              <a:t>Os </a:t>
            </a:r>
            <a:r>
              <a:rPr lang="pt-BR" sz="4000" dirty="0">
                <a:solidFill>
                  <a:srgbClr val="8FA2A3"/>
                </a:solidFill>
              </a:rPr>
              <a:t>cônjuges devem </a:t>
            </a:r>
            <a:r>
              <a:rPr lang="pt-BR" sz="4000" dirty="0" smtClean="0">
                <a:solidFill>
                  <a:srgbClr val="8FA2A3"/>
                </a:solidFill>
              </a:rPr>
              <a:t>     se unir... </a:t>
            </a:r>
            <a:endParaRPr lang="pt-BR" sz="4000" dirty="0">
              <a:solidFill>
                <a:srgbClr val="8FA2A3"/>
              </a:solidFill>
            </a:endParaRPr>
          </a:p>
        </p:txBody>
      </p:sp>
      <p:sp>
        <p:nvSpPr>
          <p:cNvPr id="5" name="Subtítulo 3"/>
          <p:cNvSpPr>
            <a:spLocks noGrp="1"/>
          </p:cNvSpPr>
          <p:nvPr>
            <p:ph type="subTitle" idx="1"/>
          </p:nvPr>
        </p:nvSpPr>
        <p:spPr>
          <a:xfrm>
            <a:off x="5887617" y="1470138"/>
            <a:ext cx="4304522" cy="3988269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D6C99C"/>
                </a:solidFill>
              </a:rPr>
              <a:t>3. ESPIRITUALMENTE: </a:t>
            </a:r>
            <a:endParaRPr lang="pt-BR" sz="2800" b="1" dirty="0">
              <a:solidFill>
                <a:srgbClr val="D6C99C"/>
              </a:solidFill>
            </a:endParaRPr>
          </a:p>
          <a:p>
            <a:r>
              <a:rPr lang="pt-BR" sz="2800" dirty="0"/>
              <a:t>primeiro Deus: ter momento para o culto e oração do </a:t>
            </a:r>
            <a:r>
              <a:rPr lang="pt-BR" sz="2800" dirty="0" smtClean="0"/>
              <a:t>casal.</a:t>
            </a:r>
            <a:endParaRPr lang="pt-BR" sz="2800" dirty="0"/>
          </a:p>
          <a:p>
            <a:endParaRPr lang="pt-BR" sz="2800" dirty="0"/>
          </a:p>
          <a:p>
            <a:r>
              <a:rPr lang="pt-BR" sz="2800" b="1" dirty="0" smtClean="0">
                <a:solidFill>
                  <a:srgbClr val="D6C99C"/>
                </a:solidFill>
              </a:rPr>
              <a:t>4</a:t>
            </a:r>
            <a:r>
              <a:rPr lang="pt-BR" sz="2800" b="1" dirty="0">
                <a:solidFill>
                  <a:srgbClr val="D6C99C"/>
                </a:solidFill>
              </a:rPr>
              <a:t>. </a:t>
            </a:r>
            <a:r>
              <a:rPr lang="pt-BR" sz="2800" b="1" dirty="0" smtClean="0">
                <a:solidFill>
                  <a:srgbClr val="D6C99C"/>
                </a:solidFill>
              </a:rPr>
              <a:t>FINANCEIRAMENTE: </a:t>
            </a:r>
            <a:endParaRPr lang="pt-BR" sz="2800" b="1" dirty="0">
              <a:solidFill>
                <a:srgbClr val="D6C99C"/>
              </a:solidFill>
            </a:endParaRPr>
          </a:p>
          <a:p>
            <a:r>
              <a:rPr lang="pt-BR" sz="2800" dirty="0"/>
              <a:t>ter um orçamento em comum e tomar decisões em </a:t>
            </a:r>
            <a:r>
              <a:rPr lang="pt-BR" sz="2800" dirty="0" smtClean="0"/>
              <a:t>conjunto.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601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621901" y="1063689"/>
            <a:ext cx="6913985" cy="473995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t-BR" dirty="0" smtClean="0">
              <a:solidFill>
                <a:srgbClr val="D6C99C"/>
              </a:solidFill>
            </a:endParaRPr>
          </a:p>
          <a:p>
            <a:pPr>
              <a:lnSpc>
                <a:spcPct val="100000"/>
              </a:lnSpc>
            </a:pPr>
            <a:r>
              <a:rPr lang="pt-BR" dirty="0" smtClean="0"/>
              <a:t>Marido </a:t>
            </a:r>
            <a:r>
              <a:rPr lang="pt-BR" dirty="0"/>
              <a:t>e esposa devem ser tudo um para o outro. A esposa não deve ter segredos que guarde do marido e permita que outros conheçam e o marido não deve igualmente ter segredos para com a esposa e torná-los conhecidos de outros. O coração da esposa deve ser a sepultura das faltas do marido, e o coração do marido a sepultura das faltas da esposa.</a:t>
            </a:r>
            <a:endParaRPr lang="pt-BR" dirty="0">
              <a:solidFill>
                <a:srgbClr val="D6C99C"/>
              </a:solidFill>
            </a:endParaRPr>
          </a:p>
          <a:p>
            <a:pPr>
              <a:lnSpc>
                <a:spcPct val="100000"/>
              </a:lnSpc>
            </a:pPr>
            <a:endParaRPr lang="pt-BR" dirty="0">
              <a:solidFill>
                <a:srgbClr val="D6C99C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1600" i="1" dirty="0"/>
              <a:t>EGW. LA. 177</a:t>
            </a:r>
            <a:endParaRPr lang="pt-BR" sz="1600" i="1" dirty="0">
              <a:solidFill>
                <a:srgbClr val="D6C9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1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5573" y="4086809"/>
            <a:ext cx="9405257" cy="160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D6C99C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Ser uma só carne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5509725" y="2789854"/>
            <a:ext cx="1296955" cy="1296955"/>
          </a:xfrm>
          <a:prstGeom prst="ellipse">
            <a:avLst/>
          </a:prstGeom>
          <a:solidFill>
            <a:srgbClr val="D6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6600" b="1" dirty="0">
              <a:solidFill>
                <a:srgbClr val="425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4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0220" y="1243661"/>
            <a:ext cx="5775650" cy="4438682"/>
          </a:xfrm>
        </p:spPr>
        <p:txBody>
          <a:bodyPr/>
          <a:lstStyle/>
          <a:p>
            <a:pPr algn="l"/>
            <a:r>
              <a:rPr lang="pt-BR" sz="3200" dirty="0">
                <a:solidFill>
                  <a:srgbClr val="425051"/>
                </a:solidFill>
              </a:rPr>
              <a:t>Uma experiência fantástica de doação recíproca, onde cada um se entrega formando com o outro uma única carne.</a:t>
            </a:r>
            <a:br>
              <a:rPr lang="pt-BR" sz="3200" dirty="0">
                <a:solidFill>
                  <a:srgbClr val="425051"/>
                </a:solidFill>
              </a:rPr>
            </a:br>
            <a:r>
              <a:rPr lang="pt-BR" sz="3200" dirty="0">
                <a:solidFill>
                  <a:srgbClr val="425051"/>
                </a:solidFill>
              </a:rPr>
              <a:t/>
            </a:r>
            <a:br>
              <a:rPr lang="pt-BR" sz="3200" dirty="0">
                <a:solidFill>
                  <a:srgbClr val="425051"/>
                </a:solidFill>
              </a:rPr>
            </a:br>
            <a:r>
              <a:rPr lang="pt-BR" sz="3000" b="1" dirty="0" smtClean="0">
                <a:solidFill>
                  <a:srgbClr val="425051"/>
                </a:solidFill>
              </a:rPr>
              <a:t>“Por essa razão, o homem deixará pai e mãe e se unirá à sua mulher, e eles se tornarão uma só carne.” </a:t>
            </a:r>
            <a:r>
              <a:rPr lang="pt-BR" sz="1600" b="1" dirty="0" smtClean="0">
                <a:solidFill>
                  <a:srgbClr val="425051"/>
                </a:solidFill>
              </a:rPr>
              <a:t>Gênesis </a:t>
            </a:r>
            <a:r>
              <a:rPr lang="pt-BR" sz="1600" b="1" dirty="0">
                <a:solidFill>
                  <a:srgbClr val="425051"/>
                </a:solidFill>
              </a:rPr>
              <a:t>2:24 (NVI).</a:t>
            </a:r>
            <a:endParaRPr lang="pt-BR" sz="1800" b="1" dirty="0">
              <a:solidFill>
                <a:srgbClr val="425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3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8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58213" y="1231641"/>
            <a:ext cx="3573624" cy="44880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D6C99C"/>
                </a:solidFill>
              </a:rPr>
              <a:t>O casamento foi criado por Deus. Assim, como Ele criou leis para governar o universo, também estabeleceu leis para o casamento. </a:t>
            </a:r>
          </a:p>
        </p:txBody>
      </p:sp>
    </p:spTree>
    <p:extLst>
      <p:ext uri="{BB962C8B-B14F-4D97-AF65-F5344CB8AC3E}">
        <p14:creationId xmlns:p14="http://schemas.microsoft.com/office/powerpoint/2010/main" val="396848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5573" y="4310743"/>
            <a:ext cx="9405257" cy="1231640"/>
          </a:xfrm>
        </p:spPr>
        <p:txBody>
          <a:bodyPr/>
          <a:lstStyle/>
          <a:p>
            <a:r>
              <a:rPr lang="pt-BR" dirty="0"/>
              <a:t>Deixar Pai e Mãe</a:t>
            </a:r>
          </a:p>
        </p:txBody>
      </p:sp>
      <p:sp>
        <p:nvSpPr>
          <p:cNvPr id="3" name="Elipse 2"/>
          <p:cNvSpPr/>
          <p:nvPr/>
        </p:nvSpPr>
        <p:spPr>
          <a:xfrm>
            <a:off x="5509725" y="2789854"/>
            <a:ext cx="1296955" cy="1296955"/>
          </a:xfrm>
          <a:prstGeom prst="ellipse">
            <a:avLst/>
          </a:prstGeom>
          <a:solidFill>
            <a:srgbClr val="D6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6600" b="1" dirty="0">
              <a:solidFill>
                <a:srgbClr val="425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0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8056" y="2298020"/>
            <a:ext cx="3551853" cy="1770127"/>
          </a:xfrm>
        </p:spPr>
        <p:txBody>
          <a:bodyPr/>
          <a:lstStyle/>
          <a:p>
            <a:r>
              <a:rPr lang="pt-BR" sz="6600" dirty="0" smtClean="0"/>
              <a:t>3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r>
              <a:rPr lang="pt-BR" sz="3600" dirty="0" smtClean="0"/>
              <a:t>Aspectos desse </a:t>
            </a:r>
            <a:r>
              <a:rPr lang="pt-BR" sz="3600" dirty="0"/>
              <a:t>desligamento: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7617" y="1470138"/>
            <a:ext cx="4525346" cy="3988269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D6C99C"/>
                </a:solidFill>
              </a:rPr>
              <a:t>1. FISICAMENTE: </a:t>
            </a:r>
          </a:p>
          <a:p>
            <a:r>
              <a:rPr lang="pt-BR" sz="2400" dirty="0"/>
              <a:t>morar separado dos </a:t>
            </a:r>
            <a:r>
              <a:rPr lang="pt-BR" sz="2400" dirty="0" smtClean="0"/>
              <a:t>pais.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>
                <a:solidFill>
                  <a:srgbClr val="D6C99C"/>
                </a:solidFill>
              </a:rPr>
              <a:t>2. EMOCIONALMENTE: </a:t>
            </a:r>
          </a:p>
          <a:p>
            <a:r>
              <a:rPr lang="pt-BR" sz="2400" dirty="0"/>
              <a:t>Independência psíquica emocional dos pais.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>
                <a:solidFill>
                  <a:srgbClr val="D6C99C"/>
                </a:solidFill>
              </a:rPr>
              <a:t>2. </a:t>
            </a:r>
            <a:r>
              <a:rPr lang="pt-BR" sz="2400" b="1" dirty="0" smtClean="0">
                <a:solidFill>
                  <a:srgbClr val="D6C99C"/>
                </a:solidFill>
              </a:rPr>
              <a:t>FINANCEIRAMENTE: </a:t>
            </a:r>
            <a:endParaRPr lang="pt-BR" sz="2400" b="1" dirty="0">
              <a:solidFill>
                <a:srgbClr val="D6C99C"/>
              </a:solidFill>
            </a:endParaRPr>
          </a:p>
          <a:p>
            <a:r>
              <a:rPr lang="pt-BR" sz="2400" dirty="0"/>
              <a:t>é necessário auto sustentar-se. 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684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950099" y="1271652"/>
            <a:ext cx="5243804" cy="4438682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rgbClr val="425051"/>
                </a:solidFill>
              </a:rPr>
              <a:t>Os pais devem conceder essa liberdade aos filhos casados e os filhos casados devem exigir esse comportamento dos pais.</a:t>
            </a:r>
            <a:r>
              <a:rPr lang="pt-BR" sz="3200" dirty="0" smtClean="0">
                <a:solidFill>
                  <a:srgbClr val="D6C99C"/>
                </a:solidFill>
              </a:rPr>
              <a:t/>
            </a:r>
            <a:br>
              <a:rPr lang="pt-BR" sz="3200" dirty="0" smtClean="0">
                <a:solidFill>
                  <a:srgbClr val="D6C99C"/>
                </a:solidFill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4000" b="1" dirty="0" smtClean="0">
                <a:solidFill>
                  <a:srgbClr val="425051"/>
                </a:solidFill>
              </a:rPr>
              <a:t>A lei é desligar-se da família de origem.</a:t>
            </a:r>
            <a:endParaRPr lang="pt-BR" sz="4000" b="1" dirty="0">
              <a:solidFill>
                <a:srgbClr val="425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5573" y="4086809"/>
            <a:ext cx="9405257" cy="1604863"/>
          </a:xfrm>
        </p:spPr>
        <p:txBody>
          <a:bodyPr/>
          <a:lstStyle/>
          <a:p>
            <a:r>
              <a:rPr lang="pt-BR" dirty="0"/>
              <a:t>Unir-se ao Cônjuge</a:t>
            </a:r>
          </a:p>
        </p:txBody>
      </p:sp>
      <p:sp>
        <p:nvSpPr>
          <p:cNvPr id="3" name="Elipse 2"/>
          <p:cNvSpPr/>
          <p:nvPr/>
        </p:nvSpPr>
        <p:spPr>
          <a:xfrm>
            <a:off x="5509725" y="2789854"/>
            <a:ext cx="1296955" cy="1296955"/>
          </a:xfrm>
          <a:prstGeom prst="ellipse">
            <a:avLst/>
          </a:prstGeom>
          <a:solidFill>
            <a:srgbClr val="D6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425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6600" b="1" dirty="0">
              <a:solidFill>
                <a:srgbClr val="425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0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388636" y="1063689"/>
            <a:ext cx="7268547" cy="47119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pt-BR" dirty="0" smtClean="0">
              <a:solidFill>
                <a:srgbClr val="D6C99C"/>
              </a:solidFill>
            </a:endParaRP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D6C99C"/>
                </a:solidFill>
              </a:rPr>
              <a:t>Há </a:t>
            </a:r>
            <a:r>
              <a:rPr lang="pt-BR" dirty="0">
                <a:solidFill>
                  <a:srgbClr val="D6C99C"/>
                </a:solidFill>
              </a:rPr>
              <a:t>um círculo sagrado em torno de cada família, que deve ser preservado. Nenhuma outra pessoa tem o direito de entrar nesse círculo. Marido e esposa devem ser tudo um para o outro</a:t>
            </a:r>
            <a:r>
              <a:rPr lang="pt-BR" dirty="0" smtClean="0">
                <a:solidFill>
                  <a:srgbClr val="D6C99C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rgbClr val="D6C99C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1600" i="1" dirty="0">
                <a:solidFill>
                  <a:srgbClr val="D6C99C"/>
                </a:solidFill>
              </a:rPr>
              <a:t>EGW, LA. 177</a:t>
            </a:r>
          </a:p>
        </p:txBody>
      </p:sp>
    </p:spTree>
    <p:extLst>
      <p:ext uri="{BB962C8B-B14F-4D97-AF65-F5344CB8AC3E}">
        <p14:creationId xmlns:p14="http://schemas.microsoft.com/office/powerpoint/2010/main" val="173564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5675" y="2270472"/>
            <a:ext cx="2783690" cy="2387600"/>
          </a:xfrm>
        </p:spPr>
        <p:txBody>
          <a:bodyPr/>
          <a:lstStyle/>
          <a:p>
            <a:r>
              <a:rPr lang="pt-BR" sz="4000" dirty="0" smtClean="0"/>
              <a:t>Os </a:t>
            </a:r>
            <a:r>
              <a:rPr lang="pt-BR" sz="4000" dirty="0"/>
              <a:t>cônjuges devem </a:t>
            </a:r>
            <a:r>
              <a:rPr lang="pt-BR" sz="4000" dirty="0" smtClean="0"/>
              <a:t>     se unir... 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50294" y="1474237"/>
            <a:ext cx="4376057" cy="415212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D6C99C"/>
                </a:solidFill>
              </a:rPr>
              <a:t>1. FISICAMENTE: </a:t>
            </a:r>
          </a:p>
          <a:p>
            <a:r>
              <a:rPr lang="pt-BR" sz="2800" dirty="0"/>
              <a:t>fazer a maioria das atividades juntos e resolver conflitos </a:t>
            </a:r>
            <a:r>
              <a:rPr lang="pt-BR" sz="2800" dirty="0" smtClean="0"/>
              <a:t>juntos.</a:t>
            </a:r>
          </a:p>
          <a:p>
            <a:endParaRPr lang="pt-BR" sz="2800" dirty="0"/>
          </a:p>
          <a:p>
            <a:r>
              <a:rPr lang="pt-BR" sz="2800" b="1" dirty="0" smtClean="0">
                <a:solidFill>
                  <a:srgbClr val="D6C99C"/>
                </a:solidFill>
              </a:rPr>
              <a:t>2. EMOCIONALMENTE: </a:t>
            </a:r>
          </a:p>
          <a:p>
            <a:r>
              <a:rPr lang="pt-BR" sz="2800" dirty="0"/>
              <a:t>amizade mútua, cumplicidade e </a:t>
            </a:r>
            <a:r>
              <a:rPr lang="pt-BR" sz="2800" dirty="0" smtClean="0"/>
              <a:t>comprometimento. </a:t>
            </a:r>
          </a:p>
        </p:txBody>
      </p:sp>
    </p:spTree>
    <p:extLst>
      <p:ext uri="{BB962C8B-B14F-4D97-AF65-F5344CB8AC3E}">
        <p14:creationId xmlns:p14="http://schemas.microsoft.com/office/powerpoint/2010/main" val="1276744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294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Deixar Pai e Mãe</vt:lpstr>
      <vt:lpstr>3 Aspectos desse desligamento:</vt:lpstr>
      <vt:lpstr>Os pais devem conceder essa liberdade aos filhos casados e os filhos casados devem exigir esse comportamento dos pais.  A lei é desligar-se da família de origem.</vt:lpstr>
      <vt:lpstr>Unir-se ao Cônjuge</vt:lpstr>
      <vt:lpstr>Apresentação do PowerPoint</vt:lpstr>
      <vt:lpstr>Os cônjuges devem      se unir... </vt:lpstr>
      <vt:lpstr>Os cônjuges devem      se unir... </vt:lpstr>
      <vt:lpstr>Apresentação do PowerPoint</vt:lpstr>
      <vt:lpstr>Apresentação do PowerPoint</vt:lpstr>
      <vt:lpstr>Uma experiência fantástica de doação recíproca, onde cada um se entrega formando com o outro uma única carne.  “Por essa razão, o homem deixará pai e mãe e se unirá à sua mulher, e eles se tornarão uma só carne.” Gênesis 2:24 (NVI).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23</cp:revision>
  <dcterms:created xsi:type="dcterms:W3CDTF">2023-02-06T20:13:15Z</dcterms:created>
  <dcterms:modified xsi:type="dcterms:W3CDTF">2023-02-24T20:13:54Z</dcterms:modified>
</cp:coreProperties>
</file>