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4"/>
  </p:handoutMasterIdLst>
  <p:sldIdLst>
    <p:sldId id="257" r:id="rId2"/>
    <p:sldId id="259" r:id="rId3"/>
    <p:sldId id="264" r:id="rId4"/>
    <p:sldId id="276" r:id="rId5"/>
    <p:sldId id="269" r:id="rId6"/>
    <p:sldId id="278" r:id="rId7"/>
    <p:sldId id="281" r:id="rId8"/>
    <p:sldId id="279" r:id="rId9"/>
    <p:sldId id="280" r:id="rId10"/>
    <p:sldId id="283" r:id="rId11"/>
    <p:sldId id="282" r:id="rId12"/>
    <p:sldId id="284" r:id="rId13"/>
    <p:sldId id="285" r:id="rId14"/>
    <p:sldId id="290" r:id="rId15"/>
    <p:sldId id="286" r:id="rId16"/>
    <p:sldId id="296" r:id="rId17"/>
    <p:sldId id="297" r:id="rId18"/>
    <p:sldId id="291" r:id="rId19"/>
    <p:sldId id="292" r:id="rId20"/>
    <p:sldId id="294" r:id="rId21"/>
    <p:sldId id="293" r:id="rId22"/>
    <p:sldId id="295" r:id="rId2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C9CA"/>
    <a:srgbClr val="9AABAC"/>
    <a:srgbClr val="425051"/>
    <a:srgbClr val="D6C9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97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76595-E5AC-4F9E-B432-C52E6DD0086F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D367F-C093-4091-A1AB-C1F29D661A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812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419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4301411"/>
            <a:ext cx="9405257" cy="1390261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3785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05069" y="826325"/>
            <a:ext cx="5449077" cy="50146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3175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27583" y="1866121"/>
            <a:ext cx="9283959" cy="30417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5447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624736" y="1866121"/>
            <a:ext cx="3844212" cy="30417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0326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34277" y="979713"/>
            <a:ext cx="9283959" cy="30417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3690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73019" y="942391"/>
            <a:ext cx="5327781" cy="50105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8354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14398" y="4553339"/>
            <a:ext cx="10440957" cy="126896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2718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96948" y="830425"/>
            <a:ext cx="5449077" cy="5374432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8241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21901" y="1063689"/>
            <a:ext cx="7007290" cy="47399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0351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504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742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5218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2406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76872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808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65805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641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056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740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594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28056" y="2298020"/>
            <a:ext cx="3551853" cy="2387600"/>
          </a:xfrm>
        </p:spPr>
        <p:txBody>
          <a:bodyPr anchor="ctr">
            <a:noAutofit/>
          </a:bodyPr>
          <a:lstStyle>
            <a:lvl1pPr algn="ctr">
              <a:defRPr sz="32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87617" y="1470138"/>
            <a:ext cx="4304522" cy="39882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0918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de Títul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1328056" y="2298020"/>
            <a:ext cx="3551853" cy="2387600"/>
          </a:xfrm>
        </p:spPr>
        <p:txBody>
          <a:bodyPr anchor="ctr">
            <a:noAutofit/>
          </a:bodyPr>
          <a:lstStyle>
            <a:lvl1pPr algn="ctr">
              <a:defRPr sz="32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5887617" y="1470138"/>
            <a:ext cx="4304522" cy="39882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7275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5887617" y="1470138"/>
            <a:ext cx="4304522" cy="39882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27443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007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570376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2857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1252991"/>
            <a:ext cx="9405257" cy="4438682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569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2995127"/>
            <a:ext cx="9405257" cy="2696546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928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519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3" r:id="rId3"/>
    <p:sldLayoutId id="2147483669" r:id="rId4"/>
    <p:sldLayoutId id="2147483679" r:id="rId5"/>
    <p:sldLayoutId id="2147483676" r:id="rId6"/>
    <p:sldLayoutId id="2147483677" r:id="rId7"/>
    <p:sldLayoutId id="2147483672" r:id="rId8"/>
    <p:sldLayoutId id="2147483680" r:id="rId9"/>
    <p:sldLayoutId id="2147483674" r:id="rId10"/>
    <p:sldLayoutId id="2147483665" r:id="rId11"/>
    <p:sldLayoutId id="2147483666" r:id="rId12"/>
    <p:sldLayoutId id="2147483682" r:id="rId13"/>
    <p:sldLayoutId id="2147483681" r:id="rId14"/>
    <p:sldLayoutId id="2147483667" r:id="rId15"/>
    <p:sldLayoutId id="2147483678" r:id="rId16"/>
    <p:sldLayoutId id="2147483668" r:id="rId17"/>
    <p:sldLayoutId id="2147483673" r:id="rId18"/>
    <p:sldLayoutId id="2147483650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656" r:id="rId25"/>
    <p:sldLayoutId id="2147483657" r:id="rId26"/>
    <p:sldLayoutId id="2147483658" r:id="rId27"/>
    <p:sldLayoutId id="214748365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915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1959427" y="4450703"/>
            <a:ext cx="8266924" cy="1707502"/>
          </a:xfrm>
        </p:spPr>
        <p:txBody>
          <a:bodyPr>
            <a:normAutofit/>
          </a:bodyPr>
          <a:lstStyle/>
          <a:p>
            <a:r>
              <a:rPr lang="pt-BR" sz="4400" dirty="0" smtClean="0"/>
              <a:t>Unidos e ligados pelos mesmos valores espirituais.</a:t>
            </a: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3554821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4800" dirty="0"/>
              <a:t>Jugo </a:t>
            </a:r>
            <a:br>
              <a:rPr lang="pt-BR" sz="4800" dirty="0"/>
            </a:br>
            <a:r>
              <a:rPr lang="pt-BR" sz="4800" dirty="0"/>
              <a:t>Desigual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018245" y="1497685"/>
            <a:ext cx="4357395" cy="398826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t-BR" sz="2800" b="1" dirty="0">
                <a:solidFill>
                  <a:srgbClr val="D6C99C"/>
                </a:solidFill>
              </a:rPr>
              <a:t>A igreja não realiza tal casamento, pois, se ambos não estiverem ligados pelos mesmos valores espirituais e estilo de vida, trarão grandes problemas para seu  relacionamento e para a vida dos filhos.</a:t>
            </a:r>
            <a:r>
              <a:rPr lang="pt-B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063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8000" dirty="0" smtClean="0"/>
              <a:t>CASAMENTO</a:t>
            </a:r>
            <a:endParaRPr lang="pt-BR" sz="8000" dirty="0"/>
          </a:p>
        </p:txBody>
      </p:sp>
    </p:spTree>
    <p:extLst>
      <p:ext uri="{BB962C8B-B14F-4D97-AF65-F5344CB8AC3E}">
        <p14:creationId xmlns:p14="http://schemas.microsoft.com/office/powerpoint/2010/main" val="1422164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2379306" y="1082350"/>
            <a:ext cx="7604449" cy="471195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endParaRPr lang="pt-BR" dirty="0" smtClean="0">
              <a:solidFill>
                <a:srgbClr val="D6C99C"/>
              </a:solidFill>
            </a:endParaRPr>
          </a:p>
          <a:p>
            <a:pPr>
              <a:lnSpc>
                <a:spcPct val="100000"/>
              </a:lnSpc>
            </a:pPr>
            <a:r>
              <a:rPr lang="pt-BR" dirty="0"/>
              <a:t>O casamento é uma instituição divina estabelecida pelo próprio Deus antes da queda, quando tudo, inclusive o casamento, “era muito bom” (</a:t>
            </a:r>
            <a:r>
              <a:rPr lang="pt-BR" dirty="0" err="1"/>
              <a:t>Gn</a:t>
            </a:r>
            <a:r>
              <a:rPr lang="pt-BR" dirty="0"/>
              <a:t> 1:31). “Por isso, deixa o homem pai e mãe e se une à sua mulher, tornando-se os dois uma só carne” (</a:t>
            </a:r>
            <a:r>
              <a:rPr lang="pt-BR" dirty="0" err="1"/>
              <a:t>Gn</a:t>
            </a:r>
            <a:r>
              <a:rPr lang="pt-BR" dirty="0"/>
              <a:t> 2:24). “Deus celebrou o primeiro casamento. Assim esta instituição tem como seu originador o Criador do Universo. ‘Venerável seja(...) o matrimônio’ (</a:t>
            </a:r>
            <a:r>
              <a:rPr lang="pt-BR" dirty="0" err="1"/>
              <a:t>Hb</a:t>
            </a:r>
            <a:r>
              <a:rPr lang="pt-BR" dirty="0"/>
              <a:t> 13:4); foi esta uma das primeiras dádivas de Deus ao ser humano, e é uma das duas instituições que, depois da queda, Adão trouxe consigo aquém das portas do Paraíso.</a:t>
            </a:r>
            <a:endParaRPr lang="pt-BR" dirty="0" smtClean="0"/>
          </a:p>
          <a:p>
            <a:pPr>
              <a:lnSpc>
                <a:spcPct val="100000"/>
              </a:lnSpc>
            </a:pPr>
            <a:endParaRPr lang="pt-BR" dirty="0" smtClean="0">
              <a:solidFill>
                <a:srgbClr val="D6C99C"/>
              </a:solidFill>
            </a:endParaRPr>
          </a:p>
          <a:p>
            <a:pPr>
              <a:lnSpc>
                <a:spcPct val="100000"/>
              </a:lnSpc>
            </a:pPr>
            <a:r>
              <a:rPr lang="pt-BR" sz="1600" i="1" dirty="0"/>
              <a:t>O Lar Adventista, págs. 25 e 26</a:t>
            </a:r>
            <a:endParaRPr lang="pt-BR" sz="1600" i="1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1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5589036" y="1324947"/>
            <a:ext cx="5290457" cy="4254760"/>
          </a:xfrm>
        </p:spPr>
        <p:txBody>
          <a:bodyPr anchor="ctr">
            <a:normAutofit/>
          </a:bodyPr>
          <a:lstStyle/>
          <a:p>
            <a:pPr algn="ctr"/>
            <a:r>
              <a:rPr lang="pt-BR" sz="4000" b="1" dirty="0"/>
              <a:t>O casamento instituído por Deus, é um relacionamento monogâmico e heterossexual entre um homem e uma mulher</a:t>
            </a:r>
            <a:r>
              <a:rPr lang="pt-BR" sz="4000" b="1" dirty="0" smtClean="0"/>
              <a:t>.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3398740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1007704" y="811762"/>
            <a:ext cx="5486402" cy="5309119"/>
          </a:xfrm>
        </p:spPr>
        <p:txBody>
          <a:bodyPr>
            <a:noAutofit/>
          </a:bodyPr>
          <a:lstStyle/>
          <a:p>
            <a:r>
              <a:rPr lang="pt-BR" sz="4000" dirty="0" smtClean="0"/>
              <a:t>O </a:t>
            </a:r>
            <a:r>
              <a:rPr lang="pt-BR" sz="4000" dirty="0"/>
              <a:t>Casamento é um compromisso vitalício </a:t>
            </a:r>
            <a:r>
              <a:rPr lang="pt-BR" sz="4000" dirty="0" smtClean="0"/>
              <a:t>público e </a:t>
            </a:r>
            <a:r>
              <a:rPr lang="pt-BR" sz="4000" dirty="0"/>
              <a:t>legalmente válido</a:t>
            </a:r>
            <a:r>
              <a:rPr lang="pt-BR" sz="4000" dirty="0" smtClean="0"/>
              <a:t>.</a:t>
            </a:r>
          </a:p>
          <a:p>
            <a:endParaRPr lang="pt-BR" sz="4000" b="1" dirty="0"/>
          </a:p>
          <a:p>
            <a:r>
              <a:rPr lang="pt-BR" sz="4000" b="1" dirty="0"/>
              <a:t>A unidade no </a:t>
            </a:r>
            <a:r>
              <a:rPr lang="pt-BR" sz="4000" b="1" dirty="0" smtClean="0"/>
              <a:t>CASAMENTO </a:t>
            </a:r>
            <a:r>
              <a:rPr lang="pt-BR" sz="4000" b="1" dirty="0"/>
              <a:t>é alcançada por mútuo </a:t>
            </a:r>
            <a:r>
              <a:rPr lang="pt-BR" sz="4000" b="1" dirty="0" smtClean="0"/>
              <a:t>RESPEITO </a:t>
            </a:r>
            <a:r>
              <a:rPr lang="pt-BR" sz="4000" b="1" dirty="0"/>
              <a:t>e </a:t>
            </a:r>
            <a:r>
              <a:rPr lang="pt-BR" sz="4000" b="1" dirty="0" smtClean="0"/>
              <a:t>AMOR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2433187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sz="3200" b="1" dirty="0"/>
              <a:t>A intimidade sexual dentro do casamento é um dom sagrado de Deus para a família humana</a:t>
            </a:r>
          </a:p>
        </p:txBody>
      </p:sp>
    </p:spTree>
    <p:extLst>
      <p:ext uri="{BB962C8B-B14F-4D97-AF65-F5344CB8AC3E}">
        <p14:creationId xmlns:p14="http://schemas.microsoft.com/office/powerpoint/2010/main" val="3690748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6815251" y="1917864"/>
            <a:ext cx="3450968" cy="3041781"/>
          </a:xfrm>
        </p:spPr>
        <p:txBody>
          <a:bodyPr>
            <a:normAutofit/>
          </a:bodyPr>
          <a:lstStyle/>
          <a:p>
            <a:r>
              <a:rPr lang="pt-BR" sz="4000" b="1" dirty="0"/>
              <a:t>A violência no âmbito do casamento e da família é </a:t>
            </a:r>
            <a:r>
              <a:rPr lang="pt-BR" sz="4000" b="1" dirty="0" smtClean="0"/>
              <a:t>abominável.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4021626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2379306" y="1082350"/>
            <a:ext cx="7604449" cy="47119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pt-BR" dirty="0" smtClean="0">
              <a:solidFill>
                <a:srgbClr val="D6C99C"/>
              </a:solidFill>
            </a:endParaRPr>
          </a:p>
          <a:p>
            <a:pPr>
              <a:lnSpc>
                <a:spcPct val="100000"/>
              </a:lnSpc>
            </a:pPr>
            <a:r>
              <a:rPr lang="pt-BR" dirty="0"/>
              <a:t>Nem o marido nem a mulher deve tentar dominar. O Senhor expressou o princípio que orienta este assunto. O marido deve amar a mulher como Cristo à igreja. E a mulher deve respeitar e amar o marido. Ambos devem cultivar espírito de bondade, resolvidos a nunca ofender ou prejudicar o outro.</a:t>
            </a:r>
            <a:endParaRPr lang="pt-BR" dirty="0" smtClean="0"/>
          </a:p>
          <a:p>
            <a:pPr>
              <a:lnSpc>
                <a:spcPct val="100000"/>
              </a:lnSpc>
            </a:pPr>
            <a:endParaRPr lang="pt-BR" dirty="0" smtClean="0">
              <a:solidFill>
                <a:srgbClr val="D6C99C"/>
              </a:solidFill>
            </a:endParaRPr>
          </a:p>
          <a:p>
            <a:pPr>
              <a:lnSpc>
                <a:spcPct val="100000"/>
              </a:lnSpc>
            </a:pPr>
            <a:r>
              <a:rPr lang="pt-BR" sz="1600" i="1" dirty="0"/>
              <a:t>Testemunhos para a Igreja, v. 7, p. 47</a:t>
            </a:r>
            <a:endParaRPr lang="pt-BR" sz="1600" i="1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11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749281" y="1716833"/>
            <a:ext cx="5952929" cy="3536301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pt-BR" sz="3200" b="1" dirty="0" smtClean="0"/>
              <a:t>A entrada do pecado afetou adversamente o casamento.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/>
              <a:t/>
            </a:r>
            <a:br>
              <a:rPr lang="pt-BR" sz="3200" dirty="0"/>
            </a:br>
            <a:r>
              <a:rPr lang="pt-BR" sz="3200" dirty="0"/>
              <a:t>Casamentos que envolvem mais do que um marido e uma esposa não estão em harmonia com o desígnio </a:t>
            </a:r>
            <a:r>
              <a:rPr lang="pt-BR" sz="3200" dirty="0" smtClean="0"/>
              <a:t>divino.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55079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589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1550" y="4497355"/>
            <a:ext cx="5421085" cy="1800808"/>
          </a:xfrm>
        </p:spPr>
        <p:txBody>
          <a:bodyPr/>
          <a:lstStyle/>
          <a:p>
            <a:r>
              <a:rPr lang="pt-BR" sz="13800" dirty="0" smtClean="0"/>
              <a:t>Graça</a:t>
            </a:r>
            <a:endParaRPr lang="pt-BR" sz="13800" dirty="0"/>
          </a:p>
        </p:txBody>
      </p:sp>
    </p:spTree>
    <p:extLst>
      <p:ext uri="{BB962C8B-B14F-4D97-AF65-F5344CB8AC3E}">
        <p14:creationId xmlns:p14="http://schemas.microsoft.com/office/powerpoint/2010/main" val="3144335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06942" y="2370225"/>
            <a:ext cx="3393234" cy="2387600"/>
          </a:xfrm>
        </p:spPr>
        <p:txBody>
          <a:bodyPr/>
          <a:lstStyle/>
          <a:p>
            <a:r>
              <a:rPr lang="pt-BR" sz="3600" dirty="0" smtClean="0"/>
              <a:t>O conceito cristão de casamento inclui o seguinte:</a:t>
            </a:r>
            <a:endParaRPr lang="pt-BR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475447" y="1453523"/>
            <a:ext cx="4096137" cy="3890864"/>
          </a:xfrm>
        </p:spPr>
        <p:txBody>
          <a:bodyPr>
            <a:noAutofit/>
          </a:bodyPr>
          <a:lstStyle/>
          <a:p>
            <a:r>
              <a:rPr lang="pt-BR" sz="2400" b="1" dirty="0" smtClean="0">
                <a:solidFill>
                  <a:srgbClr val="D6C99C"/>
                </a:solidFill>
              </a:rPr>
              <a:t>O </a:t>
            </a:r>
            <a:r>
              <a:rPr lang="pt-BR" sz="2400" b="1" dirty="0">
                <a:solidFill>
                  <a:srgbClr val="D6C99C"/>
                </a:solidFill>
              </a:rPr>
              <a:t>Ideal Divino a Ser</a:t>
            </a:r>
            <a:br>
              <a:rPr lang="pt-BR" sz="2400" b="1" dirty="0">
                <a:solidFill>
                  <a:srgbClr val="D6C99C"/>
                </a:solidFill>
              </a:rPr>
            </a:br>
            <a:r>
              <a:rPr lang="pt-BR" sz="2400" b="1" dirty="0">
                <a:solidFill>
                  <a:srgbClr val="D6C99C"/>
                </a:solidFill>
              </a:rPr>
              <a:t>Restaurado em </a:t>
            </a:r>
            <a:r>
              <a:rPr lang="pt-BR" sz="2400" b="1" dirty="0" smtClean="0">
                <a:solidFill>
                  <a:srgbClr val="D6C99C"/>
                </a:solidFill>
              </a:rPr>
              <a:t>Cristo</a:t>
            </a:r>
          </a:p>
          <a:p>
            <a:r>
              <a:rPr lang="pt-BR" sz="2400" dirty="0"/>
              <a:t>Deus busca restaurar </a:t>
            </a:r>
            <a:r>
              <a:rPr lang="pt-BR" sz="2400" dirty="0" smtClean="0"/>
              <a:t>         o </a:t>
            </a:r>
            <a:r>
              <a:rPr lang="pt-BR" sz="2400" dirty="0"/>
              <a:t>casamento a seu </a:t>
            </a:r>
            <a:r>
              <a:rPr lang="pt-BR" sz="2400" dirty="0" smtClean="0"/>
              <a:t>        ideal </a:t>
            </a:r>
            <a:r>
              <a:rPr lang="pt-BR" sz="2400" dirty="0"/>
              <a:t>original</a:t>
            </a:r>
            <a:r>
              <a:rPr lang="pt-BR" sz="2400" dirty="0" smtClean="0"/>
              <a:t>.</a:t>
            </a:r>
          </a:p>
          <a:p>
            <a:endParaRPr lang="pt-BR" sz="2400" dirty="0"/>
          </a:p>
          <a:p>
            <a:r>
              <a:rPr lang="pt-BR" sz="2400" b="1" dirty="0">
                <a:solidFill>
                  <a:srgbClr val="D6C99C"/>
                </a:solidFill>
              </a:rPr>
              <a:t>Unidade e Igualdade a</a:t>
            </a:r>
            <a:br>
              <a:rPr lang="pt-BR" sz="2400" b="1" dirty="0">
                <a:solidFill>
                  <a:srgbClr val="D6C99C"/>
                </a:solidFill>
              </a:rPr>
            </a:br>
            <a:r>
              <a:rPr lang="pt-BR" sz="2400" b="1" dirty="0">
                <a:solidFill>
                  <a:srgbClr val="D6C99C"/>
                </a:solidFill>
              </a:rPr>
              <a:t>Ser Restauradas em </a:t>
            </a:r>
            <a:r>
              <a:rPr lang="pt-BR" sz="2400" b="1" dirty="0" smtClean="0">
                <a:solidFill>
                  <a:srgbClr val="D6C99C"/>
                </a:solidFill>
              </a:rPr>
              <a:t>Cristo</a:t>
            </a:r>
          </a:p>
          <a:p>
            <a:r>
              <a:rPr lang="pt-BR" sz="2400" dirty="0"/>
              <a:t>O evangelho enfatiza amor e submissão mútuos de marido e </a:t>
            </a:r>
            <a:r>
              <a:rPr lang="pt-BR" sz="2400" dirty="0" smtClean="0"/>
              <a:t>mulher.</a:t>
            </a:r>
            <a:endParaRPr lang="pt-BR" sz="2400" b="1" dirty="0">
              <a:solidFill>
                <a:srgbClr val="D6C99C"/>
              </a:solidFill>
            </a:endParaRPr>
          </a:p>
          <a:p>
            <a:endParaRPr lang="pt-BR" sz="2400" dirty="0"/>
          </a:p>
        </p:txBody>
      </p:sp>
      <p:sp>
        <p:nvSpPr>
          <p:cNvPr id="4" name="Elipse 3"/>
          <p:cNvSpPr/>
          <p:nvPr/>
        </p:nvSpPr>
        <p:spPr>
          <a:xfrm>
            <a:off x="5780317" y="1520886"/>
            <a:ext cx="611155" cy="611155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pt-BR" sz="3600" b="1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5780317" y="3884637"/>
            <a:ext cx="611155" cy="611155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sz="3600" b="1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752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456790" y="1518840"/>
            <a:ext cx="4413380" cy="3890864"/>
          </a:xfrm>
        </p:spPr>
        <p:txBody>
          <a:bodyPr>
            <a:noAutofit/>
          </a:bodyPr>
          <a:lstStyle/>
          <a:p>
            <a:r>
              <a:rPr lang="pt-BR" sz="2400" b="1" dirty="0">
                <a:solidFill>
                  <a:srgbClr val="D6C99C"/>
                </a:solidFill>
              </a:rPr>
              <a:t>Graça Disponível a </a:t>
            </a:r>
            <a:r>
              <a:rPr lang="pt-BR" sz="2400" b="1" dirty="0" smtClean="0">
                <a:solidFill>
                  <a:srgbClr val="D6C99C"/>
                </a:solidFill>
              </a:rPr>
              <a:t>todos</a:t>
            </a:r>
          </a:p>
          <a:p>
            <a:r>
              <a:rPr lang="pt-BR" sz="2400" dirty="0"/>
              <a:t>Deus procura restaurar até aqueles que provaram o rompimento das relações </a:t>
            </a:r>
            <a:r>
              <a:rPr lang="pt-BR" sz="2400" dirty="0" smtClean="0"/>
              <a:t>matrimoniais.</a:t>
            </a:r>
          </a:p>
          <a:p>
            <a:endParaRPr lang="pt-BR" sz="2400" dirty="0"/>
          </a:p>
          <a:p>
            <a:r>
              <a:rPr lang="pt-BR" sz="2400" b="1" dirty="0">
                <a:solidFill>
                  <a:srgbClr val="D6C99C"/>
                </a:solidFill>
              </a:rPr>
              <a:t>Função da </a:t>
            </a:r>
            <a:r>
              <a:rPr lang="pt-BR" sz="2400" b="1" dirty="0" smtClean="0">
                <a:solidFill>
                  <a:srgbClr val="D6C99C"/>
                </a:solidFill>
              </a:rPr>
              <a:t>Igreja</a:t>
            </a:r>
          </a:p>
          <a:p>
            <a:r>
              <a:rPr lang="pt-BR" sz="2400" dirty="0"/>
              <a:t>A igreja hoje é chamada a enaltecer e reafirmar o ideal </a:t>
            </a:r>
            <a:r>
              <a:rPr lang="pt-BR" sz="2400" dirty="0" smtClean="0"/>
              <a:t> de </a:t>
            </a:r>
            <a:r>
              <a:rPr lang="pt-BR" sz="2400" dirty="0"/>
              <a:t>deus para o </a:t>
            </a:r>
            <a:r>
              <a:rPr lang="pt-BR" sz="2400" dirty="0" smtClean="0"/>
              <a:t>casamento.</a:t>
            </a:r>
            <a:endParaRPr lang="pt-BR" sz="2400" b="1" dirty="0">
              <a:solidFill>
                <a:srgbClr val="D6C99C"/>
              </a:solidFill>
            </a:endParaRPr>
          </a:p>
          <a:p>
            <a:endParaRPr lang="pt-BR" sz="2400" dirty="0"/>
          </a:p>
        </p:txBody>
      </p:sp>
      <p:sp>
        <p:nvSpPr>
          <p:cNvPr id="4" name="Elipse 3"/>
          <p:cNvSpPr/>
          <p:nvPr/>
        </p:nvSpPr>
        <p:spPr>
          <a:xfrm>
            <a:off x="5761660" y="1586205"/>
            <a:ext cx="611155" cy="611155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t-BR" sz="3600" b="1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5761660" y="3940630"/>
            <a:ext cx="611155" cy="611155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pt-BR" sz="3600" b="1" dirty="0">
              <a:solidFill>
                <a:srgbClr val="4250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ctrTitle"/>
          </p:nvPr>
        </p:nvSpPr>
        <p:spPr>
          <a:xfrm>
            <a:off x="1406942" y="2370225"/>
            <a:ext cx="3393234" cy="2387600"/>
          </a:xfrm>
        </p:spPr>
        <p:txBody>
          <a:bodyPr/>
          <a:lstStyle/>
          <a:p>
            <a:r>
              <a:rPr lang="pt-BR" sz="3600" dirty="0" smtClean="0">
                <a:solidFill>
                  <a:srgbClr val="BEC9CA"/>
                </a:solidFill>
              </a:rPr>
              <a:t>O conceito cristão de casamento inclui o seguinte:</a:t>
            </a:r>
            <a:endParaRPr lang="pt-BR" sz="3600" dirty="0">
              <a:solidFill>
                <a:srgbClr val="BEC9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933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7705" y="4637314"/>
            <a:ext cx="5047862" cy="1296955"/>
          </a:xfrm>
        </p:spPr>
        <p:txBody>
          <a:bodyPr/>
          <a:lstStyle/>
          <a:p>
            <a:pPr algn="l"/>
            <a:r>
              <a:rPr lang="pt-BR" sz="9600" dirty="0" smtClean="0"/>
              <a:t>Noivado</a:t>
            </a:r>
            <a:endParaRPr lang="pt-BR" sz="9600" dirty="0"/>
          </a:p>
        </p:txBody>
      </p:sp>
    </p:spTree>
    <p:extLst>
      <p:ext uri="{BB962C8B-B14F-4D97-AF65-F5344CB8AC3E}">
        <p14:creationId xmlns:p14="http://schemas.microsoft.com/office/powerpoint/2010/main" val="2667302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51519" y="1243661"/>
            <a:ext cx="5253134" cy="4438682"/>
          </a:xfrm>
        </p:spPr>
        <p:txBody>
          <a:bodyPr/>
          <a:lstStyle/>
          <a:p>
            <a:pPr algn="l"/>
            <a:r>
              <a:rPr lang="pt-BR" sz="3200" dirty="0">
                <a:solidFill>
                  <a:srgbClr val="425051"/>
                </a:solidFill>
              </a:rPr>
              <a:t>“O noivado é reconhecido como um período preparatório durante o qual um homem e uma mulher, mutuamente atraídos, se conhecem melhor um ao outro em preparação para o casamento futuro.”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6919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2183361" y="1063689"/>
            <a:ext cx="7940353" cy="47119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pt-BR" dirty="0" smtClean="0">
              <a:solidFill>
                <a:srgbClr val="D6C99C"/>
              </a:solidFill>
            </a:endParaRPr>
          </a:p>
          <a:p>
            <a:pPr>
              <a:lnSpc>
                <a:spcPct val="100000"/>
              </a:lnSpc>
            </a:pPr>
            <a:r>
              <a:rPr lang="pt-BR" sz="2200" dirty="0"/>
              <a:t>Pesem, os que pretendem se casar, todo sentimento e observem todas as modalidades de caráter naquele com quem desejam unir o destino de sua vida. Seja todo passo em direção ao casamento caracterizado pela modéstia, simplicidade, sinceridade, e sincero propósito de agradar e honrar a Deus. O casamento afeta a vida futura tanto neste mundo como no vindouro. O cristão sincero não fará planos que Deus não possa aprovar.</a:t>
            </a:r>
            <a:endParaRPr lang="pt-BR" sz="2200" dirty="0" smtClean="0">
              <a:solidFill>
                <a:srgbClr val="D6C99C"/>
              </a:solidFill>
            </a:endParaRPr>
          </a:p>
          <a:p>
            <a:pPr>
              <a:lnSpc>
                <a:spcPct val="100000"/>
              </a:lnSpc>
            </a:pPr>
            <a:endParaRPr lang="pt-BR" dirty="0">
              <a:solidFill>
                <a:srgbClr val="D6C99C"/>
              </a:solidFill>
            </a:endParaRPr>
          </a:p>
          <a:p>
            <a:pPr>
              <a:lnSpc>
                <a:spcPct val="100000"/>
              </a:lnSpc>
            </a:pPr>
            <a:r>
              <a:rPr lang="pt-BR" sz="1600" i="1" dirty="0"/>
              <a:t>A Ciência do Bom Viver, pág.359</a:t>
            </a:r>
            <a:endParaRPr lang="pt-BR" sz="1600" i="1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640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1212979" y="877077"/>
            <a:ext cx="4637316" cy="5010539"/>
          </a:xfrm>
        </p:spPr>
        <p:txBody>
          <a:bodyPr>
            <a:normAutofit/>
          </a:bodyPr>
          <a:lstStyle/>
          <a:p>
            <a:r>
              <a:rPr lang="pt-BR" sz="4400" b="0" dirty="0"/>
              <a:t>A unidade de marido e mulher nos ideais e propósitos é um requisito para </a:t>
            </a:r>
            <a:r>
              <a:rPr lang="pt-BR" sz="4400" b="0" dirty="0" smtClean="0"/>
              <a:t>    o </a:t>
            </a:r>
            <a:r>
              <a:rPr lang="pt-BR" sz="4400" b="0" dirty="0"/>
              <a:t>lar feliz e </a:t>
            </a:r>
            <a:r>
              <a:rPr lang="pt-BR" sz="4400" b="0" dirty="0" smtClean="0"/>
              <a:t>   bem-sucedido.</a:t>
            </a:r>
            <a:endParaRPr lang="pt-BR" sz="4400" b="0" dirty="0"/>
          </a:p>
        </p:txBody>
      </p:sp>
    </p:spTree>
    <p:extLst>
      <p:ext uri="{BB962C8B-B14F-4D97-AF65-F5344CB8AC3E}">
        <p14:creationId xmlns:p14="http://schemas.microsoft.com/office/powerpoint/2010/main" val="3222935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81331" y="1698171"/>
            <a:ext cx="5952929" cy="3536301"/>
          </a:xfrm>
        </p:spPr>
        <p:txBody>
          <a:bodyPr/>
          <a:lstStyle/>
          <a:p>
            <a:r>
              <a:rPr lang="pt-BR" dirty="0"/>
              <a:t>Divergências no aspecto religioso provavelmente arruinarão a felicidade do lar e conduzirão a confusão, perplexidade e fracasso na educação dos filhos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1396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2631233" y="1082350"/>
            <a:ext cx="7063273" cy="47119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pt-BR" dirty="0" smtClean="0">
              <a:solidFill>
                <a:srgbClr val="D6C99C"/>
              </a:solidFill>
            </a:endParaRPr>
          </a:p>
          <a:p>
            <a:pPr>
              <a:lnSpc>
                <a:spcPct val="100000"/>
              </a:lnSpc>
            </a:pPr>
            <a:r>
              <a:rPr lang="pt-BR" dirty="0"/>
              <a:t>O vínculo da família é o mais íntimo, o mais terno e sagrado de todos na Terra. Foi designado a ser uma bênção à humanidade. E assim o é sempre que se entre para o casamento inteligentemente, no temor de Deus, e tomando em devida consideração as suas </a:t>
            </a:r>
            <a:r>
              <a:rPr lang="pt-BR" dirty="0" smtClean="0"/>
              <a:t>responsabilidades.</a:t>
            </a:r>
          </a:p>
          <a:p>
            <a:pPr>
              <a:lnSpc>
                <a:spcPct val="100000"/>
              </a:lnSpc>
            </a:pPr>
            <a:endParaRPr lang="pt-BR" dirty="0" smtClean="0">
              <a:solidFill>
                <a:srgbClr val="D6C99C"/>
              </a:solidFill>
            </a:endParaRPr>
          </a:p>
          <a:p>
            <a:pPr>
              <a:lnSpc>
                <a:spcPct val="100000"/>
              </a:lnSpc>
            </a:pPr>
            <a:r>
              <a:rPr lang="pt-BR" sz="1600" i="1" dirty="0"/>
              <a:t>O Lar Adventista, pág. 18</a:t>
            </a:r>
            <a:endParaRPr lang="pt-BR" sz="1600" i="1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31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2202024" y="1073020"/>
            <a:ext cx="7884368" cy="471195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pt-BR" dirty="0" smtClean="0">
              <a:solidFill>
                <a:srgbClr val="D6C99C"/>
              </a:solidFill>
            </a:endParaRPr>
          </a:p>
          <a:p>
            <a:pPr>
              <a:lnSpc>
                <a:spcPct val="100000"/>
              </a:lnSpc>
            </a:pPr>
            <a:r>
              <a:rPr lang="pt-BR" sz="2200" dirty="0"/>
              <a:t>Andarão dois juntos, se não estiverem de acordo?’ (</a:t>
            </a:r>
            <a:r>
              <a:rPr lang="pt-BR" sz="2200" dirty="0" err="1"/>
              <a:t>Am</a:t>
            </a:r>
            <a:r>
              <a:rPr lang="pt-BR" sz="2200" dirty="0"/>
              <a:t> 3:3). A felicidade e prosperidade da relação matrimonial depende da unidade dos cônjuges; mas entre o crente e o incrédulo há uma diferença radical de gostos, inclinações e propósitos. Estão a servir dois senhores, entre os quais não podem haver concórdia. Por mais puros e corretos que sejam os princípios de um, a influência de um companheiro ou companheira incrédula terá uma tendência para afastar de Deus</a:t>
            </a:r>
            <a:r>
              <a:rPr lang="pt-BR" sz="2200" dirty="0" smtClean="0"/>
              <a:t>.</a:t>
            </a:r>
          </a:p>
          <a:p>
            <a:pPr>
              <a:lnSpc>
                <a:spcPct val="100000"/>
              </a:lnSpc>
            </a:pPr>
            <a:endParaRPr lang="pt-BR" dirty="0" smtClean="0">
              <a:solidFill>
                <a:srgbClr val="D6C99C"/>
              </a:solidFill>
            </a:endParaRPr>
          </a:p>
          <a:p>
            <a:pPr>
              <a:lnSpc>
                <a:spcPct val="100000"/>
              </a:lnSpc>
            </a:pPr>
            <a:r>
              <a:rPr lang="pt-BR" sz="1600" i="1" dirty="0"/>
              <a:t>Patriarcas e Profetas, pág. 174</a:t>
            </a:r>
            <a:endParaRPr lang="pt-BR" sz="1600" i="1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738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707</Words>
  <Application>Microsoft Office PowerPoint</Application>
  <PresentationFormat>Widescreen</PresentationFormat>
  <Paragraphs>52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Noivado</vt:lpstr>
      <vt:lpstr>“O noivado é reconhecido como um período preparatório durante o qual um homem e uma mulher, mutuamente atraídos, se conhecem melhor um ao outro em preparação para o casamento futuro.” </vt:lpstr>
      <vt:lpstr>Apresentação do PowerPoint</vt:lpstr>
      <vt:lpstr>Apresentação do PowerPoint</vt:lpstr>
      <vt:lpstr>Divergências no aspecto religioso provavelmente arruinarão a felicidade do lar e conduzirão a confusão, perplexidade e fracasso na educação dos filhos.</vt:lpstr>
      <vt:lpstr>Apresentação do PowerPoint</vt:lpstr>
      <vt:lpstr>Apresentação do PowerPoint</vt:lpstr>
      <vt:lpstr>Apresentação do PowerPoint</vt:lpstr>
      <vt:lpstr>Jugo  Desigual</vt:lpstr>
      <vt:lpstr>CASAMENTO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entrada do pecado afetou adversamente o casamento.  Casamentos que envolvem mais do que um marido e uma esposa não estão em harmonia com o desígnio divino.</vt:lpstr>
      <vt:lpstr>Graça</vt:lpstr>
      <vt:lpstr>O conceito cristão de casamento inclui o seguinte:</vt:lpstr>
      <vt:lpstr>O conceito cristão de casamento inclui o seguinte: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Suzana Lima</cp:lastModifiedBy>
  <cp:revision>47</cp:revision>
  <dcterms:created xsi:type="dcterms:W3CDTF">2023-02-06T20:13:15Z</dcterms:created>
  <dcterms:modified xsi:type="dcterms:W3CDTF">2023-02-24T20:02:32Z</dcterms:modified>
</cp:coreProperties>
</file>