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327" r:id="rId2"/>
    <p:sldId id="259" r:id="rId3"/>
    <p:sldId id="277" r:id="rId4"/>
    <p:sldId id="281" r:id="rId5"/>
    <p:sldId id="282" r:id="rId6"/>
    <p:sldId id="283" r:id="rId7"/>
    <p:sldId id="301" r:id="rId8"/>
    <p:sldId id="302" r:id="rId9"/>
    <p:sldId id="303" r:id="rId10"/>
    <p:sldId id="267" r:id="rId11"/>
    <p:sldId id="304" r:id="rId12"/>
    <p:sldId id="307" r:id="rId13"/>
    <p:sldId id="319" r:id="rId14"/>
    <p:sldId id="309" r:id="rId15"/>
    <p:sldId id="310" r:id="rId16"/>
    <p:sldId id="311" r:id="rId17"/>
    <p:sldId id="312" r:id="rId18"/>
    <p:sldId id="314" r:id="rId19"/>
    <p:sldId id="313" r:id="rId20"/>
    <p:sldId id="315" r:id="rId21"/>
    <p:sldId id="316" r:id="rId22"/>
    <p:sldId id="284" r:id="rId23"/>
    <p:sldId id="317" r:id="rId24"/>
    <p:sldId id="318" r:id="rId25"/>
    <p:sldId id="308" r:id="rId26"/>
    <p:sldId id="320" r:id="rId27"/>
    <p:sldId id="321" r:id="rId28"/>
    <p:sldId id="322" r:id="rId29"/>
    <p:sldId id="324" r:id="rId30"/>
    <p:sldId id="323" r:id="rId31"/>
    <p:sldId id="325" r:id="rId32"/>
    <p:sldId id="326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051"/>
    <a:srgbClr val="D6C99C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9" r:id="rId5"/>
    <p:sldLayoutId id="2147483664" r:id="rId6"/>
    <p:sldLayoutId id="2147483676" r:id="rId7"/>
    <p:sldLayoutId id="2147483672" r:id="rId8"/>
    <p:sldLayoutId id="2147483674" r:id="rId9"/>
    <p:sldLayoutId id="2147483675" r:id="rId10"/>
    <p:sldLayoutId id="2147483665" r:id="rId11"/>
    <p:sldLayoutId id="2147483666" r:id="rId12"/>
    <p:sldLayoutId id="2147483667" r:id="rId13"/>
    <p:sldLayoutId id="2147483668" r:id="rId14"/>
    <p:sldLayoutId id="2147483673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23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42385" y="1442145"/>
            <a:ext cx="4954554" cy="4149266"/>
          </a:xfrm>
        </p:spPr>
        <p:txBody>
          <a:bodyPr anchor="ctr">
            <a:no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D6C99C"/>
                </a:solidFill>
              </a:rPr>
              <a:t>A Igreja Adventista do Sétimo Dia não cobra pela cerimônia de casamento, nem pelo serviço do pastor</a:t>
            </a:r>
            <a:r>
              <a:rPr lang="pt-BR" sz="3200" dirty="0" smtClean="0">
                <a:solidFill>
                  <a:srgbClr val="D6C99C"/>
                </a:solidFill>
              </a:rPr>
              <a:t>.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rgbClr val="D6C99C"/>
                </a:solidFill>
              </a:rPr>
              <a:t>Porém</a:t>
            </a:r>
            <a:r>
              <a:rPr lang="pt-BR" sz="3200" dirty="0">
                <a:solidFill>
                  <a:srgbClr val="D6C99C"/>
                </a:solidFill>
              </a:rPr>
              <a:t>, existem igrejas que costumam cobrar pelo uso do templo, e são livres para fazê-lo</a:t>
            </a:r>
            <a:r>
              <a:rPr lang="pt-BR" sz="3200" dirty="0" smtClean="0">
                <a:solidFill>
                  <a:srgbClr val="D6C99C"/>
                </a:solidFill>
              </a:rPr>
              <a:t>.</a:t>
            </a:r>
            <a:endParaRPr lang="pt-BR" sz="3200" dirty="0">
              <a:solidFill>
                <a:srgbClr val="D6C99C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38733" y="3397274"/>
            <a:ext cx="2335644" cy="1035697"/>
          </a:xfrm>
        </p:spPr>
        <p:txBody>
          <a:bodyPr/>
          <a:lstStyle/>
          <a:p>
            <a:r>
              <a:rPr lang="pt-BR" sz="4400" dirty="0" smtClean="0"/>
              <a:t>TAXAS</a:t>
            </a:r>
            <a:endParaRPr lang="pt-BR" sz="4400" dirty="0"/>
          </a:p>
        </p:txBody>
      </p:sp>
      <p:sp>
        <p:nvSpPr>
          <p:cNvPr id="6" name="Elipse 5"/>
          <p:cNvSpPr/>
          <p:nvPr/>
        </p:nvSpPr>
        <p:spPr>
          <a:xfrm>
            <a:off x="2675192" y="2459902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42385" y="2761861"/>
            <a:ext cx="4954554" cy="282955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/>
              <a:t>Os trajes deverão estar dentro dos princípios bíblicos da modéstia cristã e </a:t>
            </a:r>
            <a:r>
              <a:rPr lang="pt-BR" sz="3600" dirty="0" smtClean="0"/>
              <a:t>decência.</a:t>
            </a:r>
            <a:endParaRPr lang="pt-BR" sz="3600" dirty="0"/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5410212" y="2066730"/>
            <a:ext cx="5077526" cy="1035697"/>
          </a:xfrm>
        </p:spPr>
        <p:txBody>
          <a:bodyPr/>
          <a:lstStyle/>
          <a:p>
            <a:r>
              <a:rPr lang="pt-BR" sz="4000" dirty="0" smtClean="0">
                <a:solidFill>
                  <a:srgbClr val="D6C99C"/>
                </a:solidFill>
              </a:rPr>
              <a:t>TRAJES</a:t>
            </a:r>
            <a:endParaRPr lang="pt-BR" sz="4000" dirty="0">
              <a:solidFill>
                <a:srgbClr val="D6C99C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7517611" y="1306639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357630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42385" y="1442145"/>
            <a:ext cx="4954554" cy="4149266"/>
          </a:xfrm>
        </p:spPr>
        <p:txBody>
          <a:bodyPr anchor="ctr">
            <a:no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D6C99C"/>
                </a:solidFill>
              </a:rPr>
              <a:t>Procurem um cartório para que se casem legalmente antes da data marcada para a cerimônia religiosa.</a:t>
            </a:r>
            <a:endParaRPr lang="pt-BR" sz="3200" dirty="0" smtClean="0">
              <a:solidFill>
                <a:srgbClr val="D6C99C"/>
              </a:solidFill>
            </a:endParaRP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D6C99C"/>
                </a:solidFill>
              </a:rPr>
              <a:t>Caso optem por uma cerimônia religiosa com efeito civil, acertem isso com o pastor oficiante.</a:t>
            </a: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178767" y="3331097"/>
            <a:ext cx="3836916" cy="1035697"/>
          </a:xfrm>
        </p:spPr>
        <p:txBody>
          <a:bodyPr/>
          <a:lstStyle/>
          <a:p>
            <a:r>
              <a:rPr lang="pt-BR" sz="4000" dirty="0"/>
              <a:t>CASAMENTO </a:t>
            </a:r>
            <a:br>
              <a:rPr lang="pt-BR" sz="4000" dirty="0"/>
            </a:br>
            <a:r>
              <a:rPr lang="pt-BR" sz="4000" dirty="0"/>
              <a:t>CIVIL</a:t>
            </a:r>
          </a:p>
        </p:txBody>
      </p:sp>
      <p:sp>
        <p:nvSpPr>
          <p:cNvPr id="6" name="Elipse 5"/>
          <p:cNvSpPr/>
          <p:nvPr/>
        </p:nvSpPr>
        <p:spPr>
          <a:xfrm>
            <a:off x="2665862" y="2291951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72809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16621" y="1094192"/>
            <a:ext cx="3722914" cy="4606812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 smtClean="0">
                <a:solidFill>
                  <a:srgbClr val="D6C99C"/>
                </a:solidFill>
              </a:rPr>
              <a:t>O programa </a:t>
            </a:r>
            <a:r>
              <a:rPr lang="pt-BR" sz="3200" dirty="0">
                <a:solidFill>
                  <a:srgbClr val="D6C99C"/>
                </a:solidFill>
              </a:rPr>
              <a:t>da cerimônia de casamento é de responsabilidade do pastor </a:t>
            </a:r>
            <a:r>
              <a:rPr lang="pt-BR" sz="3200" dirty="0" smtClean="0">
                <a:solidFill>
                  <a:srgbClr val="D6C99C"/>
                </a:solidFill>
              </a:rPr>
              <a:t>oficiante.</a:t>
            </a:r>
          </a:p>
          <a:p>
            <a:pPr algn="ctr">
              <a:spcBef>
                <a:spcPts val="0"/>
              </a:spcBef>
            </a:pPr>
            <a:endParaRPr lang="pt-BR" sz="3200" dirty="0" smtClean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3400" b="1" dirty="0" smtClean="0">
                <a:solidFill>
                  <a:srgbClr val="D6C99C"/>
                </a:solidFill>
              </a:rPr>
              <a:t>Deverá </a:t>
            </a:r>
            <a:r>
              <a:rPr lang="pt-BR" sz="3400" b="1" dirty="0">
                <a:solidFill>
                  <a:srgbClr val="D6C99C"/>
                </a:solidFill>
              </a:rPr>
              <a:t>ser conciso, simples e </a:t>
            </a:r>
            <a:r>
              <a:rPr lang="pt-BR" sz="3400" b="1" dirty="0" smtClean="0">
                <a:solidFill>
                  <a:srgbClr val="D6C99C"/>
                </a:solidFill>
              </a:rPr>
              <a:t>espiritual.</a:t>
            </a:r>
            <a:endParaRPr lang="pt-BR" sz="3400" b="1" dirty="0">
              <a:solidFill>
                <a:srgbClr val="D6C99C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79463" y="1931438"/>
            <a:ext cx="5077526" cy="1035697"/>
          </a:xfrm>
        </p:spPr>
        <p:txBody>
          <a:bodyPr/>
          <a:lstStyle/>
          <a:p>
            <a:r>
              <a:rPr lang="pt-BR" sz="4000" dirty="0" smtClean="0"/>
              <a:t>O PROGRAMA</a:t>
            </a:r>
            <a:endParaRPr lang="pt-BR" sz="4000" dirty="0"/>
          </a:p>
        </p:txBody>
      </p:sp>
      <p:sp>
        <p:nvSpPr>
          <p:cNvPr id="7" name="Elipse 6"/>
          <p:cNvSpPr/>
          <p:nvPr/>
        </p:nvSpPr>
        <p:spPr>
          <a:xfrm>
            <a:off x="2714373" y="1166683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02386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62087" y="2708404"/>
            <a:ext cx="4852626" cy="282955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/>
              <a:t>peça que O MESTRE acerte detalhes com o pastor, POIS  nada deverá acontecer sem seu conhecimento e concordância</a:t>
            </a:r>
            <a:r>
              <a:rPr lang="pt-BR" sz="3200" dirty="0" smtClean="0"/>
              <a:t>.</a:t>
            </a:r>
            <a:endParaRPr lang="pt-BR" sz="3200" dirty="0"/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7031660" y="1241341"/>
            <a:ext cx="2607640" cy="1350606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rgbClr val="D6C99C"/>
                </a:solidFill>
              </a:rPr>
              <a:t>MESTRE DE CERIMÔNIA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5894085" y="1418606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3129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76661" y="1131516"/>
            <a:ext cx="3918857" cy="461865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b="1" dirty="0" smtClean="0">
                <a:solidFill>
                  <a:srgbClr val="D6C99C"/>
                </a:solidFill>
              </a:rPr>
              <a:t>Não deixem </a:t>
            </a:r>
          </a:p>
          <a:p>
            <a:pPr algn="ctr">
              <a:spcBef>
                <a:spcPts val="0"/>
              </a:spcBef>
            </a:pPr>
            <a:r>
              <a:rPr lang="pt-BR" sz="3200" b="1" dirty="0" smtClean="0">
                <a:solidFill>
                  <a:srgbClr val="D6C99C"/>
                </a:solidFill>
              </a:rPr>
              <a:t>Deus esperando.</a:t>
            </a:r>
          </a:p>
          <a:p>
            <a:pPr algn="ctr">
              <a:spcBef>
                <a:spcPts val="0"/>
              </a:spcBef>
            </a:pPr>
            <a:endParaRPr lang="pt-BR" sz="3200" b="1" dirty="0" smtClean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3200" dirty="0" smtClean="0">
                <a:solidFill>
                  <a:srgbClr val="D6C99C"/>
                </a:solidFill>
              </a:rPr>
              <a:t>Algumas </a:t>
            </a:r>
            <a:r>
              <a:rPr lang="pt-BR" sz="3200" dirty="0">
                <a:solidFill>
                  <a:srgbClr val="D6C99C"/>
                </a:solidFill>
              </a:rPr>
              <a:t>igrejas possuem cláusulas contratuais muito rigorosas para atrasos em </a:t>
            </a:r>
            <a:r>
              <a:rPr lang="pt-BR" sz="3200" dirty="0" smtClean="0">
                <a:solidFill>
                  <a:srgbClr val="D6C99C"/>
                </a:solidFill>
              </a:rPr>
              <a:t>casamentos.</a:t>
            </a:r>
            <a:endParaRPr lang="pt-BR" sz="3400" b="1" dirty="0">
              <a:solidFill>
                <a:srgbClr val="D6C99C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90466" y="1362271"/>
            <a:ext cx="5077526" cy="1035697"/>
          </a:xfrm>
        </p:spPr>
        <p:txBody>
          <a:bodyPr/>
          <a:lstStyle/>
          <a:p>
            <a:r>
              <a:rPr lang="pt-BR" sz="4000" dirty="0" smtClean="0"/>
              <a:t>PONTUALIDADE</a:t>
            </a:r>
            <a:endParaRPr lang="pt-BR" sz="4000" dirty="0"/>
          </a:p>
        </p:txBody>
      </p:sp>
      <p:sp>
        <p:nvSpPr>
          <p:cNvPr id="7" name="Elipse 6"/>
          <p:cNvSpPr/>
          <p:nvPr/>
        </p:nvSpPr>
        <p:spPr>
          <a:xfrm>
            <a:off x="2725376" y="597516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81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62465" y="2715208"/>
            <a:ext cx="5327780" cy="282955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 smtClean="0"/>
              <a:t>Se forem profissionais saberão como se portar,  mesmo assim é bom orientá-los.</a:t>
            </a:r>
          </a:p>
          <a:p>
            <a:pPr algn="ctr">
              <a:lnSpc>
                <a:spcPct val="30000"/>
              </a:lnSpc>
              <a:spcBef>
                <a:spcPts val="0"/>
              </a:spcBef>
            </a:pPr>
            <a:endParaRPr lang="pt-BR" sz="3200" dirty="0" smtClean="0"/>
          </a:p>
          <a:p>
            <a:pPr algn="ctr">
              <a:spcBef>
                <a:spcPts val="0"/>
              </a:spcBef>
            </a:pPr>
            <a:r>
              <a:rPr lang="pt-BR" sz="3200" dirty="0" smtClean="0"/>
              <a:t>Se forem amadores, peça que o pastor os oriente.</a:t>
            </a:r>
            <a:endParaRPr lang="pt-BR" sz="3200" dirty="0"/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6458876" y="1357603"/>
            <a:ext cx="3780441" cy="1035697"/>
          </a:xfrm>
        </p:spPr>
        <p:txBody>
          <a:bodyPr/>
          <a:lstStyle/>
          <a:p>
            <a:r>
              <a:rPr lang="pt-BR" dirty="0">
                <a:solidFill>
                  <a:srgbClr val="D6C99C"/>
                </a:solidFill>
              </a:rPr>
              <a:t>FOTÓGRAFOS E CINEGRAFISTAS</a:t>
            </a:r>
          </a:p>
        </p:txBody>
      </p:sp>
      <p:sp>
        <p:nvSpPr>
          <p:cNvPr id="8" name="Elipse 7"/>
          <p:cNvSpPr/>
          <p:nvPr/>
        </p:nvSpPr>
        <p:spPr>
          <a:xfrm>
            <a:off x="5542385" y="1376265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25767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62465" y="2379306"/>
            <a:ext cx="5327780" cy="3165452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000" dirty="0"/>
              <a:t>Escolham pessoas que estejam em harmonia com os princípios da Igreja Adventista e que aceitem as restrições que lhes serão impostas sobre forma de execução e estilo das músicas escolhidas</a:t>
            </a:r>
            <a:r>
              <a:rPr lang="pt-BR" sz="3000" dirty="0" smtClean="0"/>
              <a:t>.</a:t>
            </a:r>
            <a:endParaRPr lang="pt-BR" sz="3000" dirty="0"/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7030263" y="1343608"/>
            <a:ext cx="2517173" cy="741785"/>
          </a:xfrm>
        </p:spPr>
        <p:txBody>
          <a:bodyPr/>
          <a:lstStyle/>
          <a:p>
            <a:r>
              <a:rPr lang="pt-BR" dirty="0" smtClean="0">
                <a:solidFill>
                  <a:srgbClr val="D6C99C"/>
                </a:solidFill>
              </a:rPr>
              <a:t>MÚSICOS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167536" y="1238816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162275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62465" y="2379306"/>
            <a:ext cx="5327780" cy="3165452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 smtClean="0">
                <a:solidFill>
                  <a:srgbClr val="425051"/>
                </a:solidFill>
              </a:rPr>
              <a:t>Recomenda-se </a:t>
            </a:r>
            <a:r>
              <a:rPr lang="pt-BR" sz="3200" dirty="0">
                <a:solidFill>
                  <a:srgbClr val="425051"/>
                </a:solidFill>
              </a:rPr>
              <a:t>que as músicas sejam sacras, religiosas ou clássicas.</a:t>
            </a:r>
          </a:p>
          <a:p>
            <a:pPr algn="ctr">
              <a:spcBef>
                <a:spcPts val="0"/>
              </a:spcBef>
            </a:pPr>
            <a:endParaRPr lang="pt-BR" sz="3200" dirty="0">
              <a:solidFill>
                <a:srgbClr val="425051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rgbClr val="425051"/>
                </a:solidFill>
              </a:rPr>
              <a:t>Jamais dever-se-ia usar músicas populares, trilhas de filmes e assemelhados.</a:t>
            </a:r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7188205" y="1335295"/>
            <a:ext cx="2517173" cy="741785"/>
          </a:xfrm>
        </p:spPr>
        <p:txBody>
          <a:bodyPr/>
          <a:lstStyle/>
          <a:p>
            <a:r>
              <a:rPr lang="pt-BR" dirty="0" smtClean="0"/>
              <a:t>MÚSICAS</a:t>
            </a:r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6325478" y="1230503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pt-BR" sz="3200" spc="-15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4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30153" y="2360256"/>
            <a:ext cx="4713320" cy="3165452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/>
              <a:t>A ornamentação não é um pré-requisito, Mas, se for utilizada, é de responsabilidade dos noivos.</a:t>
            </a:r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6492880" y="1525795"/>
            <a:ext cx="3717920" cy="741785"/>
          </a:xfrm>
        </p:spPr>
        <p:txBody>
          <a:bodyPr/>
          <a:lstStyle/>
          <a:p>
            <a:r>
              <a:rPr lang="pt-BR" dirty="0" smtClean="0">
                <a:solidFill>
                  <a:srgbClr val="D6C99C"/>
                </a:solidFill>
              </a:rPr>
              <a:t>ORNAMENTAÇÃO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630153" y="1421003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28589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86351" y="2714090"/>
            <a:ext cx="5619750" cy="304990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000" dirty="0"/>
              <a:t>Na Divisão Sul Americana da Igreja Adventista do Sétimo Dia, a cerimônia de casamento terá que ser realizada sempre por um pastor ordenado.</a:t>
            </a:r>
          </a:p>
        </p:txBody>
      </p:sp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6332539" y="2115180"/>
            <a:ext cx="3051170" cy="741785"/>
          </a:xfrm>
        </p:spPr>
        <p:txBody>
          <a:bodyPr/>
          <a:lstStyle/>
          <a:p>
            <a:r>
              <a:rPr lang="pt-BR" dirty="0" smtClean="0">
                <a:solidFill>
                  <a:srgbClr val="D6C99C"/>
                </a:solidFill>
              </a:rPr>
              <a:t>O OFICIANTE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7424964" y="1268604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210952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05399" y="2514065"/>
            <a:ext cx="5505449" cy="304990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000" dirty="0"/>
              <a:t>Se desejarem convidar a algum outro pastor, que não seja o distrital, DEVEM procurá-lo com antecedência.</a:t>
            </a:r>
          </a:p>
          <a:p>
            <a:pPr algn="ctr">
              <a:spcBef>
                <a:spcPts val="0"/>
              </a:spcBef>
            </a:pPr>
            <a:r>
              <a:rPr lang="pt-BR" sz="3000" dirty="0"/>
              <a:t>lembrem-se de comunicar ao pastor distrital sobre o convite que fizeram.</a:t>
            </a:r>
          </a:p>
        </p:txBody>
      </p:sp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6795859" y="1473399"/>
            <a:ext cx="3051170" cy="741785"/>
          </a:xfrm>
        </p:spPr>
        <p:txBody>
          <a:bodyPr/>
          <a:lstStyle/>
          <a:p>
            <a:r>
              <a:rPr lang="pt-BR" dirty="0" smtClean="0">
                <a:solidFill>
                  <a:srgbClr val="D6C99C"/>
                </a:solidFill>
              </a:rPr>
              <a:t>O OFICIANTE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5929539" y="1421004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52535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5542385" y="1442145"/>
            <a:ext cx="4954554" cy="4149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sempre bom ensaiar as entradas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endParaRPr lang="pt-BR" sz="3600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Marquem o dia e a hora com o responsável por abrir e fechar a igreja.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31939" y="3324855"/>
            <a:ext cx="3051170" cy="741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ENSAIO</a:t>
            </a:r>
            <a:endParaRPr lang="pt-BR" sz="40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2624364" y="2478279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1297585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5396704" y="801360"/>
            <a:ext cx="5747546" cy="5304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Recomenda-se que o pastor não faça casamentos nos horários de cultos regulares da igreja.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IASD NÃO REALIZA casamentos nas horas que antecedem o sábado (sexta-feira depois do meio-dia), nas horas depois do término do sábado.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756568" y="819780"/>
            <a:ext cx="3554411" cy="1275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 PARA CASAMENTO</a:t>
            </a:r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690789" y="1116204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680926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4800600" y="801360"/>
            <a:ext cx="6438900" cy="5304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Igreja Adventista realiza casamentos entre pessoas que sejam da mesma religião.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Nenhum pastor adventista ou ancião da igreja poderá liderar, participar ou mesmo estar presente em uma cerimônia religiosa de casamento ENTRE Duas PESSOAS DE RELIGIÃO DIFERENTES.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85018" y="2673022"/>
            <a:ext cx="3554411" cy="2184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Casamento entre pessoas de fé religiosa diferentes</a:t>
            </a:r>
          </a:p>
        </p:txBody>
      </p:sp>
      <p:sp>
        <p:nvSpPr>
          <p:cNvPr id="8" name="Elipse 7"/>
          <p:cNvSpPr/>
          <p:nvPr/>
        </p:nvSpPr>
        <p:spPr>
          <a:xfrm>
            <a:off x="2129063" y="1744854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137987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14975" y="2964410"/>
            <a:ext cx="6205635" cy="341107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 smtClean="0">
                <a:solidFill>
                  <a:srgbClr val="425051"/>
                </a:solidFill>
              </a:rPr>
              <a:t>Se </a:t>
            </a:r>
            <a:r>
              <a:rPr lang="pt-BR" sz="3200" dirty="0">
                <a:solidFill>
                  <a:srgbClr val="425051"/>
                </a:solidFill>
              </a:rPr>
              <a:t>A CERIMÔNIA for realizada por um pastor adventista, ela deverá seguir todos os princípios, orientações e critérios tais como os que seriam executados em um </a:t>
            </a:r>
            <a:r>
              <a:rPr lang="pt-BR" sz="3200" dirty="0" smtClean="0">
                <a:solidFill>
                  <a:srgbClr val="425051"/>
                </a:solidFill>
              </a:rPr>
              <a:t>templo.</a:t>
            </a:r>
            <a:endParaRPr lang="pt-BR" sz="3400" b="1" dirty="0">
              <a:solidFill>
                <a:srgbClr val="425051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080529" y="1781174"/>
            <a:ext cx="5076744" cy="936217"/>
          </a:xfrm>
        </p:spPr>
        <p:txBody>
          <a:bodyPr/>
          <a:lstStyle/>
          <a:p>
            <a:r>
              <a:rPr lang="pt-BR" sz="3600" dirty="0"/>
              <a:t>Casamento fora de um templo adventista</a:t>
            </a:r>
          </a:p>
        </p:txBody>
      </p:sp>
      <p:sp>
        <p:nvSpPr>
          <p:cNvPr id="5" name="Elipse 4"/>
          <p:cNvSpPr/>
          <p:nvPr/>
        </p:nvSpPr>
        <p:spPr>
          <a:xfrm>
            <a:off x="8185741" y="687579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3924349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87278" y="2493606"/>
            <a:ext cx="4971172" cy="3165452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000" dirty="0"/>
              <a:t>C</a:t>
            </a:r>
            <a:r>
              <a:rPr lang="pt-BR" sz="3000" dirty="0" smtClean="0"/>
              <a:t>aso </a:t>
            </a:r>
            <a:r>
              <a:rPr lang="pt-BR" sz="3000" dirty="0"/>
              <a:t>vocês decidam realizá-la, devem atentar para o bom testemunho não servindo bebidas alcoólicas, alimentos considerados impuros pela Bíblia e nem promovendo </a:t>
            </a:r>
            <a:r>
              <a:rPr lang="pt-BR" sz="3000" dirty="0" smtClean="0"/>
              <a:t>bailes.</a:t>
            </a:r>
            <a:endParaRPr lang="pt-BR" sz="3000" dirty="0"/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7035805" y="1573420"/>
            <a:ext cx="2613020" cy="741785"/>
          </a:xfrm>
        </p:spPr>
        <p:txBody>
          <a:bodyPr/>
          <a:lstStyle/>
          <a:p>
            <a:r>
              <a:rPr lang="pt-BR" dirty="0" smtClean="0">
                <a:solidFill>
                  <a:srgbClr val="D6C99C"/>
                </a:solidFill>
              </a:rPr>
              <a:t>RECEPÇÃO</a:t>
            </a:r>
            <a:endParaRPr lang="pt-BR" dirty="0">
              <a:solidFill>
                <a:srgbClr val="D6C99C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173078" y="1468628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1291658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5513810" y="1442145"/>
            <a:ext cx="4954554" cy="4149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culto realizado na cerimônia de casamento adventista tudo será conduzido ou dirigido por membros em plena comunhão com a 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Igreja.</a:t>
            </a:r>
            <a:endParaRPr lang="pt-BR" sz="3600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974115" y="2962905"/>
            <a:ext cx="4243017" cy="12180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PARTICIPANTES</a:t>
            </a:r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2662464" y="2116329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2868238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70960" y="1489770"/>
            <a:ext cx="4792240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É sempre bom lembrar aos convidados para que não usem bebidas alcoólicas nem fumem nas dependências da </a:t>
            </a:r>
            <a:r>
              <a:rPr lang="pt-BR" sz="3600" dirty="0" smtClean="0">
                <a:solidFill>
                  <a:srgbClr val="D6C99C"/>
                </a:solidFill>
              </a:rPr>
              <a:t>Igreja.</a:t>
            </a:r>
            <a:endParaRPr lang="pt-BR" sz="3600" dirty="0">
              <a:solidFill>
                <a:srgbClr val="D6C99C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434794" y="3020685"/>
            <a:ext cx="3321660" cy="15989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RESPEITO À ÁREA DA IGREJA</a:t>
            </a:r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2662464" y="2116329"/>
            <a:ext cx="866320" cy="846576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pt-BR" sz="3200" spc="-150" dirty="0"/>
          </a:p>
        </p:txBody>
      </p:sp>
    </p:spTree>
    <p:extLst>
      <p:ext uri="{BB962C8B-B14F-4D97-AF65-F5344CB8AC3E}">
        <p14:creationId xmlns:p14="http://schemas.microsoft.com/office/powerpoint/2010/main" val="2787161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870" y="3920449"/>
            <a:ext cx="7819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CONDIÇÕES PARA A REALIZAÇÃO DO CASAMENTO NA IGREJA ADVENTISTA</a:t>
            </a:r>
            <a:endParaRPr lang="pt-BR" sz="4000" dirty="0"/>
          </a:p>
        </p:txBody>
      </p:sp>
      <p:sp>
        <p:nvSpPr>
          <p:cNvPr id="4" name="Elipse 3"/>
          <p:cNvSpPr/>
          <p:nvPr/>
        </p:nvSpPr>
        <p:spPr>
          <a:xfrm>
            <a:off x="5454414" y="2724347"/>
            <a:ext cx="1026449" cy="1026449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34109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0339" y="1485803"/>
            <a:ext cx="4094714" cy="4037920"/>
          </a:xfrm>
        </p:spPr>
        <p:txBody>
          <a:bodyPr anchor="ctr">
            <a:no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cerimônia de casamento na Igreja Adventista do Sétimo Dia é </a:t>
            </a:r>
            <a:r>
              <a:rPr lang="pt-BR" sz="40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CULTO A </a:t>
            </a:r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</a:t>
            </a:r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88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085850" y="801360"/>
            <a:ext cx="9534525" cy="5304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noivos precisarão apresentar a Certidão de Casamento no CIVIL comprovando que o casamento civil já foi realizado. Os dados serão usados para o preenchimento do livro de registro de casamentos da igreja</a:t>
            </a:r>
            <a:r>
              <a:rPr lang="pt-BR" sz="28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pt-BR" sz="28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casamento for religioso com efeito civil, apresentar Certidão de Habilitação expedida pelo Cartório em nome do pastor oficiante</a:t>
            </a:r>
            <a:r>
              <a:rPr lang="pt-BR" sz="28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53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085850" y="801360"/>
            <a:ext cx="9324975" cy="5304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adventistas que já foram casados, o novo casamento somente poderá ser realizado se</a:t>
            </a:r>
            <a:r>
              <a:rPr lang="pt-BR" sz="28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</a:pPr>
            <a:endParaRPr lang="pt-BR" sz="28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lphaLcPeriod"/>
            </a:pP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separação e o correspondente divórcio legal ocorreu em virtude de adultério do cônjuge</a:t>
            </a:r>
            <a:r>
              <a:rPr lang="pt-BR" sz="28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30000"/>
              </a:lnSpc>
              <a:spcBef>
                <a:spcPts val="0"/>
              </a:spcBef>
            </a:pPr>
            <a:endParaRPr lang="pt-BR" sz="28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lphaLcPeriod" startAt="2"/>
            </a:pP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for do conhecimento público que o ex-cônjuge já convive com outra pessoa </a:t>
            </a:r>
            <a:r>
              <a:rPr lang="pt-BR" sz="2000" b="1" i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b="1" i="1" dirty="0" err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2000" b="1" i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19:6 e 9; I </a:t>
            </a:r>
            <a:r>
              <a:rPr lang="pt-BR" sz="2000" b="1" i="1" dirty="0" err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t-BR" sz="2000" b="1" i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7:39 e Manual da Igreja, p. 160</a:t>
            </a:r>
            <a:r>
              <a:rPr lang="pt-BR" sz="2000" b="1" i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000" b="1" i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58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085850" y="801360"/>
            <a:ext cx="9534525" cy="5304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Font typeface="+mj-lt"/>
              <a:buAutoNum type="arabicPeriod" startAt="4"/>
            </a:pP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os noivos não estiverem vivendo como marido e mulher</a:t>
            </a:r>
            <a:r>
              <a:rPr lang="pt-BR" sz="28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4"/>
            </a:pPr>
            <a:endParaRPr lang="pt-BR" sz="28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 startAt="4"/>
            </a:pP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Qualquer outra situação especial não contemplada neste documento, deverá ser submetida à consulta pastoral, que quando for pertinente, levará o respectivo assunto à Associação/ Missão local para ser avaliada e considerada.</a:t>
            </a:r>
          </a:p>
        </p:txBody>
      </p:sp>
    </p:spTree>
    <p:extLst>
      <p:ext uri="{BB962C8B-B14F-4D97-AF65-F5344CB8AC3E}">
        <p14:creationId xmlns:p14="http://schemas.microsoft.com/office/powerpoint/2010/main" val="28056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27586" y="1623525"/>
            <a:ext cx="37788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Vocês é que precisam de Deus. </a:t>
            </a:r>
            <a:endParaRPr lang="pt-BR" sz="4000" dirty="0" smtClean="0">
              <a:solidFill>
                <a:srgbClr val="D6C99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Senhor estará lá para </a:t>
            </a:r>
          </a:p>
          <a:p>
            <a:pPr algn="ctr"/>
            <a: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ABENÇOÁ-LOS.</a:t>
            </a:r>
            <a:endParaRPr lang="pt-BR" sz="3600" b="1" dirty="0">
              <a:solidFill>
                <a:srgbClr val="D6C99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9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0732" y="3769567"/>
            <a:ext cx="7631016" cy="2733869"/>
          </a:xfrm>
        </p:spPr>
        <p:txBody>
          <a:bodyPr anchor="ctr">
            <a:normAutofit/>
          </a:bodyPr>
          <a:lstStyle/>
          <a:p>
            <a:pPr algn="ctr"/>
            <a:r>
              <a:rPr lang="pt-BR" sz="3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Parabéns </a:t>
            </a:r>
            <a:r>
              <a:rPr lang="pt-B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 iniciativa de participar de um curso para noivos ministrado pela Igreja Adventista.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6662" y="3415624"/>
            <a:ext cx="501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NOIVOS</a:t>
            </a:r>
            <a:endParaRPr lang="pt-BR" sz="4000" dirty="0"/>
          </a:p>
        </p:txBody>
      </p:sp>
      <p:sp>
        <p:nvSpPr>
          <p:cNvPr id="4" name="Elipse 3"/>
          <p:cNvSpPr/>
          <p:nvPr/>
        </p:nvSpPr>
        <p:spPr>
          <a:xfrm>
            <a:off x="5764876" y="2552897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2141" y="1427584"/>
            <a:ext cx="5077526" cy="1035697"/>
          </a:xfrm>
        </p:spPr>
        <p:txBody>
          <a:bodyPr/>
          <a:lstStyle/>
          <a:p>
            <a:r>
              <a:rPr lang="pt-BR" sz="4000" dirty="0" smtClean="0"/>
              <a:t>ANTECEDÊNCIA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13147" y="1427584"/>
            <a:ext cx="3770404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Procurem a igreja onde desejam se casar com no mínimo três meses de </a:t>
            </a:r>
            <a:r>
              <a:rPr lang="pt-BR" sz="3600" dirty="0" smtClean="0">
                <a:solidFill>
                  <a:srgbClr val="D6C99C"/>
                </a:solidFill>
              </a:rPr>
              <a:t>antecedência.</a:t>
            </a:r>
          </a:p>
        </p:txBody>
      </p:sp>
      <p:sp>
        <p:nvSpPr>
          <p:cNvPr id="4" name="Elipse 3"/>
          <p:cNvSpPr/>
          <p:nvPr/>
        </p:nvSpPr>
        <p:spPr>
          <a:xfrm>
            <a:off x="2677051" y="662829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93065" y="1427584"/>
            <a:ext cx="3350526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425051"/>
                </a:solidFill>
              </a:rPr>
              <a:t>Não imprimam convites, nem contratem buffets antes de receberem a confirmação da </a:t>
            </a:r>
            <a:r>
              <a:rPr lang="pt-BR" sz="3600" dirty="0" smtClean="0">
                <a:solidFill>
                  <a:srgbClr val="425051"/>
                </a:solidFill>
              </a:rPr>
              <a:t>igreja.</a:t>
            </a: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42141" y="1427584"/>
            <a:ext cx="5077526" cy="1035697"/>
          </a:xfrm>
        </p:spPr>
        <p:txBody>
          <a:bodyPr/>
          <a:lstStyle/>
          <a:p>
            <a:r>
              <a:rPr lang="pt-BR" sz="4000" dirty="0" smtClean="0"/>
              <a:t>ANTECEDÊNCIA</a:t>
            </a:r>
            <a:endParaRPr lang="pt-BR" sz="4000" dirty="0"/>
          </a:p>
        </p:txBody>
      </p:sp>
      <p:sp>
        <p:nvSpPr>
          <p:cNvPr id="7" name="Elipse 6"/>
          <p:cNvSpPr/>
          <p:nvPr/>
        </p:nvSpPr>
        <p:spPr>
          <a:xfrm>
            <a:off x="2677051" y="662829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1332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97959" y="1334278"/>
            <a:ext cx="3722914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rgbClr val="D6C99C"/>
                </a:solidFill>
              </a:rPr>
              <a:t>Se não forem membros dessa igreja local, estejam atentos </a:t>
            </a:r>
            <a:r>
              <a:rPr lang="pt-BR" sz="3200" dirty="0" smtClean="0">
                <a:solidFill>
                  <a:srgbClr val="D6C99C"/>
                </a:solidFill>
              </a:rPr>
              <a:t>  às </a:t>
            </a:r>
            <a:r>
              <a:rPr lang="pt-BR" sz="3200" dirty="0">
                <a:solidFill>
                  <a:srgbClr val="D6C99C"/>
                </a:solidFill>
              </a:rPr>
              <a:t>exigências que podem variar de igreja para igreja. todas irão solicitar cartas de recomendação</a:t>
            </a: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642141" y="1427584"/>
            <a:ext cx="5077526" cy="1035697"/>
          </a:xfrm>
        </p:spPr>
        <p:txBody>
          <a:bodyPr/>
          <a:lstStyle/>
          <a:p>
            <a:r>
              <a:rPr lang="pt-BR" sz="4000" dirty="0" smtClean="0"/>
              <a:t>ANTECEDÊNCIA</a:t>
            </a:r>
            <a:endParaRPr lang="pt-BR" sz="4000" dirty="0"/>
          </a:p>
        </p:txBody>
      </p:sp>
      <p:sp>
        <p:nvSpPr>
          <p:cNvPr id="7" name="Elipse 6"/>
          <p:cNvSpPr/>
          <p:nvPr/>
        </p:nvSpPr>
        <p:spPr>
          <a:xfrm>
            <a:off x="2677051" y="662829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99122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01133" y="2953138"/>
            <a:ext cx="4786605" cy="28252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/>
              <a:t>Marquem uma entrevista com o pastor de vocês.</a:t>
            </a:r>
          </a:p>
          <a:p>
            <a:pPr algn="ctr">
              <a:spcBef>
                <a:spcPts val="0"/>
              </a:spcBef>
            </a:pPr>
            <a:r>
              <a:rPr lang="pt-BR" sz="3200" dirty="0" smtClean="0"/>
              <a:t>O </a:t>
            </a:r>
            <a:r>
              <a:rPr lang="pt-BR" sz="3200" dirty="0"/>
              <a:t>pastor ou </a:t>
            </a:r>
            <a:r>
              <a:rPr lang="pt-BR" sz="3200" dirty="0" smtClean="0"/>
              <a:t>os </a:t>
            </a:r>
            <a:r>
              <a:rPr lang="pt-BR" sz="3200" dirty="0"/>
              <a:t>pastores, preencherão uma ficha de casamento religioso.</a:t>
            </a: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5410212" y="2066730"/>
            <a:ext cx="5077526" cy="1035697"/>
          </a:xfrm>
        </p:spPr>
        <p:txBody>
          <a:bodyPr/>
          <a:lstStyle/>
          <a:p>
            <a:r>
              <a:rPr lang="pt-BR" sz="4000" dirty="0">
                <a:solidFill>
                  <a:srgbClr val="D6C99C"/>
                </a:solidFill>
              </a:rPr>
              <a:t>ENTREVISTA</a:t>
            </a:r>
          </a:p>
        </p:txBody>
      </p:sp>
      <p:sp>
        <p:nvSpPr>
          <p:cNvPr id="7" name="Elipse 6"/>
          <p:cNvSpPr/>
          <p:nvPr/>
        </p:nvSpPr>
        <p:spPr>
          <a:xfrm>
            <a:off x="7517611" y="1306639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5904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</TotalTime>
  <Words>872</Words>
  <Application>Microsoft Office PowerPoint</Application>
  <PresentationFormat>Widescreen</PresentationFormat>
  <Paragraphs>108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 cerimônia de casamento na Igreja Adventista do Sétimo Dia é UM CULTO A DEUS.</vt:lpstr>
      <vt:lpstr>Apresentação do PowerPoint</vt:lpstr>
      <vt:lpstr>Parabéns pela iniciativa de participar de um curso para noivos ministrado pela Igreja Adventista. </vt:lpstr>
      <vt:lpstr>ANTECEDÊNCIA</vt:lpstr>
      <vt:lpstr>ANTECEDÊNCIA</vt:lpstr>
      <vt:lpstr>ANTECEDÊNCIA</vt:lpstr>
      <vt:lpstr>ENTREVISTA</vt:lpstr>
      <vt:lpstr>TAXAS</vt:lpstr>
      <vt:lpstr>TRAJES</vt:lpstr>
      <vt:lpstr>CASAMENTO  CIVIL</vt:lpstr>
      <vt:lpstr>O PROGRAMA</vt:lpstr>
      <vt:lpstr>MESTRE DE CERIMÔNIA</vt:lpstr>
      <vt:lpstr>PONTUALIDADE</vt:lpstr>
      <vt:lpstr>FOTÓGRAFOS E CINEGRAFISTAS</vt:lpstr>
      <vt:lpstr>MÚSICOS</vt:lpstr>
      <vt:lpstr>MÚSICAS</vt:lpstr>
      <vt:lpstr>ORNAMENTAÇÃO</vt:lpstr>
      <vt:lpstr>O OFICIANTE</vt:lpstr>
      <vt:lpstr>O OFICIANTE</vt:lpstr>
      <vt:lpstr>Apresentação do PowerPoint</vt:lpstr>
      <vt:lpstr>Apresentação do PowerPoint</vt:lpstr>
      <vt:lpstr>Apresentação do PowerPoint</vt:lpstr>
      <vt:lpstr>Casamento fora de um templo adventista</vt:lpstr>
      <vt:lpstr>RECEPÇÃO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82</cp:revision>
  <dcterms:created xsi:type="dcterms:W3CDTF">2023-02-06T20:13:15Z</dcterms:created>
  <dcterms:modified xsi:type="dcterms:W3CDTF">2023-02-24T20:03:57Z</dcterms:modified>
</cp:coreProperties>
</file>