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57" r:id="rId2"/>
    <p:sldId id="259" r:id="rId3"/>
    <p:sldId id="277" r:id="rId4"/>
    <p:sldId id="304" r:id="rId5"/>
    <p:sldId id="281" r:id="rId6"/>
    <p:sldId id="305" r:id="rId7"/>
    <p:sldId id="306" r:id="rId8"/>
    <p:sldId id="282" r:id="rId9"/>
    <p:sldId id="283" r:id="rId10"/>
    <p:sldId id="307" r:id="rId11"/>
    <p:sldId id="308" r:id="rId12"/>
    <p:sldId id="301" r:id="rId13"/>
    <p:sldId id="310" r:id="rId14"/>
    <p:sldId id="303" r:id="rId15"/>
    <p:sldId id="302" r:id="rId16"/>
    <p:sldId id="267" r:id="rId17"/>
    <p:sldId id="316" r:id="rId18"/>
    <p:sldId id="311" r:id="rId19"/>
    <p:sldId id="284" r:id="rId20"/>
    <p:sldId id="312" r:id="rId21"/>
    <p:sldId id="286" r:id="rId22"/>
    <p:sldId id="313" r:id="rId23"/>
    <p:sldId id="314" r:id="rId24"/>
    <p:sldId id="315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99C"/>
    <a:srgbClr val="425051"/>
    <a:srgbClr val="AAB9BA"/>
    <a:srgbClr val="70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76595-E5AC-4F9E-B432-C52E6DD0086F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367F-C093-4091-A1AB-C1F29D661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12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1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00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1252991"/>
            <a:ext cx="9405257" cy="4438682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569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301411"/>
            <a:ext cx="9405257" cy="1390261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785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432041"/>
            <a:ext cx="9405257" cy="1259631"/>
          </a:xfrm>
        </p:spPr>
        <p:txBody>
          <a:bodyPr anchor="ctr">
            <a:noAutofit/>
          </a:bodyPr>
          <a:lstStyle>
            <a:lvl1pPr algn="ctr">
              <a:defRPr sz="48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138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05069" y="826325"/>
            <a:ext cx="5449077" cy="5014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3175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7583" y="1866121"/>
            <a:ext cx="9283959" cy="30417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5447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0260" y="3965510"/>
            <a:ext cx="9283959" cy="18661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835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96948" y="830425"/>
            <a:ext cx="5449077" cy="537443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8241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21901" y="1063689"/>
            <a:ext cx="7007290" cy="4739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0351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50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377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218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406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687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08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580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41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056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740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94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74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64906" y="1231641"/>
            <a:ext cx="3788229" cy="44880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7971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91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7275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469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4401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756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19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9" r:id="rId6"/>
    <p:sldLayoutId id="2147483664" r:id="rId7"/>
    <p:sldLayoutId id="2147483670" r:id="rId8"/>
    <p:sldLayoutId id="2147483671" r:id="rId9"/>
    <p:sldLayoutId id="2147483676" r:id="rId10"/>
    <p:sldLayoutId id="2147483672" r:id="rId11"/>
    <p:sldLayoutId id="2147483674" r:id="rId12"/>
    <p:sldLayoutId id="2147483675" r:id="rId13"/>
    <p:sldLayoutId id="2147483665" r:id="rId14"/>
    <p:sldLayoutId id="2147483666" r:id="rId15"/>
    <p:sldLayoutId id="2147483667" r:id="rId16"/>
    <p:sldLayoutId id="2147483668" r:id="rId17"/>
    <p:sldLayoutId id="2147483673" r:id="rId18"/>
    <p:sldLayoutId id="2147483650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915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74434" y="1427584"/>
            <a:ext cx="5187819" cy="41731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dirty="0">
                <a:solidFill>
                  <a:srgbClr val="D6C99C"/>
                </a:solidFill>
              </a:rPr>
              <a:t>O segundo, tão básico quanto o primeiro, é a comunicação de </a:t>
            </a:r>
            <a:r>
              <a:rPr lang="pt-BR" sz="4000" b="1" dirty="0">
                <a:solidFill>
                  <a:srgbClr val="D6C99C"/>
                </a:solidFill>
              </a:rPr>
              <a:t>FATOS</a:t>
            </a:r>
            <a:r>
              <a:rPr lang="pt-BR" sz="4000" dirty="0">
                <a:solidFill>
                  <a:srgbClr val="D6C99C"/>
                </a:solidFill>
              </a:rPr>
              <a:t>, ocorrências ou </a:t>
            </a:r>
            <a:r>
              <a:rPr lang="pt-BR" sz="4000" dirty="0" smtClean="0">
                <a:solidFill>
                  <a:srgbClr val="D6C99C"/>
                </a:solidFill>
              </a:rPr>
              <a:t>acontecimento.</a:t>
            </a:r>
          </a:p>
        </p:txBody>
      </p:sp>
    </p:spTree>
    <p:extLst>
      <p:ext uri="{BB962C8B-B14F-4D97-AF65-F5344CB8AC3E}">
        <p14:creationId xmlns:p14="http://schemas.microsoft.com/office/powerpoint/2010/main" val="3991138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35691" y="1408922"/>
            <a:ext cx="4581329" cy="41731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400" dirty="0">
                <a:solidFill>
                  <a:srgbClr val="425051"/>
                </a:solidFill>
              </a:rPr>
              <a:t>O terceiro nível acontece quando se fala sobre </a:t>
            </a:r>
            <a:r>
              <a:rPr lang="pt-BR" sz="4400" b="1" dirty="0" smtClean="0">
                <a:solidFill>
                  <a:srgbClr val="425051"/>
                </a:solidFill>
              </a:rPr>
              <a:t>PESSOAS</a:t>
            </a:r>
            <a:r>
              <a:rPr lang="pt-BR" sz="4400" dirty="0" smtClean="0">
                <a:solidFill>
                  <a:srgbClr val="42505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9736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969130" y="1287625"/>
            <a:ext cx="3723751" cy="41731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dirty="0">
                <a:solidFill>
                  <a:srgbClr val="D6C99C"/>
                </a:solidFill>
              </a:rPr>
              <a:t>A dinâmica da vida forçará o casal a falar sobre </a:t>
            </a:r>
            <a:r>
              <a:rPr lang="pt-BR" sz="4000" b="1" dirty="0" smtClean="0">
                <a:solidFill>
                  <a:srgbClr val="D6C99C"/>
                </a:solidFill>
              </a:rPr>
              <a:t>COISAS</a:t>
            </a:r>
            <a:r>
              <a:rPr lang="pt-BR" sz="4000" dirty="0">
                <a:solidFill>
                  <a:srgbClr val="D6C99C"/>
                </a:solidFill>
              </a:rPr>
              <a:t>, </a:t>
            </a:r>
            <a:r>
              <a:rPr lang="pt-BR" sz="4000" b="1" dirty="0">
                <a:solidFill>
                  <a:srgbClr val="D6C99C"/>
                </a:solidFill>
              </a:rPr>
              <a:t>FATOS</a:t>
            </a:r>
            <a:r>
              <a:rPr lang="pt-BR" sz="4000" dirty="0">
                <a:solidFill>
                  <a:srgbClr val="D6C99C"/>
                </a:solidFill>
              </a:rPr>
              <a:t> e </a:t>
            </a:r>
            <a:r>
              <a:rPr lang="pt-BR" sz="4000" b="1" dirty="0">
                <a:solidFill>
                  <a:srgbClr val="D6C99C"/>
                </a:solidFill>
              </a:rPr>
              <a:t>PESSOAS</a:t>
            </a:r>
            <a:r>
              <a:rPr lang="pt-BR" sz="4000" dirty="0">
                <a:solidFill>
                  <a:srgbClr val="D6C99C"/>
                </a:solidFill>
              </a:rPr>
              <a:t>.</a:t>
            </a:r>
            <a:endParaRPr lang="pt-BR" sz="40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20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07708" y="1511561"/>
            <a:ext cx="4973216" cy="41731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dirty="0">
                <a:solidFill>
                  <a:srgbClr val="425051"/>
                </a:solidFill>
              </a:rPr>
              <a:t>No entanto, existem dois níveis mais elevados de comunicação, </a:t>
            </a:r>
            <a:r>
              <a:rPr lang="pt-BR" sz="4000" dirty="0" smtClean="0">
                <a:solidFill>
                  <a:srgbClr val="425051"/>
                </a:solidFill>
              </a:rPr>
              <a:t>os </a:t>
            </a:r>
            <a:r>
              <a:rPr lang="pt-BR" sz="4000" dirty="0">
                <a:solidFill>
                  <a:srgbClr val="425051"/>
                </a:solidFill>
              </a:rPr>
              <a:t>níveis das </a:t>
            </a:r>
            <a:r>
              <a:rPr lang="pt-BR" sz="4000" b="1" dirty="0" smtClean="0">
                <a:solidFill>
                  <a:srgbClr val="425051"/>
                </a:solidFill>
              </a:rPr>
              <a:t>IDEIAS</a:t>
            </a:r>
            <a:r>
              <a:rPr lang="pt-BR" sz="4000" dirty="0" smtClean="0">
                <a:solidFill>
                  <a:srgbClr val="425051"/>
                </a:solidFill>
              </a:rPr>
              <a:t> e </a:t>
            </a:r>
            <a:r>
              <a:rPr lang="pt-BR" sz="4000" dirty="0">
                <a:solidFill>
                  <a:srgbClr val="425051"/>
                </a:solidFill>
              </a:rPr>
              <a:t>dos </a:t>
            </a:r>
            <a:r>
              <a:rPr lang="pt-BR" sz="4000" b="1" dirty="0" smtClean="0">
                <a:solidFill>
                  <a:srgbClr val="425051"/>
                </a:solidFill>
              </a:rPr>
              <a:t>SENTIMENTOS</a:t>
            </a:r>
            <a:r>
              <a:rPr lang="pt-BR" sz="4000" dirty="0" smtClean="0">
                <a:solidFill>
                  <a:srgbClr val="42505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3051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76873" y="1296953"/>
            <a:ext cx="6260842" cy="4434768"/>
          </a:xfrm>
        </p:spPr>
        <p:txBody>
          <a:bodyPr anchor="ctr">
            <a:no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425051"/>
                </a:solidFill>
              </a:rPr>
              <a:t>Para se conversar nestes níveis as pessoas precisam ser intencionais</a:t>
            </a:r>
            <a:r>
              <a:rPr lang="pt-BR" sz="3200" dirty="0" smtClean="0">
                <a:solidFill>
                  <a:srgbClr val="425051"/>
                </a:solidFill>
              </a:rPr>
              <a:t>.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3200" dirty="0" smtClean="0">
              <a:solidFill>
                <a:srgbClr val="425051"/>
              </a:solidFill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425051"/>
                </a:solidFill>
              </a:rPr>
              <a:t>É através da comunicação no nível das ideias e dos sentimentos que o casal fortalece a unidade </a:t>
            </a:r>
            <a:r>
              <a:rPr lang="pt-BR" sz="3200" dirty="0" smtClean="0">
                <a:solidFill>
                  <a:srgbClr val="425051"/>
                </a:solidFill>
              </a:rPr>
              <a:t>conjugal.</a:t>
            </a:r>
            <a:endParaRPr lang="pt-BR" sz="3200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4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2938" y="1166327"/>
            <a:ext cx="3946850" cy="462102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2800" dirty="0">
                <a:solidFill>
                  <a:srgbClr val="D6C99C"/>
                </a:solidFill>
              </a:rPr>
              <a:t>Todo casal precisa aprender a conversar nestes dois </a:t>
            </a:r>
            <a:r>
              <a:rPr lang="pt-BR" sz="2800" dirty="0" smtClean="0">
                <a:solidFill>
                  <a:srgbClr val="D6C99C"/>
                </a:solidFill>
              </a:rPr>
              <a:t>níveis.</a:t>
            </a:r>
          </a:p>
          <a:p>
            <a:pPr algn="ctr">
              <a:spcBef>
                <a:spcPts val="0"/>
              </a:spcBef>
            </a:pPr>
            <a:endParaRPr lang="pt-BR" sz="2800" dirty="0" smtClean="0">
              <a:solidFill>
                <a:srgbClr val="D6C99C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BR" sz="3200" b="1" dirty="0">
                <a:solidFill>
                  <a:srgbClr val="D6C99C"/>
                </a:solidFill>
              </a:rPr>
              <a:t>Dizer o que sente, </a:t>
            </a:r>
            <a:r>
              <a:rPr lang="pt-BR" sz="3200" b="1" dirty="0" smtClean="0">
                <a:solidFill>
                  <a:srgbClr val="D6C99C"/>
                </a:solidFill>
              </a:rPr>
              <a:t>e </a:t>
            </a:r>
            <a:r>
              <a:rPr lang="pt-BR" sz="3200" b="1" dirty="0">
                <a:solidFill>
                  <a:srgbClr val="D6C99C"/>
                </a:solidFill>
              </a:rPr>
              <a:t>porque sente, é </a:t>
            </a:r>
            <a:r>
              <a:rPr lang="pt-BR" sz="3200" b="1" dirty="0" smtClean="0">
                <a:solidFill>
                  <a:srgbClr val="D6C99C"/>
                </a:solidFill>
              </a:rPr>
              <a:t>FUNDAMENTAL </a:t>
            </a:r>
            <a:r>
              <a:rPr lang="pt-BR" sz="3200" b="1" dirty="0">
                <a:solidFill>
                  <a:srgbClr val="D6C99C"/>
                </a:solidFill>
              </a:rPr>
              <a:t>para a felicidade conjugal</a:t>
            </a:r>
            <a:r>
              <a:rPr lang="pt-BR" sz="3200" b="1" dirty="0" smtClean="0">
                <a:solidFill>
                  <a:srgbClr val="D6C99C"/>
                </a:solidFill>
              </a:rPr>
              <a:t>.</a:t>
            </a:r>
            <a:endParaRPr lang="pt-BR" sz="3200" b="1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22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718039" y="1358169"/>
            <a:ext cx="3312369" cy="414926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dirty="0" smtClean="0">
                <a:solidFill>
                  <a:srgbClr val="D6C99C"/>
                </a:solidFill>
              </a:rPr>
              <a:t>Conversar no nível das ideias e dos sentimentos é ter </a:t>
            </a:r>
            <a:r>
              <a:rPr lang="pt-BR" sz="4000" b="1" dirty="0" smtClean="0">
                <a:solidFill>
                  <a:srgbClr val="D6C99C"/>
                </a:solidFill>
              </a:rPr>
              <a:t>CORAGEM</a:t>
            </a:r>
            <a:r>
              <a:rPr lang="pt-BR" sz="4000" dirty="0" smtClean="0">
                <a:solidFill>
                  <a:srgbClr val="D6C99C"/>
                </a:solidFill>
              </a:rPr>
              <a:t>!</a:t>
            </a:r>
            <a:endParaRPr lang="pt-BR" sz="40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48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91675" y="1274190"/>
            <a:ext cx="5094512" cy="4576101"/>
          </a:xfrm>
        </p:spPr>
        <p:txBody>
          <a:bodyPr anchor="ctr">
            <a:noAutofit/>
          </a:bodyPr>
          <a:lstStyle/>
          <a:p>
            <a:pPr>
              <a:spcBef>
                <a:spcPts val="2400"/>
              </a:spcBef>
            </a:pPr>
            <a:r>
              <a:rPr lang="pt-BR" sz="3200" b="1" dirty="0">
                <a:solidFill>
                  <a:srgbClr val="D6C99C"/>
                </a:solidFill>
              </a:rPr>
              <a:t>“Eu não gosto quando você age dessa forma...”</a:t>
            </a:r>
          </a:p>
          <a:p>
            <a:pPr>
              <a:spcBef>
                <a:spcPts val="2400"/>
              </a:spcBef>
            </a:pPr>
            <a:r>
              <a:rPr lang="pt-BR" sz="3200" b="1" dirty="0" smtClean="0">
                <a:solidFill>
                  <a:srgbClr val="D6C99C"/>
                </a:solidFill>
              </a:rPr>
              <a:t>“</a:t>
            </a:r>
            <a:r>
              <a:rPr lang="pt-BR" sz="3200" b="1" dirty="0">
                <a:solidFill>
                  <a:srgbClr val="D6C99C"/>
                </a:solidFill>
              </a:rPr>
              <a:t>Gostaria muito que você sempre...”</a:t>
            </a:r>
          </a:p>
          <a:p>
            <a:pPr>
              <a:spcBef>
                <a:spcPts val="2400"/>
              </a:spcBef>
            </a:pPr>
            <a:r>
              <a:rPr lang="pt-BR" sz="3200" b="1" dirty="0" smtClean="0">
                <a:solidFill>
                  <a:srgbClr val="D6C99C"/>
                </a:solidFill>
              </a:rPr>
              <a:t>“</a:t>
            </a:r>
            <a:r>
              <a:rPr lang="pt-BR" sz="3200" b="1" dirty="0">
                <a:solidFill>
                  <a:srgbClr val="D6C99C"/>
                </a:solidFill>
              </a:rPr>
              <a:t>Eu fico muito feliz quando você...”</a:t>
            </a:r>
          </a:p>
          <a:p>
            <a:pPr>
              <a:spcBef>
                <a:spcPts val="2400"/>
              </a:spcBef>
            </a:pPr>
            <a:r>
              <a:rPr lang="pt-BR" sz="3200" b="1" dirty="0" smtClean="0">
                <a:solidFill>
                  <a:srgbClr val="D6C99C"/>
                </a:solidFill>
              </a:rPr>
              <a:t>“</a:t>
            </a:r>
            <a:r>
              <a:rPr lang="pt-BR" sz="3200" b="1" dirty="0">
                <a:solidFill>
                  <a:srgbClr val="D6C99C"/>
                </a:solidFill>
              </a:rPr>
              <a:t>Me sinto bem...” </a:t>
            </a:r>
            <a:r>
              <a:rPr lang="pt-BR" sz="3200" b="1" dirty="0" smtClean="0">
                <a:solidFill>
                  <a:srgbClr val="D6C99C"/>
                </a:solidFill>
              </a:rPr>
              <a:t>    “</a:t>
            </a:r>
            <a:r>
              <a:rPr lang="pt-BR" sz="3200" b="1" dirty="0">
                <a:solidFill>
                  <a:srgbClr val="D6C99C"/>
                </a:solidFill>
              </a:rPr>
              <a:t>Fico triste quando...”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396484" y="1823109"/>
            <a:ext cx="3436773" cy="347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pt-BR" sz="3600" b="1" dirty="0" smtClean="0">
                <a:solidFill>
                  <a:srgbClr val="425051"/>
                </a:solidFill>
              </a:rPr>
              <a:t>São expressões através das quais abrimos nosso coração.</a:t>
            </a:r>
            <a:endParaRPr lang="pt-BR" sz="3600" b="1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0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352384" y="3723534"/>
            <a:ext cx="73327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D6C9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BARREIRAS PARA UMA COMUNICAÇÃO MAIS EFETIVA ENTRE O CASAL</a:t>
            </a:r>
            <a:endParaRPr lang="pt-B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2902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5943598" y="1250298"/>
            <a:ext cx="4693299" cy="4562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1200"/>
              </a:spcBef>
              <a:buFont typeface="+mj-lt"/>
              <a:buAutoNum type="alphaLcParenR"/>
            </a:pPr>
            <a:r>
              <a:rPr lang="pt-BR" sz="3200" dirty="0">
                <a:solidFill>
                  <a:srgbClr val="D6C99C"/>
                </a:solidFill>
              </a:rPr>
              <a:t>Formação familiar – educação e influência da família de origem</a:t>
            </a:r>
            <a:r>
              <a:rPr lang="pt-BR" sz="3200" dirty="0" smtClean="0">
                <a:solidFill>
                  <a:srgbClr val="D6C99C"/>
                </a:solidFill>
              </a:rPr>
              <a:t>;</a:t>
            </a:r>
          </a:p>
          <a:p>
            <a:pPr marL="514350" indent="-514350">
              <a:spcBef>
                <a:spcPts val="1200"/>
              </a:spcBef>
              <a:buFont typeface="+mj-lt"/>
              <a:buAutoNum type="alphaLcParenR"/>
            </a:pPr>
            <a:r>
              <a:rPr lang="pt-BR" sz="3200" dirty="0" smtClean="0">
                <a:solidFill>
                  <a:srgbClr val="D6C99C"/>
                </a:solidFill>
              </a:rPr>
              <a:t>Orgulho </a:t>
            </a:r>
            <a:r>
              <a:rPr lang="pt-BR" sz="3200" dirty="0">
                <a:solidFill>
                  <a:srgbClr val="D6C99C"/>
                </a:solidFill>
              </a:rPr>
              <a:t>pessoal</a:t>
            </a:r>
            <a:r>
              <a:rPr lang="pt-BR" sz="3200" dirty="0" smtClean="0">
                <a:solidFill>
                  <a:srgbClr val="D6C99C"/>
                </a:solidFill>
              </a:rPr>
              <a:t>;</a:t>
            </a:r>
          </a:p>
          <a:p>
            <a:pPr marL="514350" indent="-514350">
              <a:spcBef>
                <a:spcPts val="1200"/>
              </a:spcBef>
              <a:buFont typeface="+mj-lt"/>
              <a:buAutoNum type="alphaLcParenR"/>
            </a:pPr>
            <a:r>
              <a:rPr lang="pt-BR" sz="3200" dirty="0">
                <a:solidFill>
                  <a:srgbClr val="D6C99C"/>
                </a:solidFill>
              </a:rPr>
              <a:t>Falta de confiança;</a:t>
            </a:r>
          </a:p>
          <a:p>
            <a:pPr marL="514350" indent="-514350">
              <a:spcBef>
                <a:spcPts val="1200"/>
              </a:spcBef>
              <a:buFont typeface="+mj-lt"/>
              <a:buAutoNum type="alphaLcParenR"/>
            </a:pPr>
            <a:r>
              <a:rPr lang="pt-BR" sz="3200" dirty="0">
                <a:solidFill>
                  <a:srgbClr val="D6C99C"/>
                </a:solidFill>
              </a:rPr>
              <a:t>Desnível cultural</a:t>
            </a:r>
            <a:r>
              <a:rPr lang="pt-BR" sz="3200" dirty="0" smtClean="0">
                <a:solidFill>
                  <a:srgbClr val="D6C99C"/>
                </a:solidFill>
              </a:rPr>
              <a:t>;</a:t>
            </a:r>
            <a:endParaRPr lang="pt-BR" sz="32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8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58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5943598" y="1250298"/>
            <a:ext cx="4693299" cy="4562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1200"/>
              </a:spcBef>
              <a:buFont typeface="+mj-lt"/>
              <a:buAutoNum type="alphaLcParenR" startAt="5"/>
            </a:pPr>
            <a:r>
              <a:rPr lang="pt-BR" sz="3200" dirty="0">
                <a:solidFill>
                  <a:srgbClr val="D6C99C"/>
                </a:solidFill>
              </a:rPr>
              <a:t>Medo de ser mal interpretado</a:t>
            </a:r>
            <a:r>
              <a:rPr lang="pt-BR" sz="3200" dirty="0" smtClean="0">
                <a:solidFill>
                  <a:srgbClr val="D6C99C"/>
                </a:solidFill>
              </a:rPr>
              <a:t>;</a:t>
            </a:r>
          </a:p>
          <a:p>
            <a:pPr marL="514350" indent="-514350">
              <a:spcBef>
                <a:spcPts val="1200"/>
              </a:spcBef>
              <a:buFont typeface="+mj-lt"/>
              <a:buAutoNum type="alphaLcParenR" startAt="5"/>
            </a:pPr>
            <a:r>
              <a:rPr lang="pt-BR" sz="3200" dirty="0" smtClean="0">
                <a:solidFill>
                  <a:srgbClr val="D6C99C"/>
                </a:solidFill>
              </a:rPr>
              <a:t>Guardar </a:t>
            </a:r>
            <a:r>
              <a:rPr lang="pt-BR" sz="3200" dirty="0">
                <a:solidFill>
                  <a:srgbClr val="D6C99C"/>
                </a:solidFill>
              </a:rPr>
              <a:t>rancores, ressentimentos e ira;</a:t>
            </a:r>
          </a:p>
          <a:p>
            <a:pPr marL="514350" indent="-514350">
              <a:spcBef>
                <a:spcPts val="1200"/>
              </a:spcBef>
              <a:buFont typeface="+mj-lt"/>
              <a:buAutoNum type="alphaLcParenR" startAt="5"/>
            </a:pPr>
            <a:r>
              <a:rPr lang="pt-BR" sz="3200" dirty="0">
                <a:solidFill>
                  <a:srgbClr val="D6C99C"/>
                </a:solidFill>
              </a:rPr>
              <a:t>Não há quem ouça como deveria;</a:t>
            </a:r>
          </a:p>
          <a:p>
            <a:pPr marL="514350" indent="-514350">
              <a:spcBef>
                <a:spcPts val="1200"/>
              </a:spcBef>
              <a:buFont typeface="+mj-lt"/>
              <a:buAutoNum type="alphaLcParenR" startAt="5"/>
            </a:pPr>
            <a:r>
              <a:rPr lang="pt-BR" sz="3200" dirty="0">
                <a:solidFill>
                  <a:srgbClr val="D6C99C"/>
                </a:solidFill>
              </a:rPr>
              <a:t>Falta de amizade entre os cônjuges.</a:t>
            </a:r>
          </a:p>
        </p:txBody>
      </p:sp>
    </p:spTree>
    <p:extLst>
      <p:ext uri="{BB962C8B-B14F-4D97-AF65-F5344CB8AC3E}">
        <p14:creationId xmlns:p14="http://schemas.microsoft.com/office/powerpoint/2010/main" val="3820718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5073" y="1203649"/>
            <a:ext cx="6122682" cy="4376057"/>
          </a:xfrm>
        </p:spPr>
        <p:txBody>
          <a:bodyPr anchor="ctr">
            <a:noAutofit/>
          </a:bodyPr>
          <a:lstStyle/>
          <a:p>
            <a:r>
              <a:rPr lang="pt-BR" sz="3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casal só se torna amigo quando consegue chegar ao </a:t>
            </a:r>
            <a:r>
              <a:rPr lang="pt-BR" sz="38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quarto</a:t>
            </a:r>
            <a:r>
              <a:rPr lang="pt-BR" sz="3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38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quinto</a:t>
            </a:r>
            <a:r>
              <a:rPr lang="pt-BR" sz="3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níveis de comunicação</a:t>
            </a:r>
            <a:r>
              <a:rPr lang="pt-BR" sz="3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São nestes níveis que constroem e solidificam </a:t>
            </a:r>
            <a:r>
              <a:rPr lang="pt-BR" sz="38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 </a:t>
            </a:r>
            <a:r>
              <a:rPr lang="pt-BR" sz="38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AMIZADE</a:t>
            </a:r>
            <a:r>
              <a:rPr lang="pt-BR" sz="38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3800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415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7285" y="1203649"/>
            <a:ext cx="5021670" cy="4376057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ingrediente percebido nos casamentos duradouros é a </a:t>
            </a:r>
            <a:r>
              <a:rPr lang="pt-BR" sz="44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4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COMUNICAÇÃO</a:t>
            </a:r>
            <a:r>
              <a:rPr lang="pt-BR" sz="44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4400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6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54349" y="1470137"/>
            <a:ext cx="4609325" cy="414926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dirty="0">
                <a:solidFill>
                  <a:srgbClr val="D6C99C"/>
                </a:solidFill>
              </a:rPr>
              <a:t>Cada um consegue expressar o que quer e como quer. </a:t>
            </a:r>
            <a:endParaRPr lang="pt-BR" sz="4000" dirty="0" smtClean="0">
              <a:solidFill>
                <a:srgbClr val="D6C99C"/>
              </a:solidFill>
            </a:endParaRPr>
          </a:p>
          <a:p>
            <a:pPr algn="ctr">
              <a:spcBef>
                <a:spcPts val="0"/>
              </a:spcBef>
            </a:pPr>
            <a:endParaRPr lang="pt-BR" sz="4000" dirty="0">
              <a:solidFill>
                <a:srgbClr val="D6C99C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BR" sz="4400" b="1" dirty="0" smtClean="0">
                <a:solidFill>
                  <a:srgbClr val="D6C99C"/>
                </a:solidFill>
              </a:rPr>
              <a:t>Sabem </a:t>
            </a:r>
            <a:r>
              <a:rPr lang="pt-BR" sz="4400" b="1" dirty="0">
                <a:solidFill>
                  <a:srgbClr val="D6C99C"/>
                </a:solidFill>
              </a:rPr>
              <a:t>falar </a:t>
            </a:r>
            <a:r>
              <a:rPr lang="pt-BR" sz="4400" b="1" dirty="0" smtClean="0">
                <a:solidFill>
                  <a:srgbClr val="D6C99C"/>
                </a:solidFill>
              </a:rPr>
              <a:t>         e </a:t>
            </a:r>
            <a:r>
              <a:rPr lang="pt-BR" sz="4400" b="1" dirty="0">
                <a:solidFill>
                  <a:srgbClr val="D6C99C"/>
                </a:solidFill>
              </a:rPr>
              <a:t>ouvir.</a:t>
            </a:r>
          </a:p>
        </p:txBody>
      </p:sp>
    </p:spTree>
    <p:extLst>
      <p:ext uri="{BB962C8B-B14F-4D97-AF65-F5344CB8AC3E}">
        <p14:creationId xmlns:p14="http://schemas.microsoft.com/office/powerpoint/2010/main" val="1116483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54349" y="1292856"/>
            <a:ext cx="4609325" cy="414926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400" dirty="0">
                <a:solidFill>
                  <a:srgbClr val="D6C99C"/>
                </a:solidFill>
              </a:rPr>
              <a:t>Casais que vivem um casamento bem-sucedido sabem o valor de se comunicar.</a:t>
            </a:r>
          </a:p>
        </p:txBody>
      </p:sp>
    </p:spTree>
    <p:extLst>
      <p:ext uri="{BB962C8B-B14F-4D97-AF65-F5344CB8AC3E}">
        <p14:creationId xmlns:p14="http://schemas.microsoft.com/office/powerpoint/2010/main" val="421612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42383" y="1485803"/>
            <a:ext cx="4991877" cy="4037920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“Comunicar é a capacidade de transmitir informações de tal forma, que o receptor da mensagem compreenda corretamente o que se desejou transmitir.”</a:t>
            </a:r>
          </a:p>
        </p:txBody>
      </p:sp>
    </p:spTree>
    <p:extLst>
      <p:ext uri="{BB962C8B-B14F-4D97-AF65-F5344CB8AC3E}">
        <p14:creationId xmlns:p14="http://schemas.microsoft.com/office/powerpoint/2010/main" val="1773738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63283" y="1485803"/>
            <a:ext cx="7361852" cy="4037920"/>
          </a:xfrm>
        </p:spPr>
        <p:txBody>
          <a:bodyPr anchor="ctr">
            <a:noAutofit/>
          </a:bodyPr>
          <a:lstStyle/>
          <a:p>
            <a:pPr algn="ctr"/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maçãs de ouro em salvas de prata, assim é a palavra dita a seu tempo</a:t>
            </a:r>
            <a:r>
              <a:rPr lang="pt-BR" sz="40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i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25:11</a:t>
            </a:r>
          </a:p>
        </p:txBody>
      </p:sp>
    </p:spTree>
    <p:extLst>
      <p:ext uri="{BB962C8B-B14F-4D97-AF65-F5344CB8AC3E}">
        <p14:creationId xmlns:p14="http://schemas.microsoft.com/office/powerpoint/2010/main" val="2935628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203233" y="1355174"/>
            <a:ext cx="3256382" cy="4037920"/>
          </a:xfrm>
        </p:spPr>
        <p:txBody>
          <a:bodyPr anchor="ctr">
            <a:noAutofit/>
          </a:bodyPr>
          <a:lstStyle/>
          <a:p>
            <a:pPr algn="ctr"/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Somente 7% de nossa comunicação se torna efetiva pelas palavras que usamos.</a:t>
            </a:r>
          </a:p>
        </p:txBody>
      </p:sp>
    </p:spTree>
    <p:extLst>
      <p:ext uri="{BB962C8B-B14F-4D97-AF65-F5344CB8AC3E}">
        <p14:creationId xmlns:p14="http://schemas.microsoft.com/office/powerpoint/2010/main" val="2150691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710335" y="1642187"/>
            <a:ext cx="4506685" cy="3797560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 pela forma como as proferimos, a tonalidade da voz, nossa efetividade na comunicação sobe para cerca de </a:t>
            </a:r>
            <a:r>
              <a:rPr lang="pt-BR" sz="48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pt-BR" sz="48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3600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018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0333" y="1485802"/>
            <a:ext cx="4432041" cy="4037920"/>
          </a:xfrm>
        </p:spPr>
        <p:txBody>
          <a:bodyPr anchor="ctr">
            <a:noAutofit/>
          </a:bodyPr>
          <a:lstStyle/>
          <a:p>
            <a:pPr algn="ctr"/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sz="40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pt-BR" sz="40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EXPRESSÃO </a:t>
            </a:r>
            <a:r>
              <a:rPr lang="pt-BR" sz="40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CORPORAL </a:t>
            </a:r>
            <a:r>
              <a:rPr lang="pt-BR" sz="40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aumentamos em </a:t>
            </a:r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de </a:t>
            </a:r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pt-BR" sz="54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 </a:t>
            </a:r>
            <a:r>
              <a:rPr lang="pt-BR" sz="40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COMUNICAÇÃO</a:t>
            </a:r>
            <a:endParaRPr lang="pt-BR" sz="40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858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84435" y="709745"/>
            <a:ext cx="7687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D6C9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NÍVEIS DE COMUNICAÇÃO E O CASAMENTO</a:t>
            </a:r>
            <a:endParaRPr lang="pt-B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0814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20045" y="1390261"/>
            <a:ext cx="3770404" cy="41731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dirty="0">
                <a:solidFill>
                  <a:srgbClr val="D6C99C"/>
                </a:solidFill>
              </a:rPr>
              <a:t>O nível mais básico de comunicação é aquele que se dá no nível das </a:t>
            </a:r>
            <a:r>
              <a:rPr lang="pt-BR" sz="4000" b="1" dirty="0">
                <a:solidFill>
                  <a:srgbClr val="D6C99C"/>
                </a:solidFill>
              </a:rPr>
              <a:t>COISAS</a:t>
            </a:r>
            <a:r>
              <a:rPr lang="pt-BR" sz="4000" dirty="0">
                <a:solidFill>
                  <a:srgbClr val="D6C99C"/>
                </a:solidFill>
              </a:rPr>
              <a:t>.</a:t>
            </a:r>
            <a:endParaRPr lang="pt-BR" sz="40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153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409</Words>
  <Application>Microsoft Office PowerPoint</Application>
  <PresentationFormat>Widescreen</PresentationFormat>
  <Paragraphs>38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“Comunicar é a capacidade de transmitir informações de tal forma, que o receptor da mensagem compreenda corretamente o que se desejou transmitir.”</vt:lpstr>
      <vt:lpstr>Como maçãs de ouro em salvas de prata, assim é a palavra dita a seu tempo.  Provérbios 25:11</vt:lpstr>
      <vt:lpstr>Somente 7% de nossa comunicação se torna efetiva pelas palavras que usamos.</vt:lpstr>
      <vt:lpstr>Já pela forma como as proferimos, a tonalidade da voz, nossa efetividade na comunicação sobe para cerca de 38%.</vt:lpstr>
      <vt:lpstr>Com a, EXPRESSÃO CORPORAL aumentamos em mais de 50%  nossa COMUNICAÇÃO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Um casal só se torna amigo quando consegue chegar ao quarto e quinto níveis de comunicação. São nestes níveis que constroem e solidificam       a AMIZADE.</vt:lpstr>
      <vt:lpstr>Um ingrediente percebido nos casamentos duradouros é a  COMUNICAÇÃO.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Suzana Lima</cp:lastModifiedBy>
  <cp:revision>87</cp:revision>
  <dcterms:created xsi:type="dcterms:W3CDTF">2023-02-06T20:13:15Z</dcterms:created>
  <dcterms:modified xsi:type="dcterms:W3CDTF">2023-02-24T20:04:45Z</dcterms:modified>
</cp:coreProperties>
</file>