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8"/>
  </p:handoutMasterIdLst>
  <p:sldIdLst>
    <p:sldId id="257" r:id="rId2"/>
    <p:sldId id="259" r:id="rId3"/>
    <p:sldId id="277" r:id="rId4"/>
    <p:sldId id="279" r:id="rId5"/>
    <p:sldId id="280" r:id="rId6"/>
    <p:sldId id="281" r:id="rId7"/>
    <p:sldId id="267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30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5051"/>
    <a:srgbClr val="D6C99C"/>
    <a:srgbClr val="AAB9BA"/>
    <a:srgbClr val="708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76595-E5AC-4F9E-B432-C52E6DD0086F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D367F-C093-4091-A1AB-C1F29D661A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812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419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1252991"/>
            <a:ext cx="9405257" cy="4438682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569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4301411"/>
            <a:ext cx="9405257" cy="1390261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3785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4432041"/>
            <a:ext cx="9405257" cy="1259631"/>
          </a:xfrm>
        </p:spPr>
        <p:txBody>
          <a:bodyPr anchor="ctr">
            <a:noAutofit/>
          </a:bodyPr>
          <a:lstStyle>
            <a:lvl1pPr algn="ctr">
              <a:defRPr sz="48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3138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05069" y="826325"/>
            <a:ext cx="5449077" cy="50146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463175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27583" y="1866121"/>
            <a:ext cx="9283959" cy="30417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975447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90260" y="3965510"/>
            <a:ext cx="9283959" cy="186612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388354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96948" y="830425"/>
            <a:ext cx="5449077" cy="5374432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278241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21901" y="1063689"/>
            <a:ext cx="7007290" cy="47399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210351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504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5218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742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2406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7687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808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6580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6418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0562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740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594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64906" y="1231641"/>
            <a:ext cx="3788229" cy="44880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797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28056" y="2298020"/>
            <a:ext cx="3551853" cy="2387600"/>
          </a:xfrm>
        </p:spPr>
        <p:txBody>
          <a:bodyPr anchor="ctr">
            <a:noAutofit/>
          </a:bodyPr>
          <a:lstStyle>
            <a:lvl1pPr algn="ctr">
              <a:defRPr sz="32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87617" y="1470138"/>
            <a:ext cx="4304522" cy="39882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1091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de Títul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1328056" y="2298020"/>
            <a:ext cx="3551853" cy="2387600"/>
          </a:xfrm>
        </p:spPr>
        <p:txBody>
          <a:bodyPr anchor="ctr">
            <a:noAutofit/>
          </a:bodyPr>
          <a:lstStyle>
            <a:lvl1pPr algn="ctr">
              <a:defRPr sz="32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5887617" y="1470138"/>
            <a:ext cx="4304522" cy="39882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27727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75469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224401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737564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25007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519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9" r:id="rId5"/>
    <p:sldLayoutId id="2147483664" r:id="rId6"/>
    <p:sldLayoutId id="2147483670" r:id="rId7"/>
    <p:sldLayoutId id="2147483671" r:id="rId8"/>
    <p:sldLayoutId id="2147483676" r:id="rId9"/>
    <p:sldLayoutId id="2147483672" r:id="rId10"/>
    <p:sldLayoutId id="2147483674" r:id="rId11"/>
    <p:sldLayoutId id="2147483675" r:id="rId12"/>
    <p:sldLayoutId id="2147483665" r:id="rId13"/>
    <p:sldLayoutId id="2147483666" r:id="rId14"/>
    <p:sldLayoutId id="2147483667" r:id="rId15"/>
    <p:sldLayoutId id="2147483668" r:id="rId16"/>
    <p:sldLayoutId id="2147483673" r:id="rId17"/>
    <p:sldLayoutId id="2147483650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915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2146" y="1756393"/>
            <a:ext cx="3442998" cy="381398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pt-BR" sz="34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há problema sem solução e, para as finanças, a solução é </a:t>
            </a:r>
            <a:r>
              <a:rPr lang="pt-BR" sz="34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4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4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4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MUDANÇA DE ATITUDE E DE RUMO</a:t>
            </a:r>
            <a:endParaRPr lang="pt-B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585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96252" y="3405675"/>
            <a:ext cx="7957586" cy="2910957"/>
          </a:xfrm>
        </p:spPr>
        <p:txBody>
          <a:bodyPr anchor="ctr">
            <a:normAutofit/>
          </a:bodyPr>
          <a:lstStyle/>
          <a:p>
            <a:pPr algn="ctr"/>
            <a:r>
              <a:rPr lang="pt-BR" sz="54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administrar suas finanças pessoais ou familiares</a:t>
            </a:r>
            <a:endParaRPr lang="pt-BR" sz="5400" dirty="0"/>
          </a:p>
        </p:txBody>
      </p:sp>
      <p:sp>
        <p:nvSpPr>
          <p:cNvPr id="5" name="Retângulo 4"/>
          <p:cNvSpPr/>
          <p:nvPr/>
        </p:nvSpPr>
        <p:spPr>
          <a:xfrm>
            <a:off x="7144721" y="1250304"/>
            <a:ext cx="3936093" cy="961051"/>
          </a:xfrm>
          <a:prstGeom prst="rect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54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Passos</a:t>
            </a:r>
          </a:p>
        </p:txBody>
      </p:sp>
    </p:spTree>
    <p:extLst>
      <p:ext uri="{BB962C8B-B14F-4D97-AF65-F5344CB8AC3E}">
        <p14:creationId xmlns:p14="http://schemas.microsoft.com/office/powerpoint/2010/main" val="3093339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77497" y="2733870"/>
            <a:ext cx="3596597" cy="2910957"/>
          </a:xfrm>
        </p:spPr>
        <p:txBody>
          <a:bodyPr anchor="ctr">
            <a:noAutofit/>
          </a:bodyPr>
          <a:lstStyle/>
          <a:p>
            <a:pPr algn="ctr"/>
            <a:r>
              <a:rPr lang="pt-BR" sz="44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Colocar Deus e Seu reino em primeiro lugar.</a:t>
            </a:r>
            <a:endParaRPr lang="pt-BR" sz="4400" dirty="0"/>
          </a:p>
        </p:txBody>
      </p:sp>
      <p:sp>
        <p:nvSpPr>
          <p:cNvPr id="3" name="Elipse 2"/>
          <p:cNvSpPr/>
          <p:nvPr/>
        </p:nvSpPr>
        <p:spPr>
          <a:xfrm>
            <a:off x="8232464" y="1567544"/>
            <a:ext cx="1086662" cy="1086662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1415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04107" y="2761862"/>
            <a:ext cx="3743376" cy="2910957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Comprem apenas o que é necessário e deixem de lado todos os desejos.</a:t>
            </a:r>
            <a:endParaRPr lang="pt-BR" sz="3600" dirty="0"/>
          </a:p>
        </p:txBody>
      </p:sp>
      <p:sp>
        <p:nvSpPr>
          <p:cNvPr id="3" name="Elipse 2"/>
          <p:cNvSpPr/>
          <p:nvPr/>
        </p:nvSpPr>
        <p:spPr>
          <a:xfrm>
            <a:off x="8232464" y="1567544"/>
            <a:ext cx="1086662" cy="1086662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32575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83436" y="2771193"/>
            <a:ext cx="3984717" cy="2910957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Façam um orçamento familiar e vivam dentro das possibilidades previstas.</a:t>
            </a:r>
            <a:endParaRPr lang="pt-BR" sz="3600" dirty="0"/>
          </a:p>
        </p:txBody>
      </p:sp>
      <p:sp>
        <p:nvSpPr>
          <p:cNvPr id="3" name="Elipse 2"/>
          <p:cNvSpPr/>
          <p:nvPr/>
        </p:nvSpPr>
        <p:spPr>
          <a:xfrm>
            <a:off x="8232464" y="1567544"/>
            <a:ext cx="1086662" cy="1086662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2846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83436" y="2771193"/>
            <a:ext cx="3984717" cy="2910957"/>
          </a:xfrm>
        </p:spPr>
        <p:txBody>
          <a:bodyPr anchor="ctr">
            <a:noAutofit/>
          </a:bodyPr>
          <a:lstStyle/>
          <a:p>
            <a:pPr algn="ctr"/>
            <a:r>
              <a:rPr lang="pt-BR" sz="40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Fujam das dívidas. </a:t>
            </a:r>
            <a:br>
              <a:rPr lang="pt-BR" sz="40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40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Evitem compras parceladas.</a:t>
            </a:r>
            <a:endParaRPr lang="pt-BR" sz="4000" dirty="0"/>
          </a:p>
        </p:txBody>
      </p:sp>
      <p:sp>
        <p:nvSpPr>
          <p:cNvPr id="3" name="Elipse 2"/>
          <p:cNvSpPr/>
          <p:nvPr/>
        </p:nvSpPr>
        <p:spPr>
          <a:xfrm>
            <a:off x="8232464" y="1567544"/>
            <a:ext cx="1086662" cy="1086662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2683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068" y="2771193"/>
            <a:ext cx="3881454" cy="2910957"/>
          </a:xfrm>
        </p:spPr>
        <p:txBody>
          <a:bodyPr anchor="ctr">
            <a:noAutofit/>
          </a:bodyPr>
          <a:lstStyle/>
          <a:p>
            <a:pPr algn="ctr"/>
            <a:r>
              <a:rPr lang="pt-BR" sz="32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Poupem pelo menos 10% dos rendimentos da família para emergências futuras.</a:t>
            </a:r>
            <a:endParaRPr lang="pt-BR" sz="3200" dirty="0"/>
          </a:p>
        </p:txBody>
      </p:sp>
      <p:sp>
        <p:nvSpPr>
          <p:cNvPr id="3" name="Elipse 2"/>
          <p:cNvSpPr/>
          <p:nvPr/>
        </p:nvSpPr>
        <p:spPr>
          <a:xfrm>
            <a:off x="8232464" y="1567544"/>
            <a:ext cx="1086662" cy="1086662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42083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47551" y="1894616"/>
            <a:ext cx="3768050" cy="3813984"/>
          </a:xfrm>
        </p:spPr>
        <p:txBody>
          <a:bodyPr anchor="ctr">
            <a:normAutofit/>
          </a:bodyPr>
          <a:lstStyle/>
          <a:p>
            <a:pPr algn="ctr"/>
            <a:r>
              <a:rPr lang="pt-BR" sz="28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 que estes cinco pequenos passos podem se tornar grandes aliados na administração financeira de sua família</a:t>
            </a:r>
            <a:r>
              <a:rPr lang="pt-BR" sz="28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8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88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396" y="4077478"/>
            <a:ext cx="6650588" cy="2416436"/>
          </a:xfrm>
        </p:spPr>
        <p:txBody>
          <a:bodyPr anchor="ctr">
            <a:normAutofit/>
          </a:bodyPr>
          <a:lstStyle/>
          <a:p>
            <a:pPr algn="ctr"/>
            <a:r>
              <a:rPr lang="pt-BR" sz="66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Orçamento Familiar</a:t>
            </a:r>
            <a:endParaRPr lang="pt-BR" sz="6600" dirty="0"/>
          </a:p>
        </p:txBody>
      </p:sp>
    </p:spTree>
    <p:extLst>
      <p:ext uri="{BB962C8B-B14F-4D97-AF65-F5344CB8AC3E}">
        <p14:creationId xmlns:p14="http://schemas.microsoft.com/office/powerpoint/2010/main" val="1584873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08926" y="1551117"/>
            <a:ext cx="5718241" cy="3664695"/>
          </a:xfrm>
        </p:spPr>
        <p:txBody>
          <a:bodyPr anchor="ctr">
            <a:normAutofit/>
          </a:bodyPr>
          <a:lstStyle/>
          <a:p>
            <a:r>
              <a:rPr lang="pt-BR" sz="40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Orçamento é a </a:t>
            </a:r>
            <a:r>
              <a:rPr lang="pt-BR" sz="40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previsão antecipada</a:t>
            </a:r>
            <a:r>
              <a:rPr lang="pt-BR" sz="40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gastos, baseado nas possibilidades dos recursos disponíveis.</a:t>
            </a:r>
            <a:endParaRPr lang="pt-BR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528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589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31841" y="1644423"/>
            <a:ext cx="4943800" cy="3664695"/>
          </a:xfrm>
        </p:spPr>
        <p:txBody>
          <a:bodyPr anchor="ctr">
            <a:normAutofit/>
          </a:bodyPr>
          <a:lstStyle/>
          <a:p>
            <a:pPr algn="ctr"/>
            <a:r>
              <a:rPr lang="pt-BR" sz="40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primeira parte estarão as receitas. Os rendimentos fixos do casal mais os rendimentos variáveis.</a:t>
            </a:r>
            <a:endParaRPr lang="pt-BR" sz="8800" b="1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58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1760" y="1653754"/>
            <a:ext cx="4589237" cy="3664695"/>
          </a:xfrm>
        </p:spPr>
        <p:txBody>
          <a:bodyPr anchor="ctr">
            <a:normAutofit/>
          </a:bodyPr>
          <a:lstStyle/>
          <a:p>
            <a:pPr algn="ctr"/>
            <a:r>
              <a:rPr lang="pt-BR" sz="40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Desse montante deve-se deduzir o dízimo, as ofertas e o percentual definido para a poupança.</a:t>
            </a:r>
            <a:endParaRPr lang="pt-BR" sz="8800" b="1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681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1760" y="1653754"/>
            <a:ext cx="4701203" cy="3664695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pt-BR" sz="40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seguida virão as despesas fixas como aluguel, prestação da casa, energia elétrica, condomínio, telefone, internet, seguros, educação, etc...</a:t>
            </a:r>
            <a:endParaRPr lang="pt-BR" sz="8800" b="1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274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79712" y="1653754"/>
            <a:ext cx="4439946" cy="3664695"/>
          </a:xfrm>
        </p:spPr>
        <p:txBody>
          <a:bodyPr anchor="ctr">
            <a:normAutofit/>
          </a:bodyPr>
          <a:lstStyle/>
          <a:p>
            <a:pPr algn="ctr"/>
            <a:r>
              <a:rPr lang="pt-BR" sz="44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por último as despesas variáveis como supermercado, feira, farmácia...</a:t>
            </a:r>
            <a:endParaRPr lang="pt-BR" sz="9600" b="1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101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9751" y="1681746"/>
            <a:ext cx="4505259" cy="3664695"/>
          </a:xfrm>
        </p:spPr>
        <p:txBody>
          <a:bodyPr anchor="ctr">
            <a:noAutofit/>
          </a:bodyPr>
          <a:lstStyle/>
          <a:p>
            <a:pPr algn="ctr"/>
            <a:r>
              <a:rPr lang="pt-BR" sz="44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Facilmente você encontrará na internet várias sugestões de orçamento familiar.</a:t>
            </a:r>
            <a:endParaRPr lang="pt-BR" sz="9600" b="1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48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09684" y="1499190"/>
            <a:ext cx="4529470" cy="3997841"/>
          </a:xfrm>
        </p:spPr>
        <p:txBody>
          <a:bodyPr anchor="ctr">
            <a:noAutofit/>
          </a:bodyPr>
          <a:lstStyle/>
          <a:p>
            <a:pPr algn="ctr"/>
            <a:r>
              <a:rPr lang="pt-BR" sz="40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se faz um orçamento de um dia para o outro. Leva tempo para ajustar os valores e pegar o jeito.</a:t>
            </a:r>
            <a:endParaRPr lang="pt-BR" sz="8800" b="1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140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3189" y="782318"/>
            <a:ext cx="4399927" cy="4076760"/>
          </a:xfrm>
        </p:spPr>
        <p:txBody>
          <a:bodyPr anchor="ctr">
            <a:noAutofit/>
          </a:bodyPr>
          <a:lstStyle/>
          <a:p>
            <a:pPr algn="ctr"/>
            <a:r>
              <a:rPr lang="pt-BR" sz="40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perca a oportunidade de ter as finanças pessoais e familiar administradas com sabedoria.</a:t>
            </a:r>
            <a:endParaRPr lang="pt-BR" sz="8800" b="1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010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3571" y="1523125"/>
            <a:ext cx="5886191" cy="3664695"/>
          </a:xfrm>
        </p:spPr>
        <p:txBody>
          <a:bodyPr anchor="ctr">
            <a:normAutofit/>
          </a:bodyPr>
          <a:lstStyle/>
          <a:p>
            <a:r>
              <a:rPr lang="pt-BR" sz="36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principal razão para o descontrole das finanças pessoais e do orçamento familiar é </a:t>
            </a:r>
            <a:r>
              <a:rPr lang="pt-BR" sz="44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gastar mais do que se ganha.</a:t>
            </a:r>
            <a:endParaRPr lang="pt-BR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738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648010"/>
            <a:ext cx="9638522" cy="1050161"/>
          </a:xfrm>
        </p:spPr>
        <p:txBody>
          <a:bodyPr anchor="ctr">
            <a:noAutofit/>
          </a:bodyPr>
          <a:lstStyle/>
          <a:p>
            <a:pPr algn="ctr">
              <a:spcBef>
                <a:spcPts val="1800"/>
              </a:spcBef>
            </a:pPr>
            <a:r>
              <a:rPr lang="pt-BR" sz="54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QUERO </a:t>
            </a:r>
            <a:r>
              <a:rPr lang="pt-BR" sz="54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eu </a:t>
            </a:r>
            <a:r>
              <a:rPr lang="pt-BR" sz="54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PRECISO</a:t>
            </a:r>
            <a:r>
              <a:rPr lang="pt-BR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567128" y="2285999"/>
            <a:ext cx="4002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rgbClr val="4250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É necessário distinguir o que é </a:t>
            </a:r>
            <a:r>
              <a:rPr lang="pt-BR" sz="3600" b="1" dirty="0">
                <a:solidFill>
                  <a:srgbClr val="4250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“desejo” </a:t>
            </a:r>
            <a:r>
              <a:rPr lang="pt-BR" sz="3600" dirty="0">
                <a:solidFill>
                  <a:srgbClr val="4250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 que é </a:t>
            </a:r>
            <a:r>
              <a:rPr lang="pt-BR" sz="3600" b="1" dirty="0">
                <a:solidFill>
                  <a:srgbClr val="4250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“necessidade”.</a:t>
            </a:r>
            <a:endParaRPr lang="pt-BR" sz="2000" b="1" dirty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47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6286" y="1105210"/>
            <a:ext cx="3666931" cy="4157255"/>
          </a:xfrm>
        </p:spPr>
        <p:txBody>
          <a:bodyPr anchor="ctr">
            <a:noAutofit/>
          </a:bodyPr>
          <a:lstStyle/>
          <a:p>
            <a:pPr algn="ctr">
              <a:spcBef>
                <a:spcPts val="1800"/>
              </a:spcBef>
            </a:pPr>
            <a:r>
              <a:rPr lang="pt-BR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Preciso agora ou posso esperar?</a:t>
            </a:r>
          </a:p>
        </p:txBody>
      </p:sp>
    </p:spTree>
    <p:extLst>
      <p:ext uri="{BB962C8B-B14F-4D97-AF65-F5344CB8AC3E}">
        <p14:creationId xmlns:p14="http://schemas.microsoft.com/office/powerpoint/2010/main" val="1510806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604867" y="1623525"/>
            <a:ext cx="362960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D6C9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 não houver </a:t>
            </a:r>
            <a:r>
              <a:rPr lang="pt-BR" sz="4400" b="1" dirty="0">
                <a:solidFill>
                  <a:srgbClr val="D6C9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CONTROLE</a:t>
            </a:r>
            <a:r>
              <a:rPr lang="pt-BR" sz="4000" dirty="0">
                <a:solidFill>
                  <a:srgbClr val="D6C9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financeiro, indivíduos e famílias irão à bancarrota.</a:t>
            </a:r>
            <a:endParaRPr lang="pt-BR" sz="2400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91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16335" y="2351301"/>
            <a:ext cx="3978179" cy="2386939"/>
          </a:xfrm>
        </p:spPr>
        <p:txBody>
          <a:bodyPr/>
          <a:lstStyle/>
          <a:p>
            <a:r>
              <a:rPr lang="pt-BR" dirty="0"/>
              <a:t>Mais de </a:t>
            </a:r>
            <a:r>
              <a:rPr lang="pt-BR" sz="4800" dirty="0"/>
              <a:t>50% </a:t>
            </a:r>
            <a:br>
              <a:rPr lang="pt-BR" sz="4800" dirty="0"/>
            </a:br>
            <a:r>
              <a:rPr lang="pt-BR" dirty="0"/>
              <a:t>das famílias brasileiras operam no vermelho.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78286" y="1339508"/>
            <a:ext cx="4320074" cy="414926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000" dirty="0">
                <a:solidFill>
                  <a:srgbClr val="D6C99C"/>
                </a:solidFill>
              </a:rPr>
              <a:t>Por esta </a:t>
            </a:r>
          </a:p>
          <a:p>
            <a:pPr algn="ctr">
              <a:spcBef>
                <a:spcPts val="0"/>
              </a:spcBef>
            </a:pPr>
            <a:r>
              <a:rPr lang="pt-BR" sz="4000" dirty="0">
                <a:solidFill>
                  <a:srgbClr val="D6C99C"/>
                </a:solidFill>
              </a:rPr>
              <a:t>razão, faz- se necessário a elaboração de um </a:t>
            </a:r>
          </a:p>
          <a:p>
            <a:pPr algn="ctr">
              <a:spcBef>
                <a:spcPts val="0"/>
              </a:spcBef>
            </a:pPr>
            <a:endParaRPr lang="pt-BR" sz="4000" b="1" dirty="0">
              <a:solidFill>
                <a:srgbClr val="D6C99C"/>
              </a:solidFill>
            </a:endParaRPr>
          </a:p>
          <a:p>
            <a:pPr algn="ctr">
              <a:spcBef>
                <a:spcPts val="0"/>
              </a:spcBef>
            </a:pPr>
            <a:r>
              <a:rPr lang="pt-BR" sz="4000" b="1" dirty="0">
                <a:solidFill>
                  <a:srgbClr val="D6C99C"/>
                </a:solidFill>
              </a:rPr>
              <a:t>ORÇAMENTO FAMILIAR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466848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6290" y="1196555"/>
            <a:ext cx="9021278" cy="1807902"/>
          </a:xfrm>
        </p:spPr>
        <p:txBody>
          <a:bodyPr anchor="ctr">
            <a:normAutofit/>
          </a:bodyPr>
          <a:lstStyle/>
          <a:p>
            <a:pPr algn="ctr"/>
            <a:r>
              <a:rPr lang="pt-BR" sz="34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34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orçamento familiar</a:t>
            </a:r>
            <a:r>
              <a:rPr lang="pt-BR" sz="34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permite determinar se comprar determinado produto ou serviço está dentro das possibilidades financeiras.</a:t>
            </a:r>
            <a:endParaRPr lang="pt-BR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814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921642" y="1212966"/>
            <a:ext cx="3754245" cy="1819483"/>
          </a:xfrm>
        </p:spPr>
        <p:txBody>
          <a:bodyPr/>
          <a:lstStyle/>
          <a:p>
            <a:r>
              <a:rPr lang="pt-BR" sz="4000" dirty="0">
                <a:solidFill>
                  <a:srgbClr val="D6C99C"/>
                </a:solidFill>
              </a:rPr>
              <a:t>É desejo ou é necessidade?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773188" y="2780522"/>
            <a:ext cx="4051154" cy="3025491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200" dirty="0">
                <a:solidFill>
                  <a:srgbClr val="D6C99C"/>
                </a:solidFill>
              </a:rPr>
              <a:t>Dívidas podem destruir uma família e levar indivíduos a uma vida de penúria e infelicidade.</a:t>
            </a:r>
          </a:p>
        </p:txBody>
      </p:sp>
    </p:spTree>
    <p:extLst>
      <p:ext uri="{BB962C8B-B14F-4D97-AF65-F5344CB8AC3E}">
        <p14:creationId xmlns:p14="http://schemas.microsoft.com/office/powerpoint/2010/main" val="14729153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</TotalTime>
  <Words>354</Words>
  <Application>Microsoft Office PowerPoint</Application>
  <PresentationFormat>Widescreen</PresentationFormat>
  <Paragraphs>36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 principal razão para o descontrole das finanças pessoais e do orçamento familiar é gastar mais do que se ganha.</vt:lpstr>
      <vt:lpstr>EU QUERO ou eu PRECISO?</vt:lpstr>
      <vt:lpstr>Preciso agora ou posso esperar?</vt:lpstr>
      <vt:lpstr>Apresentação do PowerPoint</vt:lpstr>
      <vt:lpstr>Mais de 50%  das famílias brasileiras operam no vermelho.</vt:lpstr>
      <vt:lpstr>O orçamento familiar permite determinar se comprar determinado produto ou serviço está dentro das possibilidades financeiras.</vt:lpstr>
      <vt:lpstr>É desejo ou é necessidade?</vt:lpstr>
      <vt:lpstr>Não há problema sem solução e, para as finanças, a solução é   MUDANÇA DE ATITUDE E DE RUMO</vt:lpstr>
      <vt:lpstr>para administrar suas finanças pessoais ou familiares</vt:lpstr>
      <vt:lpstr>Colocar Deus e Seu reino em primeiro lugar.</vt:lpstr>
      <vt:lpstr>Comprem apenas o que é necessário e deixem de lado todos os desejos.</vt:lpstr>
      <vt:lpstr>Façam um orçamento familiar e vivam dentro das possibilidades previstas.</vt:lpstr>
      <vt:lpstr>Fujam das dívidas.  Evitem compras parceladas.</vt:lpstr>
      <vt:lpstr>Poupem pelo menos 10% dos rendimentos da família para emergências futuras.</vt:lpstr>
      <vt:lpstr>Observe que estes cinco pequenos passos podem se tornar grandes aliados na administração financeira de sua família </vt:lpstr>
      <vt:lpstr>Orçamento Familiar</vt:lpstr>
      <vt:lpstr>Orçamento é a previsão antecipada dos gastos, baseado nas possibilidades dos recursos disponíveis.</vt:lpstr>
      <vt:lpstr>Na primeira parte estarão as receitas. Os rendimentos fixos do casal mais os rendimentos variáveis.</vt:lpstr>
      <vt:lpstr>Desse montante deve-se deduzir o dízimo, as ofertas e o percentual definido para a poupança.</vt:lpstr>
      <vt:lpstr>Em seguida virão as despesas fixas como aluguel, prestação da casa, energia elétrica, condomínio, telefone, internet, seguros, educação, etc...</vt:lpstr>
      <vt:lpstr>E por último as despesas variáveis como supermercado, feira, farmácia...</vt:lpstr>
      <vt:lpstr>Facilmente você encontrará na internet várias sugestões de orçamento familiar.</vt:lpstr>
      <vt:lpstr>Não se faz um orçamento de um dia para o outro. Leva tempo para ajustar os valores e pegar o jeito.</vt:lpstr>
      <vt:lpstr>Não perca a oportunidade de ter as finanças pessoais e familiar administradas com sabedoria.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Suzana Lima</cp:lastModifiedBy>
  <cp:revision>52</cp:revision>
  <dcterms:created xsi:type="dcterms:W3CDTF">2023-02-06T20:13:15Z</dcterms:created>
  <dcterms:modified xsi:type="dcterms:W3CDTF">2023-02-24T20:09:09Z</dcterms:modified>
</cp:coreProperties>
</file>