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00CC66"/>
    <a:srgbClr val="CC99FF"/>
    <a:srgbClr val="FFFF66"/>
    <a:srgbClr val="33CCFF"/>
    <a:srgbClr val="FFFF00"/>
    <a:srgbClr val="8000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1" d="100"/>
          <a:sy n="61" d="100"/>
        </p:scale>
        <p:origin x="7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F8B6BD-ADAE-4655-939F-09A9849CD5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2C2393F-97CF-41EC-AB2F-72EC0C5CE5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42887C-5CCB-4D4D-9115-4029C170E4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0A72C2-897A-4674-97CF-5514551E9E4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85690255"/>
      </p:ext>
    </p:extLst>
  </p:cSld>
  <p:clrMapOvr>
    <a:masterClrMapping/>
  </p:clrMapOvr>
  <p:transition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D87EEEB-AF35-482A-9843-7677D5BB38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F085DF-E3C2-41BD-A497-1A37D6983C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93FD26A-15AB-4D9E-95A5-F69E77062F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5A66EC-3707-4C8F-A9AA-BA52F30C2A9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03341680"/>
      </p:ext>
    </p:extLst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36466DE-4E9B-43E7-9B2F-3F260E94A6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B0691F6-E6A2-4B61-B8E1-F030E14BB2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81CEEAD-1D3C-43A0-9D61-E674267A3C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06D54C-2FF3-4DF5-8825-2FE12433CF6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98985104"/>
      </p:ext>
    </p:extLst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F5B1F3-B0F0-40FF-A910-6F6B6CB6F4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25317A-72EB-402F-933B-85C34C2D12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442F512-B02B-498E-A9DA-E0D000BCB8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BE4E0D-D0F8-42C8-8D6D-43C63AF1408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17107002"/>
      </p:ext>
    </p:extLst>
  </p:cSld>
  <p:clrMapOvr>
    <a:masterClrMapping/>
  </p:clrMapOvr>
  <p:transition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33AEB16-5E26-4826-AFE8-09F5E3EB1B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BFCCC6-59F3-420A-8C5C-17DEE799E0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24709FB-2919-45EE-8672-DC84444A8F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21174A-3D63-434A-97BD-1695D1B7B27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42475933"/>
      </p:ext>
    </p:extLst>
  </p:cSld>
  <p:clrMapOvr>
    <a:masterClrMapping/>
  </p:clrMapOvr>
  <p:transition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222201-06E3-4408-A597-5EE9052C64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DCF94A-4756-4B1D-AF38-67F031994C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E85CE8-F5CB-4131-B278-790EF5B1F2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CA11F9-88E9-482D-BA45-C5675C38C42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91034069"/>
      </p:ext>
    </p:extLst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E5A6E18-D1AE-4FC5-B4C9-F9A18B0AE2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53EE145-4012-48A2-A5F7-67057761FA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78CE5B2-ACF1-4381-84AC-209B9A7451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DF298D-68ED-411B-A41E-2F92496CFED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52913305"/>
      </p:ext>
    </p:extLst>
  </p:cSld>
  <p:clrMapOvr>
    <a:masterClrMapping/>
  </p:clrMapOvr>
  <p:transition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AAED67E-2087-412B-B568-BC2F1084C0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B7C64E2-8D9D-4C84-9994-E2FF741BCA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7DD5CE8-201F-4183-9A9E-591BC4D178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375DAD-5D6A-4FEB-877A-53C2F244D42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43072898"/>
      </p:ext>
    </p:extLst>
  </p:cSld>
  <p:clrMapOvr>
    <a:masterClrMapping/>
  </p:clrMapOvr>
  <p:transition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A8757D-05EB-4F8E-8DDB-6F8F1D85A4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578D649-5C4B-4865-8DFC-3BE23F2E89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941A840-217C-48C6-BAAF-9D1758132C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890E0-BC9E-423C-9DB1-173AD4BED62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8049247"/>
      </p:ext>
    </p:extLst>
  </p:cSld>
  <p:clrMapOvr>
    <a:masterClrMapping/>
  </p:clrMapOvr>
  <p:transition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3CA391-798F-4EC8-9D80-002B8B23BF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148A72D-022D-4D8A-AE81-BC7F67FAAB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208315-A3B1-4778-9D53-A662117AAE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B8510-D1B2-45CE-A1D3-B21B52DF443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4732531"/>
      </p:ext>
    </p:extLst>
  </p:cSld>
  <p:clrMapOvr>
    <a:masterClrMapping/>
  </p:clrMapOvr>
  <p:transition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910AE6-E82D-4D05-B979-660E1885A6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52F40E-AEAD-4406-8998-3545A971B3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28CDAB-7435-4560-81E5-56E8ACDEFA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754578-1EE7-41A3-B17C-FC74AAB4190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95361377"/>
      </p:ext>
    </p:extLst>
  </p:cSld>
  <p:clrMapOvr>
    <a:masterClrMapping/>
  </p:clrMapOvr>
  <p:transition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F569DBF-177B-4865-89EF-F6459E92FC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BF13F9B-D899-48BE-B2D2-8CF00D16EB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ECFEABB-C957-45AD-8502-F0ACE54A982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CE03337-19E6-417C-938C-39718C52AF9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D03FC8A-1623-4582-8586-5596BC15E8A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DA5E344-C1D9-43E1-AC40-6E5EC488DD36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trips dir="r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6990982-702F-4534-A691-C6B8C631F7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066800"/>
            <a:ext cx="7772400" cy="1143000"/>
          </a:xfrm>
        </p:spPr>
        <p:txBody>
          <a:bodyPr/>
          <a:lstStyle/>
          <a:p>
            <a:pPr algn="l" eaLnBrk="1" hangingPunct="1"/>
            <a:r>
              <a:rPr lang="pt-BR" altLang="pt-BR" b="1">
                <a:solidFill>
                  <a:srgbClr val="FF9900"/>
                </a:solidFill>
                <a:latin typeface="Arial" panose="020B0604020202020204" pitchFamily="34" charset="0"/>
              </a:rPr>
              <a:t>O Jovem Adventista e o</a:t>
            </a:r>
            <a:br>
              <a:rPr lang="pt-BR" altLang="pt-BR" b="1">
                <a:solidFill>
                  <a:srgbClr val="FF9900"/>
                </a:solidFill>
                <a:latin typeface="Arial" panose="020B0604020202020204" pitchFamily="34" charset="0"/>
              </a:rPr>
            </a:br>
            <a:r>
              <a:rPr lang="pt-BR" altLang="pt-BR" b="1">
                <a:solidFill>
                  <a:srgbClr val="FF9900"/>
                </a:solidFill>
                <a:latin typeface="Arial" panose="020B0604020202020204" pitchFamily="34" charset="0"/>
              </a:rPr>
              <a:t>Casamento</a:t>
            </a:r>
          </a:p>
        </p:txBody>
      </p:sp>
      <p:sp>
        <p:nvSpPr>
          <p:cNvPr id="2051" name="Rectangle 4">
            <a:extLst>
              <a:ext uri="{FF2B5EF4-FFF2-40B4-BE49-F238E27FC236}">
                <a16:creationId xmlns:a16="http://schemas.microsoft.com/office/drawing/2014/main" id="{3B334F6B-4D56-48EC-AA0F-20CA0C68A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38400"/>
            <a:ext cx="51054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2052" name="Picture 7" descr="Estilo">
            <a:extLst>
              <a:ext uri="{FF2B5EF4-FFF2-40B4-BE49-F238E27FC236}">
                <a16:creationId xmlns:a16="http://schemas.microsoft.com/office/drawing/2014/main" id="{B4F9002B-A670-4D93-8051-4E845E5108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0"/>
            <a:ext cx="3733800" cy="204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8" descr="casamentocópia">
            <a:extLst>
              <a:ext uri="{FF2B5EF4-FFF2-40B4-BE49-F238E27FC236}">
                <a16:creationId xmlns:a16="http://schemas.microsoft.com/office/drawing/2014/main" id="{E01C572F-9AB7-4DB5-91A9-67F0C0E174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133600"/>
            <a:ext cx="3376613" cy="337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WordArt 20">
            <a:extLst>
              <a:ext uri="{FF2B5EF4-FFF2-40B4-BE49-F238E27FC236}">
                <a16:creationId xmlns:a16="http://schemas.microsoft.com/office/drawing/2014/main" id="{FD8501ED-943B-4FAE-8CFD-597B083BE2A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2055" name="Imagem 10">
            <a:extLst>
              <a:ext uri="{FF2B5EF4-FFF2-40B4-BE49-F238E27FC236}">
                <a16:creationId xmlns:a16="http://schemas.microsoft.com/office/drawing/2014/main" id="{439F8928-20A3-4481-A7AD-A9833A3BB1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Imagem 11">
            <a:extLst>
              <a:ext uri="{FF2B5EF4-FFF2-40B4-BE49-F238E27FC236}">
                <a16:creationId xmlns:a16="http://schemas.microsoft.com/office/drawing/2014/main" id="{2083574A-DDC7-47BD-A230-DCE3A697AD5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Imagem 12">
            <a:extLst>
              <a:ext uri="{FF2B5EF4-FFF2-40B4-BE49-F238E27FC236}">
                <a16:creationId xmlns:a16="http://schemas.microsoft.com/office/drawing/2014/main" id="{4660F6B9-1F89-46DF-9D97-01627EDDF5B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188" y="357188"/>
            <a:ext cx="1423987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C7CF93D5-CA0D-4FBB-A31B-54E0956AE603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CA3865B9-354B-44CC-9356-18CBC0EACB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>
                <a:solidFill>
                  <a:srgbClr val="000099"/>
                </a:solidFill>
                <a:latin typeface="Arial" panose="020B0604020202020204" pitchFamily="34" charset="0"/>
              </a:rPr>
              <a:t>O apóstolo Paulo Recomenda: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75B8873-C54E-4C93-8F0F-484B18AE15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205038"/>
            <a:ext cx="7772400" cy="3657600"/>
          </a:xfrm>
        </p:spPr>
        <p:txBody>
          <a:bodyPr/>
          <a:lstStyle/>
          <a:p>
            <a:pPr eaLnBrk="1" hangingPunct="1"/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No capítulo 2 de Tito, ele dá instruções aos jovens rapazes e moças sobre princípios cristãos de vida: </a:t>
            </a:r>
          </a:p>
          <a:p>
            <a:pPr eaLnBrk="1" hangingPunct="1">
              <a:buFontTx/>
              <a:buNone/>
            </a:pPr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	Ele retrata o jovem cristão como aquele que é respeitador, tem domínio próprio, é paciente e cheio de fé em Deus. </a:t>
            </a:r>
          </a:p>
        </p:txBody>
      </p:sp>
      <p:sp>
        <p:nvSpPr>
          <p:cNvPr id="11268" name="WordArt 20">
            <a:extLst>
              <a:ext uri="{FF2B5EF4-FFF2-40B4-BE49-F238E27FC236}">
                <a16:creationId xmlns:a16="http://schemas.microsoft.com/office/drawing/2014/main" id="{1B4C0A8C-E05F-4722-9EAD-B10B68709B4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1269" name="Imagem 6">
            <a:extLst>
              <a:ext uri="{FF2B5EF4-FFF2-40B4-BE49-F238E27FC236}">
                <a16:creationId xmlns:a16="http://schemas.microsoft.com/office/drawing/2014/main" id="{00445F71-B9C1-47CD-99DD-2F226A55D1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Imagem 7">
            <a:extLst>
              <a:ext uri="{FF2B5EF4-FFF2-40B4-BE49-F238E27FC236}">
                <a16:creationId xmlns:a16="http://schemas.microsoft.com/office/drawing/2014/main" id="{752262E9-62CF-4AC3-ACF9-B5B7486907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CD58A031-529B-4F89-882F-62414708E7F1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>
            <a:extLst>
              <a:ext uri="{FF2B5EF4-FFF2-40B4-BE49-F238E27FC236}">
                <a16:creationId xmlns:a16="http://schemas.microsoft.com/office/drawing/2014/main" id="{14C08240-2D7A-410A-A3F2-4EF2C94CAB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685800"/>
            <a:ext cx="7772400" cy="5181600"/>
          </a:xfrm>
        </p:spPr>
        <p:txBody>
          <a:bodyPr/>
          <a:lstStyle/>
          <a:p>
            <a:pPr eaLnBrk="1" hangingPunct="1"/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Quanto às moças cristãs que não sejam fofoqueiras, tenham domínio próprio e pureza; sejam bondosas e eficazes.</a:t>
            </a:r>
          </a:p>
          <a:p>
            <a:pPr eaLnBrk="1" hangingPunct="1"/>
            <a:endParaRPr lang="pt-BR" altLang="pt-BR" sz="28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No Salmo 1: 3 lemos que essa pessoa é como uma árvore que cresce na beira de um riacho, ela dá frutos no tempo certo e as folhas não murcham no tempo da seca. </a:t>
            </a:r>
          </a:p>
        </p:txBody>
      </p:sp>
      <p:sp>
        <p:nvSpPr>
          <p:cNvPr id="12291" name="WordArt 20">
            <a:extLst>
              <a:ext uri="{FF2B5EF4-FFF2-40B4-BE49-F238E27FC236}">
                <a16:creationId xmlns:a16="http://schemas.microsoft.com/office/drawing/2014/main" id="{C87FF49E-EFE6-44DD-8D61-211DA492746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2292" name="Imagem 5">
            <a:extLst>
              <a:ext uri="{FF2B5EF4-FFF2-40B4-BE49-F238E27FC236}">
                <a16:creationId xmlns:a16="http://schemas.microsoft.com/office/drawing/2014/main" id="{4034D568-98A0-4D10-AEDC-EBDE055588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Imagem 6">
            <a:extLst>
              <a:ext uri="{FF2B5EF4-FFF2-40B4-BE49-F238E27FC236}">
                <a16:creationId xmlns:a16="http://schemas.microsoft.com/office/drawing/2014/main" id="{6B9C101A-9277-4562-BB9E-B5224F7F4B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B855C34F-5331-4514-A03A-152CF4DB311F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6B5AE7EE-732F-4C90-8581-6B8DB8335B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76250"/>
            <a:ext cx="7772400" cy="28956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Não escolha um cônjuge que arrumará as malas e partirá</a:t>
            </a:r>
            <a:r>
              <a:rPr lang="pt-BR" altLang="pt-BR" b="1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quando o romance estiver temporariamente em segundo plano.  Façam do compromisso a prioridade.</a:t>
            </a:r>
          </a:p>
        </p:txBody>
      </p:sp>
      <p:pic>
        <p:nvPicPr>
          <p:cNvPr id="13315" name="Picture 5" descr="casam 4">
            <a:extLst>
              <a:ext uri="{FF2B5EF4-FFF2-40B4-BE49-F238E27FC236}">
                <a16:creationId xmlns:a16="http://schemas.microsoft.com/office/drawing/2014/main" id="{14314D1C-0297-4E76-9AB9-F923189A03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505200"/>
            <a:ext cx="3897313" cy="259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WordArt 20">
            <a:extLst>
              <a:ext uri="{FF2B5EF4-FFF2-40B4-BE49-F238E27FC236}">
                <a16:creationId xmlns:a16="http://schemas.microsoft.com/office/drawing/2014/main" id="{9CE6D8C9-C52E-4DBA-A181-D4B1C09DAFC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3317" name="Imagem 6">
            <a:extLst>
              <a:ext uri="{FF2B5EF4-FFF2-40B4-BE49-F238E27FC236}">
                <a16:creationId xmlns:a16="http://schemas.microsoft.com/office/drawing/2014/main" id="{0D5A8D61-70A8-4057-899D-F1E4D50F98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Imagem 7">
            <a:extLst>
              <a:ext uri="{FF2B5EF4-FFF2-40B4-BE49-F238E27FC236}">
                <a16:creationId xmlns:a16="http://schemas.microsoft.com/office/drawing/2014/main" id="{CE4E3F65-C458-4D6C-B980-716AA8EC50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D1EE752C-2961-4B71-AB80-D5A14B9F8FB3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>
            <a:extLst>
              <a:ext uri="{FF2B5EF4-FFF2-40B4-BE49-F238E27FC236}">
                <a16:creationId xmlns:a16="http://schemas.microsoft.com/office/drawing/2014/main" id="{F315A5AB-51C4-4B2D-8715-67EFA04A39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620713"/>
            <a:ext cx="7772400" cy="47244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FFFF99"/>
                </a:solidFill>
                <a:latin typeface="Arial" panose="020B0604020202020204" pitchFamily="34" charset="0"/>
              </a:rPr>
              <a:t>O amor se aprofunda e não diminui, tornando-se mais amadurecido e firme.</a:t>
            </a:r>
          </a:p>
          <a:p>
            <a:pPr eaLnBrk="1" hangingPunct="1">
              <a:buFontTx/>
              <a:buNone/>
            </a:pPr>
            <a:endParaRPr lang="pt-BR" altLang="pt-BR" b="1">
              <a:solidFill>
                <a:srgbClr val="FFFF99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pt-BR" altLang="pt-BR" b="1">
                <a:solidFill>
                  <a:srgbClr val="FFFF99"/>
                </a:solidFill>
                <a:latin typeface="Arial" panose="020B0604020202020204" pitchFamily="34" charset="0"/>
              </a:rPr>
              <a:t>Os casais de sucesso são os que zelam pelo seu matrimônio.  Eles se empenham por mantê-lo assim como se empenham por outras coisas. </a:t>
            </a:r>
          </a:p>
        </p:txBody>
      </p:sp>
      <p:sp>
        <p:nvSpPr>
          <p:cNvPr id="14339" name="WordArt 20">
            <a:extLst>
              <a:ext uri="{FF2B5EF4-FFF2-40B4-BE49-F238E27FC236}">
                <a16:creationId xmlns:a16="http://schemas.microsoft.com/office/drawing/2014/main" id="{3468EF1B-E4B1-43CE-98BF-F5556300C3C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4340" name="Imagem 5">
            <a:extLst>
              <a:ext uri="{FF2B5EF4-FFF2-40B4-BE49-F238E27FC236}">
                <a16:creationId xmlns:a16="http://schemas.microsoft.com/office/drawing/2014/main" id="{BDBC16B6-1317-40C8-B417-C574CA602D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Imagem 6">
            <a:extLst>
              <a:ext uri="{FF2B5EF4-FFF2-40B4-BE49-F238E27FC236}">
                <a16:creationId xmlns:a16="http://schemas.microsoft.com/office/drawing/2014/main" id="{40C34C11-7BCA-4982-A5F2-CE25AC794A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EF1B2EEA-C6F3-4C32-A6CC-9A697B7CF412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DEA7B6C7-EF50-4356-A7AF-C298F64ED4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>
                <a:solidFill>
                  <a:srgbClr val="FFFF00"/>
                </a:solidFill>
                <a:latin typeface="Arial" panose="020B0604020202020204" pitchFamily="34" charset="0"/>
              </a:rPr>
              <a:t>Desigualdades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24A5233D-A7A7-4C80-A25C-BDBCF760AE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844675"/>
            <a:ext cx="7772400" cy="4114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FFFF99"/>
                </a:solidFill>
                <a:latin typeface="Arial" panose="020B0604020202020204" pitchFamily="34" charset="0"/>
              </a:rPr>
              <a:t>Em Coríntios 6:14 e 15, o apóstolo Paulo adverte contra o casamento de crentes com descrentes.  Se você é adventista do sétimo dia e se casa com um não adventista, você vai ter problemas. </a:t>
            </a:r>
          </a:p>
        </p:txBody>
      </p:sp>
      <p:sp>
        <p:nvSpPr>
          <p:cNvPr id="15364" name="WordArt 20">
            <a:extLst>
              <a:ext uri="{FF2B5EF4-FFF2-40B4-BE49-F238E27FC236}">
                <a16:creationId xmlns:a16="http://schemas.microsoft.com/office/drawing/2014/main" id="{21CBF330-67DD-4E5C-A906-51386754826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5365" name="Imagem 6">
            <a:extLst>
              <a:ext uri="{FF2B5EF4-FFF2-40B4-BE49-F238E27FC236}">
                <a16:creationId xmlns:a16="http://schemas.microsoft.com/office/drawing/2014/main" id="{5CADAB4B-15D4-4AFD-8176-C8182C66CF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Imagem 7">
            <a:extLst>
              <a:ext uri="{FF2B5EF4-FFF2-40B4-BE49-F238E27FC236}">
                <a16:creationId xmlns:a16="http://schemas.microsoft.com/office/drawing/2014/main" id="{D810F992-75EE-4C50-A3C6-844072E98C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CFA8D87D-4AC8-4267-AA12-C8A0393D74B3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0F14F2F0-81C3-4D61-ACCC-7EEEE11440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Ore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12A030C5-8242-49C9-A78D-BC2B2B99A2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844675"/>
            <a:ext cx="7772400" cy="3810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Comece a orar agora por seu futuro cônjuge.  Peça a seus pais que orem também.  Peça a Deus que guie seu futuro cônjuge nas escolhas que está fazendo. </a:t>
            </a:r>
          </a:p>
        </p:txBody>
      </p:sp>
      <p:sp>
        <p:nvSpPr>
          <p:cNvPr id="16388" name="WordArt 20">
            <a:extLst>
              <a:ext uri="{FF2B5EF4-FFF2-40B4-BE49-F238E27FC236}">
                <a16:creationId xmlns:a16="http://schemas.microsoft.com/office/drawing/2014/main" id="{B48B3B60-BE0F-4234-A3D6-44EE37EE658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6389" name="Imagem 6">
            <a:extLst>
              <a:ext uri="{FF2B5EF4-FFF2-40B4-BE49-F238E27FC236}">
                <a16:creationId xmlns:a16="http://schemas.microsoft.com/office/drawing/2014/main" id="{367EA9B6-F606-4123-86FB-F024C52CA5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Imagem 7">
            <a:extLst>
              <a:ext uri="{FF2B5EF4-FFF2-40B4-BE49-F238E27FC236}">
                <a16:creationId xmlns:a16="http://schemas.microsoft.com/office/drawing/2014/main" id="{38EFCC2D-4757-4FF0-9A2D-3AD017CF99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B6F684B5-801D-4518-8989-EBCE1B158AF9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18E71CFD-EC4B-4282-990A-87AEC7576B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>
                <a:latin typeface="Arial" panose="020B0604020202020204" pitchFamily="34" charset="0"/>
              </a:rPr>
              <a:t>Para Debater: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14C12CCE-7496-453C-A661-A97969817C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735138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Que qualidades um rapaz cristão deverá procurar em sua futura esposa?</a:t>
            </a:r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699EDD21-23BB-431D-A2ED-FD4B435D5D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3505200"/>
            <a:ext cx="1541463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7413" name="WordArt 20">
            <a:extLst>
              <a:ext uri="{FF2B5EF4-FFF2-40B4-BE49-F238E27FC236}">
                <a16:creationId xmlns:a16="http://schemas.microsoft.com/office/drawing/2014/main" id="{C6B4F51C-4CB6-4CBB-A5E3-D8F482D650E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7414" name="Imagem 7">
            <a:extLst>
              <a:ext uri="{FF2B5EF4-FFF2-40B4-BE49-F238E27FC236}">
                <a16:creationId xmlns:a16="http://schemas.microsoft.com/office/drawing/2014/main" id="{6F140C13-3762-4FEB-8184-257AAB5DA2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Imagem 8">
            <a:extLst>
              <a:ext uri="{FF2B5EF4-FFF2-40B4-BE49-F238E27FC236}">
                <a16:creationId xmlns:a16="http://schemas.microsoft.com/office/drawing/2014/main" id="{448B8815-5C93-463D-A067-6E7066C22C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A9F72283-4734-4F1F-BAAD-62AA2E717AED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78824616-8315-4570-B0C9-979CF298D4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00213"/>
            <a:ext cx="7772400" cy="1736725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Que qualidades uma moça cristã deverá procurar em seu futuro esposo?</a:t>
            </a:r>
          </a:p>
        </p:txBody>
      </p:sp>
      <p:sp>
        <p:nvSpPr>
          <p:cNvPr id="18435" name="Rectangle 4">
            <a:extLst>
              <a:ext uri="{FF2B5EF4-FFF2-40B4-BE49-F238E27FC236}">
                <a16:creationId xmlns:a16="http://schemas.microsoft.com/office/drawing/2014/main" id="{123512E3-72E8-44D4-9156-08C267D658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733800"/>
            <a:ext cx="1541463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8436" name="WordArt 20">
            <a:extLst>
              <a:ext uri="{FF2B5EF4-FFF2-40B4-BE49-F238E27FC236}">
                <a16:creationId xmlns:a16="http://schemas.microsoft.com/office/drawing/2014/main" id="{B3BC95E3-3226-4603-90E6-BBD98836C2B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8437" name="Imagem 6">
            <a:extLst>
              <a:ext uri="{FF2B5EF4-FFF2-40B4-BE49-F238E27FC236}">
                <a16:creationId xmlns:a16="http://schemas.microsoft.com/office/drawing/2014/main" id="{CB677830-5E16-446C-89DF-104388C8AA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Imagem 7">
            <a:extLst>
              <a:ext uri="{FF2B5EF4-FFF2-40B4-BE49-F238E27FC236}">
                <a16:creationId xmlns:a16="http://schemas.microsoft.com/office/drawing/2014/main" id="{04EF2B12-C0C1-4D8B-B80F-41CF7B27F1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1953C2B8-BF6B-4CA0-83D8-F6B7D9CC9C7A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66AD1875-957B-4E0A-8D2F-707CE42709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73238"/>
            <a:ext cx="7772400" cy="1447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Como você sabe que encontrou a pessoa certa?</a:t>
            </a:r>
          </a:p>
        </p:txBody>
      </p:sp>
      <p:sp>
        <p:nvSpPr>
          <p:cNvPr id="19459" name="Rectangle 4">
            <a:extLst>
              <a:ext uri="{FF2B5EF4-FFF2-40B4-BE49-F238E27FC236}">
                <a16:creationId xmlns:a16="http://schemas.microsoft.com/office/drawing/2014/main" id="{C0729BB8-4148-4214-96E7-8C43BAE312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657600"/>
            <a:ext cx="1541463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9460" name="WordArt 20">
            <a:extLst>
              <a:ext uri="{FF2B5EF4-FFF2-40B4-BE49-F238E27FC236}">
                <a16:creationId xmlns:a16="http://schemas.microsoft.com/office/drawing/2014/main" id="{F563D5ED-79C4-44B9-90EA-F46FFD1ACDC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9461" name="Imagem 6">
            <a:extLst>
              <a:ext uri="{FF2B5EF4-FFF2-40B4-BE49-F238E27FC236}">
                <a16:creationId xmlns:a16="http://schemas.microsoft.com/office/drawing/2014/main" id="{FF8F1269-15B3-4252-9B6C-1A17C63916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Imagem 7">
            <a:extLst>
              <a:ext uri="{FF2B5EF4-FFF2-40B4-BE49-F238E27FC236}">
                <a16:creationId xmlns:a16="http://schemas.microsoft.com/office/drawing/2014/main" id="{2760256A-4315-4106-A8DC-328222CA5C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741B0623-00A7-43C7-BA81-165C3B37C5FF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D7E4F530-9A9B-4CBC-80E6-CCA7B4855E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12875"/>
            <a:ext cx="7772400" cy="2667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Qual a diferença entre amor e paixão louca? Como identificar, com precisão, qual dos dois você está sentindo?</a:t>
            </a:r>
          </a:p>
        </p:txBody>
      </p:sp>
      <p:sp>
        <p:nvSpPr>
          <p:cNvPr id="20483" name="Rectangle 4">
            <a:extLst>
              <a:ext uri="{FF2B5EF4-FFF2-40B4-BE49-F238E27FC236}">
                <a16:creationId xmlns:a16="http://schemas.microsoft.com/office/drawing/2014/main" id="{47E624EB-F8CB-4AA8-9031-FF929335C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3657600"/>
            <a:ext cx="1541463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20484" name="WordArt 20">
            <a:extLst>
              <a:ext uri="{FF2B5EF4-FFF2-40B4-BE49-F238E27FC236}">
                <a16:creationId xmlns:a16="http://schemas.microsoft.com/office/drawing/2014/main" id="{9CA22F94-FAE1-47A8-9E58-867AF875CC0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20485" name="Imagem 6">
            <a:extLst>
              <a:ext uri="{FF2B5EF4-FFF2-40B4-BE49-F238E27FC236}">
                <a16:creationId xmlns:a16="http://schemas.microsoft.com/office/drawing/2014/main" id="{7C261D95-870D-40EC-ACF5-8F9BA1FAA9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Imagem 7">
            <a:extLst>
              <a:ext uri="{FF2B5EF4-FFF2-40B4-BE49-F238E27FC236}">
                <a16:creationId xmlns:a16="http://schemas.microsoft.com/office/drawing/2014/main" id="{26152D3C-1A57-403E-B020-421419EEEC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73BF0A25-9F27-422C-A075-312051BBBD44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1D81209-7E96-478A-9DD3-2AB5A24F9A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Dica Geral: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AF14F8F2-C353-4A30-BB23-B51F140C55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1557338"/>
            <a:ext cx="7772400" cy="4114800"/>
          </a:xfrm>
        </p:spPr>
        <p:txBody>
          <a:bodyPr/>
          <a:lstStyle/>
          <a:p>
            <a:pPr eaLnBrk="1" hangingPunct="1"/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Esse é o tipo de assunto que você não precisa ter desespero para resolver. Calma, atenção, muita conversa, fazem parte de um processo que nunca deve ser deixado de lado.</a:t>
            </a:r>
            <a:endParaRPr lang="pt-BR" altLang="pt-BR" sz="2800" b="1">
              <a:latin typeface="Arial" panose="020B0604020202020204" pitchFamily="34" charset="0"/>
            </a:endParaRPr>
          </a:p>
          <a:p>
            <a:pPr eaLnBrk="1" hangingPunct="1"/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Casamento, atualmente, pode não ser para a vida toda, mas suas conseqüências são.</a:t>
            </a:r>
          </a:p>
        </p:txBody>
      </p:sp>
      <p:sp>
        <p:nvSpPr>
          <p:cNvPr id="3076" name="WordArt 20">
            <a:extLst>
              <a:ext uri="{FF2B5EF4-FFF2-40B4-BE49-F238E27FC236}">
                <a16:creationId xmlns:a16="http://schemas.microsoft.com/office/drawing/2014/main" id="{5C46D4C3-B139-4817-A4D8-4384150AAAD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3077" name="Imagem 6">
            <a:extLst>
              <a:ext uri="{FF2B5EF4-FFF2-40B4-BE49-F238E27FC236}">
                <a16:creationId xmlns:a16="http://schemas.microsoft.com/office/drawing/2014/main" id="{242C9CD4-CFAB-491C-B155-55D36BDC06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Imagem 7">
            <a:extLst>
              <a:ext uri="{FF2B5EF4-FFF2-40B4-BE49-F238E27FC236}">
                <a16:creationId xmlns:a16="http://schemas.microsoft.com/office/drawing/2014/main" id="{A0437A7E-848F-4163-AE87-A98E812A52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C8531224-E688-414A-B8EA-60FD7D87A90F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>
            <a:extLst>
              <a:ext uri="{FF2B5EF4-FFF2-40B4-BE49-F238E27FC236}">
                <a16:creationId xmlns:a16="http://schemas.microsoft.com/office/drawing/2014/main" id="{873C44B8-C437-4900-BD9A-5A1446D515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41438"/>
            <a:ext cx="7772400" cy="2209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Quais são alguns dos segredos para desenvolver um bom relacionamento com alguém?</a:t>
            </a:r>
          </a:p>
        </p:txBody>
      </p:sp>
      <p:sp>
        <p:nvSpPr>
          <p:cNvPr id="21507" name="Rectangle 4">
            <a:extLst>
              <a:ext uri="{FF2B5EF4-FFF2-40B4-BE49-F238E27FC236}">
                <a16:creationId xmlns:a16="http://schemas.microsoft.com/office/drawing/2014/main" id="{ABD14656-63CF-492B-89FC-709D660296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3429000"/>
            <a:ext cx="1541463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21508" name="WordArt 20">
            <a:extLst>
              <a:ext uri="{FF2B5EF4-FFF2-40B4-BE49-F238E27FC236}">
                <a16:creationId xmlns:a16="http://schemas.microsoft.com/office/drawing/2014/main" id="{6689CE04-79DB-4DA1-A467-4A887D4938D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21509" name="Imagem 6">
            <a:extLst>
              <a:ext uri="{FF2B5EF4-FFF2-40B4-BE49-F238E27FC236}">
                <a16:creationId xmlns:a16="http://schemas.microsoft.com/office/drawing/2014/main" id="{71A1F240-1A10-4C26-8438-2EE00C20D3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Imagem 7">
            <a:extLst>
              <a:ext uri="{FF2B5EF4-FFF2-40B4-BE49-F238E27FC236}">
                <a16:creationId xmlns:a16="http://schemas.microsoft.com/office/drawing/2014/main" id="{587AFCA3-DD53-4BAB-B244-443911811F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264F3C9B-C26E-4AC0-B9CA-6932DDAC8668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id="{9A49A20B-E7D0-4EE5-AB2F-F83037E176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28194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Por que você acha que é importante para as pessoas se casarem com alguém da mesma fé?  De que outras maneiras o casal poderá ser classificado como jugo desigual?</a:t>
            </a:r>
          </a:p>
        </p:txBody>
      </p:sp>
      <p:sp>
        <p:nvSpPr>
          <p:cNvPr id="22531" name="Rectangle 6">
            <a:extLst>
              <a:ext uri="{FF2B5EF4-FFF2-40B4-BE49-F238E27FC236}">
                <a16:creationId xmlns:a16="http://schemas.microsoft.com/office/drawing/2014/main" id="{E6FB5410-727C-461E-A6BB-97BD7BF4A5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7688" y="3286125"/>
            <a:ext cx="1541462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22532" name="WordArt 20">
            <a:extLst>
              <a:ext uri="{FF2B5EF4-FFF2-40B4-BE49-F238E27FC236}">
                <a16:creationId xmlns:a16="http://schemas.microsoft.com/office/drawing/2014/main" id="{CEA7A160-9B1F-4D89-B632-272A420D38B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22533" name="Imagem 11">
            <a:extLst>
              <a:ext uri="{FF2B5EF4-FFF2-40B4-BE49-F238E27FC236}">
                <a16:creationId xmlns:a16="http://schemas.microsoft.com/office/drawing/2014/main" id="{87FB6127-122D-472A-A0B3-FF78CA5F23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4" name="Imagem 12">
            <a:extLst>
              <a:ext uri="{FF2B5EF4-FFF2-40B4-BE49-F238E27FC236}">
                <a16:creationId xmlns:a16="http://schemas.microsoft.com/office/drawing/2014/main" id="{2571F741-591C-4D9D-9FDB-784D5D2B10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2E0C3285-A890-464A-8A2B-0F51FBD4B950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WordArt 20">
            <a:extLst>
              <a:ext uri="{FF2B5EF4-FFF2-40B4-BE49-F238E27FC236}">
                <a16:creationId xmlns:a16="http://schemas.microsoft.com/office/drawing/2014/main" id="{61734B48-0523-4955-BAFE-27467ED471F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23555" name="Imagem 11">
            <a:extLst>
              <a:ext uri="{FF2B5EF4-FFF2-40B4-BE49-F238E27FC236}">
                <a16:creationId xmlns:a16="http://schemas.microsoft.com/office/drawing/2014/main" id="{2A69ADCC-E893-438D-91DE-D5FEA850EB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6" name="Imagem 12">
            <a:extLst>
              <a:ext uri="{FF2B5EF4-FFF2-40B4-BE49-F238E27FC236}">
                <a16:creationId xmlns:a16="http://schemas.microsoft.com/office/drawing/2014/main" id="{396465E5-4E32-4FC6-96B5-2B45CA9D57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Imagem 7">
            <a:extLst>
              <a:ext uri="{FF2B5EF4-FFF2-40B4-BE49-F238E27FC236}">
                <a16:creationId xmlns:a16="http://schemas.microsoft.com/office/drawing/2014/main" id="{F3D11E47-7C2B-4B8E-9DEA-F45A4224A6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313" y="928688"/>
            <a:ext cx="4286250" cy="410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8299864C-B1DB-4B3C-A363-2E80038DDE01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F3AD992-FE0D-46A9-A3DD-6565E6265D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Qual é o segredo para dar certo?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BDC03F8-3E30-4EDE-B9FB-A367039E33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276475"/>
            <a:ext cx="7772400" cy="35052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Tudo depende do casal tomar tempo para analisar, pensar e orar juntos sobre qual o plano de Deus para o casamento, e uma vida de felicidade estará ao seu alcance. </a:t>
            </a:r>
          </a:p>
        </p:txBody>
      </p:sp>
      <p:sp>
        <p:nvSpPr>
          <p:cNvPr id="4100" name="WordArt 20">
            <a:extLst>
              <a:ext uri="{FF2B5EF4-FFF2-40B4-BE49-F238E27FC236}">
                <a16:creationId xmlns:a16="http://schemas.microsoft.com/office/drawing/2014/main" id="{2759F562-069B-48D6-B9B0-68DF19F74A8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4101" name="Imagem 6">
            <a:extLst>
              <a:ext uri="{FF2B5EF4-FFF2-40B4-BE49-F238E27FC236}">
                <a16:creationId xmlns:a16="http://schemas.microsoft.com/office/drawing/2014/main" id="{26740F6D-ADCB-463C-AC8B-91692B7874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Imagem 7">
            <a:extLst>
              <a:ext uri="{FF2B5EF4-FFF2-40B4-BE49-F238E27FC236}">
                <a16:creationId xmlns:a16="http://schemas.microsoft.com/office/drawing/2014/main" id="{7927946E-57CE-45B3-BB99-FBF61B5B87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79FDE139-6C84-40B4-8C5B-B7E5B7F57266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4CE5A6B9-4C62-4D8B-975A-8D6621A3AC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8688" y="3071813"/>
            <a:ext cx="7772400" cy="2286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O caminho para um casamento bem-sucedido e duradouro não começa no dia das bodas ou da lua-de-mel.  Começa na adolescência. </a:t>
            </a:r>
          </a:p>
        </p:txBody>
      </p:sp>
      <p:pic>
        <p:nvPicPr>
          <p:cNvPr id="5123" name="Picture 4" descr="casam 2">
            <a:extLst>
              <a:ext uri="{FF2B5EF4-FFF2-40B4-BE49-F238E27FC236}">
                <a16:creationId xmlns:a16="http://schemas.microsoft.com/office/drawing/2014/main" id="{0179161C-34E4-428E-A980-3BDB88FB6D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3" y="214313"/>
            <a:ext cx="2227262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WordArt 20">
            <a:extLst>
              <a:ext uri="{FF2B5EF4-FFF2-40B4-BE49-F238E27FC236}">
                <a16:creationId xmlns:a16="http://schemas.microsoft.com/office/drawing/2014/main" id="{0A3AF474-B0B8-41EF-99FC-867A7ED9F7F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5125" name="Imagem 6">
            <a:extLst>
              <a:ext uri="{FF2B5EF4-FFF2-40B4-BE49-F238E27FC236}">
                <a16:creationId xmlns:a16="http://schemas.microsoft.com/office/drawing/2014/main" id="{3EDEC9AA-62AD-41AF-B36D-BEAC84FAEF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Imagem 7">
            <a:extLst>
              <a:ext uri="{FF2B5EF4-FFF2-40B4-BE49-F238E27FC236}">
                <a16:creationId xmlns:a16="http://schemas.microsoft.com/office/drawing/2014/main" id="{69F16078-9DA1-44BC-A6AB-A5FDBD6CBE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4B5395DB-7F64-47DA-A1F5-7763D5F78BAE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A70276D8-C4FF-49D5-86C8-F360DD1014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41438"/>
            <a:ext cx="7772400" cy="4114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Como jovens cristãos desejosos de um dia constituir família, devemos elaborar um plano de ação para conseguir um relacionamento bem-sucedido.</a:t>
            </a:r>
          </a:p>
        </p:txBody>
      </p:sp>
      <p:sp>
        <p:nvSpPr>
          <p:cNvPr id="6147" name="WordArt 20">
            <a:extLst>
              <a:ext uri="{FF2B5EF4-FFF2-40B4-BE49-F238E27FC236}">
                <a16:creationId xmlns:a16="http://schemas.microsoft.com/office/drawing/2014/main" id="{6F0338E4-F48F-4389-ADF7-629FACF42F4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6148" name="Imagem 5">
            <a:extLst>
              <a:ext uri="{FF2B5EF4-FFF2-40B4-BE49-F238E27FC236}">
                <a16:creationId xmlns:a16="http://schemas.microsoft.com/office/drawing/2014/main" id="{6BA62F95-8DE1-41E1-A906-4596F694AD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Imagem 6">
            <a:extLst>
              <a:ext uri="{FF2B5EF4-FFF2-40B4-BE49-F238E27FC236}">
                <a16:creationId xmlns:a16="http://schemas.microsoft.com/office/drawing/2014/main" id="{FF90E8AE-201D-4C1C-A500-8C4A7A5CFE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925D666D-EED9-4D7D-808F-D802CB4BE0F2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E85A64B0-6B5D-478A-8F0E-0FE4B75E9A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96975"/>
            <a:ext cx="7772400" cy="4114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Deus tem-nos dado orientações claras acerca do casamento e das qualidades de caráter que devemos procurar na pessoa com a qual vamos comprometer nosso futuro. </a:t>
            </a:r>
          </a:p>
        </p:txBody>
      </p:sp>
      <p:sp>
        <p:nvSpPr>
          <p:cNvPr id="7171" name="WordArt 20">
            <a:extLst>
              <a:ext uri="{FF2B5EF4-FFF2-40B4-BE49-F238E27FC236}">
                <a16:creationId xmlns:a16="http://schemas.microsoft.com/office/drawing/2014/main" id="{1CF93306-88A3-4A65-B218-1DDE3D5EBB4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7172" name="Imagem 5">
            <a:extLst>
              <a:ext uri="{FF2B5EF4-FFF2-40B4-BE49-F238E27FC236}">
                <a16:creationId xmlns:a16="http://schemas.microsoft.com/office/drawing/2014/main" id="{14484622-80E6-4DEC-9DC9-ADE3141C11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Imagem 6">
            <a:extLst>
              <a:ext uri="{FF2B5EF4-FFF2-40B4-BE49-F238E27FC236}">
                <a16:creationId xmlns:a16="http://schemas.microsoft.com/office/drawing/2014/main" id="{0D23CD03-445B-416C-A80B-C53EFB234E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CD2C800F-9030-42F0-BD76-77CFB0EA6E87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id="{EE795864-3A20-4C8A-980D-219AD99CE7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4876800" cy="3240087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Procure alguém que viva de acordo com os princípios cristãos, e se empenhe por servir a Deus e a família. </a:t>
            </a:r>
          </a:p>
        </p:txBody>
      </p:sp>
      <p:pic>
        <p:nvPicPr>
          <p:cNvPr id="8195" name="Picture 4" descr="casam 1">
            <a:extLst>
              <a:ext uri="{FF2B5EF4-FFF2-40B4-BE49-F238E27FC236}">
                <a16:creationId xmlns:a16="http://schemas.microsoft.com/office/drawing/2014/main" id="{781CB73F-843E-4A18-91CE-D9D742149E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905000"/>
            <a:ext cx="268605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WordArt 20">
            <a:extLst>
              <a:ext uri="{FF2B5EF4-FFF2-40B4-BE49-F238E27FC236}">
                <a16:creationId xmlns:a16="http://schemas.microsoft.com/office/drawing/2014/main" id="{9419330F-CD4E-4E3D-82BC-D98C2A7BB83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8197" name="Imagem 6">
            <a:extLst>
              <a:ext uri="{FF2B5EF4-FFF2-40B4-BE49-F238E27FC236}">
                <a16:creationId xmlns:a16="http://schemas.microsoft.com/office/drawing/2014/main" id="{98FEC2B7-0AA5-4857-B975-0D66F393CE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Imagem 7">
            <a:extLst>
              <a:ext uri="{FF2B5EF4-FFF2-40B4-BE49-F238E27FC236}">
                <a16:creationId xmlns:a16="http://schemas.microsoft.com/office/drawing/2014/main" id="{099597B5-B012-4207-8436-8AA7A20870A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10C45CFC-0339-4970-A8B9-17FDF6824C41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casam 3">
            <a:extLst>
              <a:ext uri="{FF2B5EF4-FFF2-40B4-BE49-F238E27FC236}">
                <a16:creationId xmlns:a16="http://schemas.microsoft.com/office/drawing/2014/main" id="{04648739-E756-44F7-98F4-92B773BC8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28800"/>
            <a:ext cx="5867400" cy="345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3">
            <a:extLst>
              <a:ext uri="{FF2B5EF4-FFF2-40B4-BE49-F238E27FC236}">
                <a16:creationId xmlns:a16="http://schemas.microsoft.com/office/drawing/2014/main" id="{29AECBE2-7A2B-4420-8086-48560B6A04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40200" y="1219200"/>
            <a:ext cx="4697413" cy="3352800"/>
          </a:xfrm>
        </p:spPr>
        <p:txBody>
          <a:bodyPr/>
          <a:lstStyle/>
          <a:p>
            <a:pPr eaLnBrk="1" hangingPunct="1"/>
            <a:r>
              <a:rPr lang="pt-BR" altLang="pt-BR" b="1">
                <a:latin typeface="Arial" panose="020B0604020202020204" pitchFamily="34" charset="0"/>
              </a:rPr>
              <a:t>Não procure alguém para um romance passageiro, mas para uma verdadeira e duradoura amizade”. </a:t>
            </a:r>
          </a:p>
        </p:txBody>
      </p:sp>
      <p:sp>
        <p:nvSpPr>
          <p:cNvPr id="9220" name="WordArt 20">
            <a:extLst>
              <a:ext uri="{FF2B5EF4-FFF2-40B4-BE49-F238E27FC236}">
                <a16:creationId xmlns:a16="http://schemas.microsoft.com/office/drawing/2014/main" id="{9DF852F2-ADAB-46FA-9038-AE7EF67250D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9221" name="Imagem 6">
            <a:extLst>
              <a:ext uri="{FF2B5EF4-FFF2-40B4-BE49-F238E27FC236}">
                <a16:creationId xmlns:a16="http://schemas.microsoft.com/office/drawing/2014/main" id="{5A39A843-0A73-4872-BDB8-6306AAC82E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Imagem 7">
            <a:extLst>
              <a:ext uri="{FF2B5EF4-FFF2-40B4-BE49-F238E27FC236}">
                <a16:creationId xmlns:a16="http://schemas.microsoft.com/office/drawing/2014/main" id="{C5F2A28D-504D-4D87-BEBF-FEB361C530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7353935C-D953-4C9F-847D-66C9C8A511AD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id="{C58BF996-E1E4-497A-AFC7-16DA61423B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7772400" cy="3886200"/>
          </a:xfrm>
        </p:spPr>
        <p:txBody>
          <a:bodyPr/>
          <a:lstStyle/>
          <a:p>
            <a:pPr eaLnBrk="1" hangingPunct="1"/>
            <a:r>
              <a:rPr lang="pt-BR" altLang="pt-BR" b="1">
                <a:latin typeface="Arial" panose="020B0604020202020204" pitchFamily="34" charset="0"/>
              </a:rPr>
              <a:t>Ao pensar em seu futuro cônjuge, considere se ele procura a sabedoria de Deus ou a do mundo.</a:t>
            </a:r>
          </a:p>
        </p:txBody>
      </p:sp>
      <p:sp>
        <p:nvSpPr>
          <p:cNvPr id="10243" name="WordArt 20">
            <a:extLst>
              <a:ext uri="{FF2B5EF4-FFF2-40B4-BE49-F238E27FC236}">
                <a16:creationId xmlns:a16="http://schemas.microsoft.com/office/drawing/2014/main" id="{34DCBC56-6147-4CDD-A60D-4B6077729C1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0244" name="Imagem 5">
            <a:extLst>
              <a:ext uri="{FF2B5EF4-FFF2-40B4-BE49-F238E27FC236}">
                <a16:creationId xmlns:a16="http://schemas.microsoft.com/office/drawing/2014/main" id="{FA4E9358-CC6A-4751-A51D-65AFA0EDCF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Imagem 6">
            <a:extLst>
              <a:ext uri="{FF2B5EF4-FFF2-40B4-BE49-F238E27FC236}">
                <a16:creationId xmlns:a16="http://schemas.microsoft.com/office/drawing/2014/main" id="{243DF364-C29A-492A-A4FA-2F74FDD82B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ECEC5884-8FC7-416A-BA08-DB114FC63958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730</Words>
  <Application>Microsoft Office PowerPoint</Application>
  <PresentationFormat>Apresentação na tela (4:3)</PresentationFormat>
  <Paragraphs>83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6" baseType="lpstr">
      <vt:lpstr>Times New Roman</vt:lpstr>
      <vt:lpstr>Arial</vt:lpstr>
      <vt:lpstr>Calibri</vt:lpstr>
      <vt:lpstr>Estrutura padrão</vt:lpstr>
      <vt:lpstr>O Jovem Adventista e o Casamento</vt:lpstr>
      <vt:lpstr>Dica Geral:</vt:lpstr>
      <vt:lpstr>Qual é o segredo para dar certo?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O apóstolo Paulo Recomenda:</vt:lpstr>
      <vt:lpstr>Apresentação do PowerPoint</vt:lpstr>
      <vt:lpstr>Apresentação do PowerPoint</vt:lpstr>
      <vt:lpstr>Apresentação do PowerPoint</vt:lpstr>
      <vt:lpstr>Desigualdades</vt:lpstr>
      <vt:lpstr>Ore</vt:lpstr>
      <vt:lpstr>Para Debater: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Ed. Tempos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SM5011-SM5048</dc:title>
  <dc:subject>SM-PALESTRAS ESTILO JOVEM</dc:subject>
  <dc:creator>Pr. MARCELO AUGUSTO DE CARVALHO</dc:creator>
  <cp:keywords>www.4tons.com</cp:keywords>
  <dc:description>COMÉRCIO PROIBIDO. USO PESSOAL</dc:description>
  <cp:lastModifiedBy>Pr. Marcelo Carvalho</cp:lastModifiedBy>
  <cp:revision>8</cp:revision>
  <dcterms:created xsi:type="dcterms:W3CDTF">2002-10-16T00:48:43Z</dcterms:created>
  <dcterms:modified xsi:type="dcterms:W3CDTF">2019-11-21T09:48:45Z</dcterms:modified>
  <cp:category>SM-JOVENS</cp:category>
</cp:coreProperties>
</file>