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65" r:id="rId18"/>
    <p:sldId id="266" r:id="rId19"/>
    <p:sldId id="267" r:id="rId20"/>
    <p:sldId id="268" r:id="rId21"/>
    <p:sldId id="269" r:id="rId22"/>
    <p:sldId id="270" r:id="rId23"/>
    <p:sldId id="278" r:id="rId2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008080"/>
    <a:srgbClr val="003300"/>
    <a:srgbClr val="66FF33"/>
    <a:srgbClr val="CCECFF"/>
    <a:srgbClr val="660033"/>
    <a:srgbClr val="FF9999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1" d="100"/>
          <a:sy n="61" d="100"/>
        </p:scale>
        <p:origin x="7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99D2E5-729D-4F10-A7B9-3C37179917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3CF7A4-2410-4EB0-BBC1-376B08A3CE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C5767F-1040-407F-8DF2-E582F909D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0872FD-C3FD-4F69-BA27-8D6040D43A1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47597818"/>
      </p:ext>
    </p:extLst>
  </p:cSld>
  <p:clrMapOvr>
    <a:masterClrMapping/>
  </p:clrMapOvr>
  <p:transition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DFB418-3C32-4CC2-8E58-DD4CB94672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F548692-BD3F-4BF7-B041-AE570BA23F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E50A00-2DFB-4720-985F-7B998B3FC4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F964B6-2D19-409A-A7AA-60AD3E54325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04122556"/>
      </p:ext>
    </p:extLst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6A4159-9C5D-41EB-9959-798A519E72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4380F3E-8385-442B-9D74-3C86923F81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E472DE0-6584-47D0-B2EB-47CA62D8A6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EC262D-A8F0-415C-97DF-AC18245BB2E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80860567"/>
      </p:ext>
    </p:extLst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6668D36-F744-4816-A86C-765F888B04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B464AF-0465-4891-A593-7188F596D8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EB7768-0576-432F-ABBD-B5056E4018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F988D6-97BA-4B96-878F-2C8AB825B86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74091919"/>
      </p:ext>
    </p:extLst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5BDCF5-8143-44F7-A29C-C2C4BD0133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8D65BD-82BF-4E94-B254-283E997C1A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FA0363-975E-44EA-BE70-C06F773A18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F697F8-395E-401D-AD0B-1829B2EAF1F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37267325"/>
      </p:ext>
    </p:extLst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2DD34B-04D7-494F-BC6D-7F177BD91A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73C2FE-611D-48C1-87F0-DBB5012C4C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17DF06-9474-4A4C-8C86-8A5597417F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8C6850-D3D9-4DC4-90CB-755F0B8926C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53912222"/>
      </p:ext>
    </p:extLst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E7B1796-87F0-4662-850B-1D63BD4C9A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3CAB363-0F7E-4DF2-9325-C083E041D2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DAC7A22-BD45-440B-BF50-A48865FFE5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22A4BA-7A72-471F-B217-4FBCC4ADA30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87839984"/>
      </p:ext>
    </p:extLst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3972374-F51C-413E-B776-8B236BFE57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A19FDBD-D08F-4C8B-AA13-881F531158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49BF581-44DB-417E-9F41-C3E7BCEC3B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6060D8-4B7C-40D5-A9E6-CF80DF5880F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29654555"/>
      </p:ext>
    </p:extLst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B77D732-50E3-4280-8B93-6470019717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061E594-A00B-467B-A4CD-D48782B1F9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A6ADB61-E076-457A-8E00-5454C48096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336223-341D-4BF0-BBC2-E3B0A3DBA36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84472354"/>
      </p:ext>
    </p:extLst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6B71897-8C6C-4EB5-B408-237A4D843F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771AB2-A691-4563-8815-077514C4D7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3CA994-8B2A-4EAD-B7A8-171644DE04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A57CB2-0783-447C-B043-29E8B97CB73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80131358"/>
      </p:ext>
    </p:extLst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2047DA-4849-4F10-960C-00A4EF0BDE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0D6B85-300F-4C05-BA07-D5F06CBA31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D3423D-F0E2-48AE-AA89-8B4FF8ED7A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F4929D-347A-43FA-BEBA-B4F88F11E2A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22074839"/>
      </p:ext>
    </p:extLst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39B1E1F-1DE8-45C4-B722-E9613355F7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B1EEA6D-55F9-4EA9-AC90-DD3A914FF7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1BCC831-6E71-465F-A534-0F03BD1D93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101BC7E-4F8B-4014-ACA6-5DC617F0166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F58D317-AF58-4B2A-ABA5-3CC227067D4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F36C158-AD0B-42AA-BF81-2E4ED52F3F29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trips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B2EEE11-2623-4F12-B70B-076205560A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1066800"/>
            <a:ext cx="7772400" cy="1143000"/>
          </a:xfrm>
        </p:spPr>
        <p:txBody>
          <a:bodyPr/>
          <a:lstStyle/>
          <a:p>
            <a:pPr algn="l" eaLnBrk="1" hangingPunct="1"/>
            <a:r>
              <a:rPr lang="pt-BR" altLang="pt-BR" b="1">
                <a:solidFill>
                  <a:srgbClr val="FF9900"/>
                </a:solidFill>
                <a:latin typeface="Arial" panose="020B0604020202020204" pitchFamily="34" charset="0"/>
              </a:rPr>
              <a:t>Relacionamentos</a:t>
            </a:r>
          </a:p>
        </p:txBody>
      </p:sp>
      <p:sp>
        <p:nvSpPr>
          <p:cNvPr id="2051" name="Rectangle 4">
            <a:extLst>
              <a:ext uri="{FF2B5EF4-FFF2-40B4-BE49-F238E27FC236}">
                <a16:creationId xmlns:a16="http://schemas.microsoft.com/office/drawing/2014/main" id="{F818F8AD-9D4D-4152-9EFA-0526B24E8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38400"/>
            <a:ext cx="51054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2052" name="Picture 7" descr="Estilo">
            <a:extLst>
              <a:ext uri="{FF2B5EF4-FFF2-40B4-BE49-F238E27FC236}">
                <a16:creationId xmlns:a16="http://schemas.microsoft.com/office/drawing/2014/main" id="{7298EA19-9324-4029-9E34-711BD2EC3E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0"/>
            <a:ext cx="3733800" cy="204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3" descr="Relacionamentos 1">
            <a:extLst>
              <a:ext uri="{FF2B5EF4-FFF2-40B4-BE49-F238E27FC236}">
                <a16:creationId xmlns:a16="http://schemas.microsoft.com/office/drawing/2014/main" id="{3EB42B8D-30CA-4D26-A19A-0E036EC1C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286000"/>
            <a:ext cx="3657600" cy="321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WordArt 20">
            <a:extLst>
              <a:ext uri="{FF2B5EF4-FFF2-40B4-BE49-F238E27FC236}">
                <a16:creationId xmlns:a16="http://schemas.microsoft.com/office/drawing/2014/main" id="{2DE43CF9-F194-46BB-AFC0-D896D4353C6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2055" name="Imagem 10">
            <a:extLst>
              <a:ext uri="{FF2B5EF4-FFF2-40B4-BE49-F238E27FC236}">
                <a16:creationId xmlns:a16="http://schemas.microsoft.com/office/drawing/2014/main" id="{AA542AF5-4688-4916-94F7-2E37A44B8E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Imagem 11">
            <a:extLst>
              <a:ext uri="{FF2B5EF4-FFF2-40B4-BE49-F238E27FC236}">
                <a16:creationId xmlns:a16="http://schemas.microsoft.com/office/drawing/2014/main" id="{5A207737-5005-46B6-8404-0294783C5F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Imagem 12">
            <a:extLst>
              <a:ext uri="{FF2B5EF4-FFF2-40B4-BE49-F238E27FC236}">
                <a16:creationId xmlns:a16="http://schemas.microsoft.com/office/drawing/2014/main" id="{77A87564-2BAB-4696-81BC-AF7691ACC5B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3" y="642938"/>
            <a:ext cx="1423987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71684729-C690-4575-B44E-7E366216B8FA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318FD15-E506-4BDA-A5DA-EC2CC1198F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>
                <a:solidFill>
                  <a:srgbClr val="FFFF00"/>
                </a:solidFill>
                <a:latin typeface="Arial" panose="020B0604020202020204" pitchFamily="34" charset="0"/>
              </a:rPr>
              <a:t>Amizade consciente: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A4C7FEA-9F3A-4561-B653-9BE1DE5FCF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4375" y="1714500"/>
            <a:ext cx="777240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400" b="1">
                <a:solidFill>
                  <a:schemeClr val="bg1"/>
                </a:solidFill>
                <a:latin typeface="Arial" panose="020B0604020202020204" pitchFamily="34" charset="0"/>
              </a:rPr>
              <a:t>O exemplo de Jesus, de ter amigos “não adventistas”, não deveria ser uma desculpa para você sair para festinhas com seus amigos não adventistas.</a:t>
            </a:r>
          </a:p>
          <a:p>
            <a:pPr eaLnBrk="1" hangingPunct="1">
              <a:lnSpc>
                <a:spcPct val="90000"/>
              </a:lnSpc>
            </a:pPr>
            <a:endParaRPr lang="pt-BR" altLang="pt-BR" sz="2400" b="1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pt-BR" altLang="pt-BR" sz="2400" b="1">
                <a:solidFill>
                  <a:schemeClr val="bg1"/>
                </a:solidFill>
                <a:latin typeface="Arial" panose="020B0604020202020204" pitchFamily="34" charset="0"/>
              </a:rPr>
              <a:t>Se você sabe que suas convicções de fé ainda são débeis, ou que há uma área onde se sente  tentado, não perca tempo com amigos que irão arrastá-lo para baixo.</a:t>
            </a:r>
          </a:p>
        </p:txBody>
      </p:sp>
      <p:sp>
        <p:nvSpPr>
          <p:cNvPr id="11268" name="WordArt 20">
            <a:extLst>
              <a:ext uri="{FF2B5EF4-FFF2-40B4-BE49-F238E27FC236}">
                <a16:creationId xmlns:a16="http://schemas.microsoft.com/office/drawing/2014/main" id="{559265B3-218E-4DFF-86A6-BF710F16B90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1269" name="Imagem 6">
            <a:extLst>
              <a:ext uri="{FF2B5EF4-FFF2-40B4-BE49-F238E27FC236}">
                <a16:creationId xmlns:a16="http://schemas.microsoft.com/office/drawing/2014/main" id="{7360C6EE-57FD-445E-9535-AB7060E6A0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Imagem 7">
            <a:extLst>
              <a:ext uri="{FF2B5EF4-FFF2-40B4-BE49-F238E27FC236}">
                <a16:creationId xmlns:a16="http://schemas.microsoft.com/office/drawing/2014/main" id="{5115880F-46E3-47EF-BDF2-7FAF968AFD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C7275381-5FB8-42CD-9157-4E4406149C56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F129AAB9-B73A-4F65-A8DA-DA1CB031F9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b="1">
                <a:latin typeface="Arial" panose="020B0604020202020204" pitchFamily="34" charset="0"/>
              </a:rPr>
              <a:t>O objetivo da amizade: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DD095D6-197A-4748-8D89-E5A3285838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85813" y="1412875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Jesus sempre se concentrava na necessidade dos Seus amigos e buscava trazê-los para Deus.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Oferecer-se para orar por eles, e convidá-los para virem assistir ás programações especiais de sua igreja.  Se você não se sente à vontade para fazer estas coisas com um amigo não adventista, então esta amizade não é salutar.</a:t>
            </a:r>
          </a:p>
        </p:txBody>
      </p:sp>
      <p:sp>
        <p:nvSpPr>
          <p:cNvPr id="12292" name="WordArt 20">
            <a:extLst>
              <a:ext uri="{FF2B5EF4-FFF2-40B4-BE49-F238E27FC236}">
                <a16:creationId xmlns:a16="http://schemas.microsoft.com/office/drawing/2014/main" id="{13791610-4C11-4EAA-991A-16315CF82FD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2293" name="Imagem 6">
            <a:extLst>
              <a:ext uri="{FF2B5EF4-FFF2-40B4-BE49-F238E27FC236}">
                <a16:creationId xmlns:a16="http://schemas.microsoft.com/office/drawing/2014/main" id="{BEEF4094-7E38-4794-83F5-D7D6B940CF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Imagem 7">
            <a:extLst>
              <a:ext uri="{FF2B5EF4-FFF2-40B4-BE49-F238E27FC236}">
                <a16:creationId xmlns:a16="http://schemas.microsoft.com/office/drawing/2014/main" id="{BB4A3AE8-F6EA-4E62-982B-6973EC4A24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59C3F96E-7AC6-4FBE-90CB-D9C915F5DA32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3FB0773-AC3D-4596-A1D1-B414D3032E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>
                <a:latin typeface="Arial" panose="020B0604020202020204" pitchFamily="34" charset="0"/>
              </a:rPr>
              <a:t>Pessoas com as quais não há identidade ou afinidades: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35700C43-BFBD-4002-AB13-56AABF543B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Jesus tratava a todos com amor e respeito.  Ele não tinha preconceitos;  Ele não olhava as pessoas com desdém.  </a:t>
            </a:r>
          </a:p>
        </p:txBody>
      </p:sp>
      <p:pic>
        <p:nvPicPr>
          <p:cNvPr id="13316" name="Picture 4" descr="Relacionamentos 2">
            <a:extLst>
              <a:ext uri="{FF2B5EF4-FFF2-40B4-BE49-F238E27FC236}">
                <a16:creationId xmlns:a16="http://schemas.microsoft.com/office/drawing/2014/main" id="{2178273C-3784-4ACB-A3C3-F091C1B080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886200"/>
            <a:ext cx="2370138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WordArt 20">
            <a:extLst>
              <a:ext uri="{FF2B5EF4-FFF2-40B4-BE49-F238E27FC236}">
                <a16:creationId xmlns:a16="http://schemas.microsoft.com/office/drawing/2014/main" id="{E94647C5-36A6-4CB5-A6D9-BB342D93909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3318" name="Imagem 7">
            <a:extLst>
              <a:ext uri="{FF2B5EF4-FFF2-40B4-BE49-F238E27FC236}">
                <a16:creationId xmlns:a16="http://schemas.microsoft.com/office/drawing/2014/main" id="{FD56A614-0614-4EFD-8C26-D57CA21A41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Imagem 8">
            <a:extLst>
              <a:ext uri="{FF2B5EF4-FFF2-40B4-BE49-F238E27FC236}">
                <a16:creationId xmlns:a16="http://schemas.microsoft.com/office/drawing/2014/main" id="{C49B24C6-DC74-4447-8157-F112FE6FC7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23FBB0A5-6437-4993-8C2F-E9B60E37CC71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B6BF60B-69BF-4049-9F03-5FF9007797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E se alguém me hostiliza?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28C00DA-41A2-4667-AEA3-13CFC986BB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2800" b="1">
                <a:solidFill>
                  <a:schemeClr val="bg1"/>
                </a:solidFill>
                <a:latin typeface="Arial" panose="020B0604020202020204" pitchFamily="34" charset="0"/>
              </a:rPr>
              <a:t>Jesus disse:  “Ame seus inimigos”.  Ele ensinou-nos a orar por essas pessoas, ir ao encontro delas e tratá-las com bondade em vez de se vingar das coisas ruins que fizeram contra nós;  e devemos ser bem generosos.  (Mateus 5: 38-44)</a:t>
            </a:r>
          </a:p>
        </p:txBody>
      </p:sp>
      <p:sp>
        <p:nvSpPr>
          <p:cNvPr id="14340" name="WordArt 20">
            <a:extLst>
              <a:ext uri="{FF2B5EF4-FFF2-40B4-BE49-F238E27FC236}">
                <a16:creationId xmlns:a16="http://schemas.microsoft.com/office/drawing/2014/main" id="{40716E54-98A0-4187-BA88-270DF05F1CE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4341" name="Imagem 6">
            <a:extLst>
              <a:ext uri="{FF2B5EF4-FFF2-40B4-BE49-F238E27FC236}">
                <a16:creationId xmlns:a16="http://schemas.microsoft.com/office/drawing/2014/main" id="{9007F8A7-21C7-4DC6-B13A-0070C47579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Imagem 7">
            <a:extLst>
              <a:ext uri="{FF2B5EF4-FFF2-40B4-BE49-F238E27FC236}">
                <a16:creationId xmlns:a16="http://schemas.microsoft.com/office/drawing/2014/main" id="{7862DE4E-9309-4A09-AA26-5DDAC51BCA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70675392-8D9B-48BF-83C5-6F0E609B5DE3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968CBEE-90BC-4123-A65F-1BFDC962CC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pPr eaLnBrk="1" hangingPunct="1"/>
            <a:r>
              <a:rPr lang="pt-BR" altLang="pt-BR" b="1">
                <a:latin typeface="Arial" panose="020B0604020202020204" pitchFamily="34" charset="0"/>
              </a:rPr>
              <a:t>Então devo sofrer calado?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48A6D76F-24A9-400C-BC6A-07D2B76DEF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400" b="1">
                <a:solidFill>
                  <a:srgbClr val="000000"/>
                </a:solidFill>
                <a:latin typeface="Arial" panose="020B0604020202020204" pitchFamily="34" charset="0"/>
              </a:rPr>
              <a:t>Um ponto importante para ser lembrado acerca de amar aos nossos inimigos é que Jesus nunca permitia que alguém abusasse ou prejudicasse uma outra pessoa.</a:t>
            </a:r>
            <a:r>
              <a:rPr lang="pt-BR" altLang="pt-BR" sz="2400" b="1">
                <a:solidFill>
                  <a:srgbClr val="000000"/>
                </a:solidFill>
                <a:latin typeface="Bulldog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t-BR" altLang="pt-BR" sz="2400" b="1">
              <a:solidFill>
                <a:srgbClr val="000000"/>
              </a:solidFill>
              <a:latin typeface="Bulldog"/>
            </a:endParaRPr>
          </a:p>
          <a:p>
            <a:pPr eaLnBrk="1" hangingPunct="1">
              <a:lnSpc>
                <a:spcPct val="90000"/>
              </a:lnSpc>
            </a:pPr>
            <a:r>
              <a:rPr lang="pt-BR" altLang="pt-BR" sz="2400" b="1">
                <a:solidFill>
                  <a:srgbClr val="000000"/>
                </a:solidFill>
                <a:latin typeface="Arial" panose="020B0604020202020204" pitchFamily="34" charset="0"/>
              </a:rPr>
              <a:t>Ao pedir-nos que sejamos bondosos e generosos para com nossos inimigos Sua intenção não é de que soframos violência.  Se uma pessoa está fazendo mal a você, é necessário afastar-se dela para evitar que lhe cause algum dano. </a:t>
            </a:r>
          </a:p>
        </p:txBody>
      </p:sp>
      <p:sp>
        <p:nvSpPr>
          <p:cNvPr id="15364" name="WordArt 20">
            <a:extLst>
              <a:ext uri="{FF2B5EF4-FFF2-40B4-BE49-F238E27FC236}">
                <a16:creationId xmlns:a16="http://schemas.microsoft.com/office/drawing/2014/main" id="{60BD54EE-0E32-496F-9AEF-7E474FD275D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5365" name="Imagem 6">
            <a:extLst>
              <a:ext uri="{FF2B5EF4-FFF2-40B4-BE49-F238E27FC236}">
                <a16:creationId xmlns:a16="http://schemas.microsoft.com/office/drawing/2014/main" id="{CC60702F-CC47-4748-9C68-2D9C587AA5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Imagem 7">
            <a:extLst>
              <a:ext uri="{FF2B5EF4-FFF2-40B4-BE49-F238E27FC236}">
                <a16:creationId xmlns:a16="http://schemas.microsoft.com/office/drawing/2014/main" id="{1B5E7CC9-4487-44AB-A410-2E8CFB3EC5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B61F7AA3-91BA-4EB4-B54A-B91337387647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C23B613-9341-4EC0-90B0-6E874EC422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04813"/>
            <a:ext cx="7772400" cy="1143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Mantenha o foco: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11D2045-133B-4F33-B555-089A00375A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7772400" cy="4114800"/>
          </a:xfrm>
        </p:spPr>
        <p:txBody>
          <a:bodyPr/>
          <a:lstStyle/>
          <a:p>
            <a:pPr eaLnBrk="1" hangingPunct="1"/>
            <a:r>
              <a:rPr lang="pt-BR" altLang="pt-BR" sz="2400" b="1">
                <a:solidFill>
                  <a:srgbClr val="000000"/>
                </a:solidFill>
                <a:latin typeface="Arial" panose="020B0604020202020204" pitchFamily="34" charset="0"/>
              </a:rPr>
              <a:t>Amar aos outros não é necessariamente sentir emoções calorosas para com eles todo o tempo, e sim tratá-los com bondade, imparcialidade e interesse, ou seja, a maneira como você gostaria de ser tratado.</a:t>
            </a:r>
          </a:p>
          <a:p>
            <a:pPr eaLnBrk="1" hangingPunct="1">
              <a:buFontTx/>
              <a:buNone/>
            </a:pPr>
            <a:endParaRPr lang="pt-BR" altLang="pt-BR" sz="24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pt-BR" altLang="pt-BR" sz="2400" b="1">
                <a:solidFill>
                  <a:srgbClr val="000000"/>
                </a:solidFill>
                <a:latin typeface="Arial" panose="020B0604020202020204" pitchFamily="34" charset="0"/>
              </a:rPr>
              <a:t>O cristão amorável continua dando, cuidando, e procurando o melhor na outra pessoa.</a:t>
            </a:r>
          </a:p>
        </p:txBody>
      </p:sp>
      <p:sp>
        <p:nvSpPr>
          <p:cNvPr id="16388" name="WordArt 20">
            <a:extLst>
              <a:ext uri="{FF2B5EF4-FFF2-40B4-BE49-F238E27FC236}">
                <a16:creationId xmlns:a16="http://schemas.microsoft.com/office/drawing/2014/main" id="{FF2A3D97-F476-4667-B4C3-2FF7369568F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6389" name="Imagem 6">
            <a:extLst>
              <a:ext uri="{FF2B5EF4-FFF2-40B4-BE49-F238E27FC236}">
                <a16:creationId xmlns:a16="http://schemas.microsoft.com/office/drawing/2014/main" id="{3BB88BC9-2589-4836-994A-50274D2290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Imagem 7">
            <a:extLst>
              <a:ext uri="{FF2B5EF4-FFF2-40B4-BE49-F238E27FC236}">
                <a16:creationId xmlns:a16="http://schemas.microsoft.com/office/drawing/2014/main" id="{64A8CC70-26F6-4194-B7A3-86B4791C98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D6055EBC-B896-4F1A-AAA7-91C32347F52D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C26E668-0BC5-46F1-923F-7657E3A619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905000"/>
          </a:xfrm>
        </p:spPr>
        <p:txBody>
          <a:bodyPr/>
          <a:lstStyle/>
          <a:p>
            <a:pPr eaLnBrk="1" hangingPunct="1"/>
            <a:r>
              <a:rPr lang="pt-BR" altLang="pt-BR" b="1">
                <a:latin typeface="Arial" panose="020B0604020202020204" pitchFamily="34" charset="0"/>
              </a:rPr>
              <a:t>Antes de todos os outros relacionamentos, cuide do seu para com Deus.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7A2CB02-288E-4495-8D42-80A7E59D2A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3141663"/>
            <a:ext cx="7772400" cy="2667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A conexão mais importante – aquela que torna possível todas as outras – é o nosso relacionamento com Deus.</a:t>
            </a:r>
          </a:p>
        </p:txBody>
      </p:sp>
      <p:sp>
        <p:nvSpPr>
          <p:cNvPr id="17412" name="WordArt 20">
            <a:extLst>
              <a:ext uri="{FF2B5EF4-FFF2-40B4-BE49-F238E27FC236}">
                <a16:creationId xmlns:a16="http://schemas.microsoft.com/office/drawing/2014/main" id="{FF5FE60C-FF1A-4B74-88A8-17A1224E9D0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7413" name="Imagem 6">
            <a:extLst>
              <a:ext uri="{FF2B5EF4-FFF2-40B4-BE49-F238E27FC236}">
                <a16:creationId xmlns:a16="http://schemas.microsoft.com/office/drawing/2014/main" id="{C7A42F37-ADEC-4930-BB76-FF47A97435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Imagem 7">
            <a:extLst>
              <a:ext uri="{FF2B5EF4-FFF2-40B4-BE49-F238E27FC236}">
                <a16:creationId xmlns:a16="http://schemas.microsoft.com/office/drawing/2014/main" id="{623923E5-96F3-4593-AD72-3251199160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564559A9-C560-4E1A-B5B3-47FBC66EC6AE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9E251459-5DAA-4178-86A0-BD35319774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pPr eaLnBrk="1" hangingPunct="1"/>
            <a:r>
              <a:rPr lang="pt-BR" altLang="pt-BR" b="1">
                <a:latin typeface="Arial" panose="020B0604020202020204" pitchFamily="34" charset="0"/>
              </a:rPr>
              <a:t>Para Debater: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CE0E6A9-0D8E-473D-8FE7-71AD57ED74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2841625"/>
          </a:xfrm>
        </p:spPr>
        <p:txBody>
          <a:bodyPr/>
          <a:lstStyle/>
          <a:p>
            <a:pPr eaLnBrk="1" hangingPunct="1"/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 A Bíblia ensina que devemos escolher nossos amigos cuidadosamente.  Isto quer dizer que nunca deveríamos nos associar com pessoas não adventistas?  Como traçar os limites ao escolher amigos?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0A7635A2-67A9-494C-B940-281D287EC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250" y="3571875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8437" name="WordArt 20">
            <a:extLst>
              <a:ext uri="{FF2B5EF4-FFF2-40B4-BE49-F238E27FC236}">
                <a16:creationId xmlns:a16="http://schemas.microsoft.com/office/drawing/2014/main" id="{7B87EB7D-2E84-40E7-A86B-3019193372E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8438" name="Imagem 7">
            <a:extLst>
              <a:ext uri="{FF2B5EF4-FFF2-40B4-BE49-F238E27FC236}">
                <a16:creationId xmlns:a16="http://schemas.microsoft.com/office/drawing/2014/main" id="{B51960F2-F6B3-4B5D-8E6C-868C3DC3C0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Imagem 8">
            <a:extLst>
              <a:ext uri="{FF2B5EF4-FFF2-40B4-BE49-F238E27FC236}">
                <a16:creationId xmlns:a16="http://schemas.microsoft.com/office/drawing/2014/main" id="{B8489770-D87E-4977-87EA-4019F791BD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DB4A1369-8300-4BFF-87ED-1DC8F3460D31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7D77C222-C7DB-48BE-8D77-211C1F4854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7772400" cy="4114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Que qualidades devemos procurar em um amigo?  Como é um verdadeiro amigo?</a:t>
            </a:r>
          </a:p>
        </p:txBody>
      </p:sp>
      <p:sp>
        <p:nvSpPr>
          <p:cNvPr id="19459" name="Rectangle 4">
            <a:extLst>
              <a:ext uri="{FF2B5EF4-FFF2-40B4-BE49-F238E27FC236}">
                <a16:creationId xmlns:a16="http://schemas.microsoft.com/office/drawing/2014/main" id="{FF5BC6AF-DA64-46C8-8B3C-778CAAB40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0688" y="3214688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9460" name="WordArt 20">
            <a:extLst>
              <a:ext uri="{FF2B5EF4-FFF2-40B4-BE49-F238E27FC236}">
                <a16:creationId xmlns:a16="http://schemas.microsoft.com/office/drawing/2014/main" id="{80DD782E-4DCE-487D-857C-E94C2D0E748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9461" name="Imagem 6">
            <a:extLst>
              <a:ext uri="{FF2B5EF4-FFF2-40B4-BE49-F238E27FC236}">
                <a16:creationId xmlns:a16="http://schemas.microsoft.com/office/drawing/2014/main" id="{78264E2F-A683-4DA5-B86E-7AF7C6BF94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Imagem 7">
            <a:extLst>
              <a:ext uri="{FF2B5EF4-FFF2-40B4-BE49-F238E27FC236}">
                <a16:creationId xmlns:a16="http://schemas.microsoft.com/office/drawing/2014/main" id="{F1B0789C-90DC-4CDE-BF6C-7FB2C99B7A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0332DFE1-BE2F-40FC-8B22-B27642F33029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38E883-91D8-41C8-886E-BB53D7C086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2209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Que podemos fazer para sermos um amigo melhor?</a:t>
            </a:r>
          </a:p>
        </p:txBody>
      </p:sp>
      <p:sp>
        <p:nvSpPr>
          <p:cNvPr id="20483" name="Rectangle 5">
            <a:extLst>
              <a:ext uri="{FF2B5EF4-FFF2-40B4-BE49-F238E27FC236}">
                <a16:creationId xmlns:a16="http://schemas.microsoft.com/office/drawing/2014/main" id="{ACD18560-0472-4937-BD58-5D9B65AB1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250" y="3000375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20484" name="WordArt 20">
            <a:extLst>
              <a:ext uri="{FF2B5EF4-FFF2-40B4-BE49-F238E27FC236}">
                <a16:creationId xmlns:a16="http://schemas.microsoft.com/office/drawing/2014/main" id="{064B181A-A435-469A-8663-8C541921F73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20485" name="Imagem 6">
            <a:extLst>
              <a:ext uri="{FF2B5EF4-FFF2-40B4-BE49-F238E27FC236}">
                <a16:creationId xmlns:a16="http://schemas.microsoft.com/office/drawing/2014/main" id="{A84DF318-F533-4179-BE0D-378E6FDEB1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Imagem 7">
            <a:extLst>
              <a:ext uri="{FF2B5EF4-FFF2-40B4-BE49-F238E27FC236}">
                <a16:creationId xmlns:a16="http://schemas.microsoft.com/office/drawing/2014/main" id="{93B18873-8F10-4BFE-AC73-6FA75F1EC2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018D97FC-A7E8-4902-8493-EF0C6C001AB3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8201A05-8D4D-409C-832E-D9876E29D6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b="1">
                <a:solidFill>
                  <a:schemeClr val="bg1"/>
                </a:solidFill>
                <a:latin typeface="Arial" panose="020B0604020202020204" pitchFamily="34" charset="0"/>
              </a:rPr>
              <a:t>Dica Geral: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8832C6B-4870-4F14-8CA3-4B9ED56DBB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2938" y="1857375"/>
            <a:ext cx="8215312" cy="3810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Se existe alguma coisa em que você deve investir, é em relacionamentos. Na verdade, eles podem ser o que você irá somar de melhor, talvez a sua maior riqueza. Mas se lembre que eles devem ser cultivados e aprimorados. Isso só é possível com atitudes sinceras e que mostrem interesse pelos outros.</a:t>
            </a:r>
          </a:p>
        </p:txBody>
      </p:sp>
      <p:sp>
        <p:nvSpPr>
          <p:cNvPr id="3076" name="WordArt 20">
            <a:extLst>
              <a:ext uri="{FF2B5EF4-FFF2-40B4-BE49-F238E27FC236}">
                <a16:creationId xmlns:a16="http://schemas.microsoft.com/office/drawing/2014/main" id="{7EB19324-9265-436E-860F-28EB95AD45A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3077" name="Imagem 6">
            <a:extLst>
              <a:ext uri="{FF2B5EF4-FFF2-40B4-BE49-F238E27FC236}">
                <a16:creationId xmlns:a16="http://schemas.microsoft.com/office/drawing/2014/main" id="{20161DD9-1CCE-4BD3-ACFE-DDA05E4BD2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Imagem 7">
            <a:extLst>
              <a:ext uri="{FF2B5EF4-FFF2-40B4-BE49-F238E27FC236}">
                <a16:creationId xmlns:a16="http://schemas.microsoft.com/office/drawing/2014/main" id="{94F1CFB7-E008-4C71-AF9D-ECCE7C349B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852F291C-FD76-4B96-959D-E0A0E12210AC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:a16="http://schemas.microsoft.com/office/drawing/2014/main" id="{D6EFCB74-FE46-4CA1-92EA-AEB8D66E80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836613"/>
            <a:ext cx="7772400" cy="31242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Você já teve um amigo chegado que o desapontou?  Como você respondeu?  Como você acha que Jesus gostaria que você respondesse?</a:t>
            </a:r>
          </a:p>
        </p:txBody>
      </p:sp>
      <p:sp>
        <p:nvSpPr>
          <p:cNvPr id="21507" name="Rectangle 5">
            <a:extLst>
              <a:ext uri="{FF2B5EF4-FFF2-40B4-BE49-F238E27FC236}">
                <a16:creationId xmlns:a16="http://schemas.microsoft.com/office/drawing/2014/main" id="{7D4B6436-77BE-409C-A102-07E6CABC7A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7813" y="3286125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21508" name="WordArt 20">
            <a:extLst>
              <a:ext uri="{FF2B5EF4-FFF2-40B4-BE49-F238E27FC236}">
                <a16:creationId xmlns:a16="http://schemas.microsoft.com/office/drawing/2014/main" id="{5FBA4BE6-48FB-42A1-AF23-8F0DF156CC8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21509" name="Imagem 6">
            <a:extLst>
              <a:ext uri="{FF2B5EF4-FFF2-40B4-BE49-F238E27FC236}">
                <a16:creationId xmlns:a16="http://schemas.microsoft.com/office/drawing/2014/main" id="{6D5B444A-26BF-409C-86ED-E9CDC8E562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0" name="Imagem 7">
            <a:extLst>
              <a:ext uri="{FF2B5EF4-FFF2-40B4-BE49-F238E27FC236}">
                <a16:creationId xmlns:a16="http://schemas.microsoft.com/office/drawing/2014/main" id="{1178C10A-339F-4DF7-AA8F-574DEA3DD2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249F6E14-8D91-4E47-9F2D-FFF7E7CA7DF5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FE2490C7-3283-48E7-BC72-70131334BC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7772400" cy="20574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Como você pode amar seus inimigos?  É realmente possível?</a:t>
            </a:r>
          </a:p>
        </p:txBody>
      </p:sp>
      <p:sp>
        <p:nvSpPr>
          <p:cNvPr id="22531" name="Rectangle 4">
            <a:extLst>
              <a:ext uri="{FF2B5EF4-FFF2-40B4-BE49-F238E27FC236}">
                <a16:creationId xmlns:a16="http://schemas.microsoft.com/office/drawing/2014/main" id="{1F259D0E-EC55-4D5D-AEB3-1CB342C2A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4938" y="3071813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22532" name="WordArt 20">
            <a:extLst>
              <a:ext uri="{FF2B5EF4-FFF2-40B4-BE49-F238E27FC236}">
                <a16:creationId xmlns:a16="http://schemas.microsoft.com/office/drawing/2014/main" id="{E84BA85C-8184-40F1-8A50-75038BB5033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22533" name="Imagem 6">
            <a:extLst>
              <a:ext uri="{FF2B5EF4-FFF2-40B4-BE49-F238E27FC236}">
                <a16:creationId xmlns:a16="http://schemas.microsoft.com/office/drawing/2014/main" id="{1DED5965-E195-45FB-929B-79D80BCF22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Imagem 7">
            <a:extLst>
              <a:ext uri="{FF2B5EF4-FFF2-40B4-BE49-F238E27FC236}">
                <a16:creationId xmlns:a16="http://schemas.microsoft.com/office/drawing/2014/main" id="{29121C8F-D9C2-442F-8D11-297AB16CDC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02B75BA8-3501-4CE7-8A3B-787A63147899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>
            <a:extLst>
              <a:ext uri="{FF2B5EF4-FFF2-40B4-BE49-F238E27FC236}">
                <a16:creationId xmlns:a16="http://schemas.microsoft.com/office/drawing/2014/main" id="{CC75B5D3-4E60-4C09-A0DE-00DA26D476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81075"/>
            <a:ext cx="7772400" cy="2514600"/>
          </a:xfrm>
        </p:spPr>
        <p:txBody>
          <a:bodyPr/>
          <a:lstStyle/>
          <a:p>
            <a:pPr eaLnBrk="1" hangingPunct="1"/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Quais são algumas atitudes de amizade que você pode ter para com pessoas que são tímidas, retraídas, ou consideradas “chatas”?  É importante para um cristão ser amigável com elas?  Por quê?</a:t>
            </a:r>
          </a:p>
        </p:txBody>
      </p:sp>
      <p:sp>
        <p:nvSpPr>
          <p:cNvPr id="23555" name="Rectangle 4">
            <a:extLst>
              <a:ext uri="{FF2B5EF4-FFF2-40B4-BE49-F238E27FC236}">
                <a16:creationId xmlns:a16="http://schemas.microsoft.com/office/drawing/2014/main" id="{50507EA4-96F7-4622-8A37-790948EC8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0688" y="3214688"/>
            <a:ext cx="1371600" cy="275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17500" b="1">
                <a:solidFill>
                  <a:srgbClr val="FF9900"/>
                </a:solidFill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23556" name="WordArt 20">
            <a:extLst>
              <a:ext uri="{FF2B5EF4-FFF2-40B4-BE49-F238E27FC236}">
                <a16:creationId xmlns:a16="http://schemas.microsoft.com/office/drawing/2014/main" id="{79C2886A-C0E1-4EBD-98AF-11B1FEDC439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23557" name="Imagem 8">
            <a:extLst>
              <a:ext uri="{FF2B5EF4-FFF2-40B4-BE49-F238E27FC236}">
                <a16:creationId xmlns:a16="http://schemas.microsoft.com/office/drawing/2014/main" id="{819007AD-4260-4233-B27F-AF9A7696F1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Imagem 9">
            <a:extLst>
              <a:ext uri="{FF2B5EF4-FFF2-40B4-BE49-F238E27FC236}">
                <a16:creationId xmlns:a16="http://schemas.microsoft.com/office/drawing/2014/main" id="{61117571-1EC5-4EC6-AEA3-5F6150E2B1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8F1BC6DB-40F4-45A2-990B-2A2F4CEA40BE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WordArt 20">
            <a:extLst>
              <a:ext uri="{FF2B5EF4-FFF2-40B4-BE49-F238E27FC236}">
                <a16:creationId xmlns:a16="http://schemas.microsoft.com/office/drawing/2014/main" id="{73605C98-77B8-4E13-8B14-B3EEFA89375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24579" name="Imagem 4">
            <a:extLst>
              <a:ext uri="{FF2B5EF4-FFF2-40B4-BE49-F238E27FC236}">
                <a16:creationId xmlns:a16="http://schemas.microsoft.com/office/drawing/2014/main" id="{B899A80F-C962-4626-897E-C8B4A48184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0" name="Imagem 5">
            <a:extLst>
              <a:ext uri="{FF2B5EF4-FFF2-40B4-BE49-F238E27FC236}">
                <a16:creationId xmlns:a16="http://schemas.microsoft.com/office/drawing/2014/main" id="{500227E8-9E77-43B4-8086-1A3C2A638E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1" name="Imagem 6">
            <a:extLst>
              <a:ext uri="{FF2B5EF4-FFF2-40B4-BE49-F238E27FC236}">
                <a16:creationId xmlns:a16="http://schemas.microsoft.com/office/drawing/2014/main" id="{B15D1382-3399-4630-B982-E8B3679992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8" y="942975"/>
            <a:ext cx="4027487" cy="385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370E6A86-C70C-4FF6-B16F-2A57E894635A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6315759-39AE-47C8-9CA1-70E7AA41DD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FFFF99"/>
                </a:solidFill>
                <a:latin typeface="Arial" panose="020B0604020202020204" pitchFamily="34" charset="0"/>
              </a:rPr>
              <a:t>Prática da vida cristã: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4C658C1-5191-4CCA-BC1F-7803E8C883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85813" y="1857375"/>
            <a:ext cx="77724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Os relacionamentos representam a fachada e o miolo da vida cristã.  Jesus afirmou que a maneira como uma pessoa trata as outras revelaria ao mundo se ela era ou não cristã.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800" b="1">
                <a:solidFill>
                  <a:srgbClr val="000000"/>
                </a:solidFill>
                <a:latin typeface="Arial" panose="020B0604020202020204" pitchFamily="34" charset="0"/>
              </a:rPr>
              <a:t>O mundo julga nosso cristianismo baseado em como tratamos as pessoas. </a:t>
            </a:r>
          </a:p>
        </p:txBody>
      </p:sp>
      <p:sp>
        <p:nvSpPr>
          <p:cNvPr id="4100" name="WordArt 20">
            <a:extLst>
              <a:ext uri="{FF2B5EF4-FFF2-40B4-BE49-F238E27FC236}">
                <a16:creationId xmlns:a16="http://schemas.microsoft.com/office/drawing/2014/main" id="{72459419-E35B-4268-B31C-CE3CB0B7C17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4101" name="Imagem 6">
            <a:extLst>
              <a:ext uri="{FF2B5EF4-FFF2-40B4-BE49-F238E27FC236}">
                <a16:creationId xmlns:a16="http://schemas.microsoft.com/office/drawing/2014/main" id="{B4C2F99D-5570-4035-8E12-D440B219F1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Imagem 7">
            <a:extLst>
              <a:ext uri="{FF2B5EF4-FFF2-40B4-BE49-F238E27FC236}">
                <a16:creationId xmlns:a16="http://schemas.microsoft.com/office/drawing/2014/main" id="{33E4D7D8-1ED7-4A5B-87E5-5C922C339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B0B03387-A1B4-425F-A008-B1D65ED03CF6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3DCD67E-93E3-47F6-8BA7-15B0AED7BC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115888"/>
            <a:ext cx="3886200" cy="5048250"/>
          </a:xfrm>
        </p:spPr>
        <p:txBody>
          <a:bodyPr/>
          <a:lstStyle/>
          <a:p>
            <a:pPr eaLnBrk="1" hangingPunct="1"/>
            <a:r>
              <a:rPr lang="pt-BR" altLang="pt-BR" sz="5400" b="1" i="1">
                <a:solidFill>
                  <a:srgbClr val="000000"/>
                </a:solidFill>
                <a:latin typeface="Arial" panose="020B0604020202020204" pitchFamily="34" charset="0"/>
              </a:rPr>
              <a:t>Como Jesus trataria esta pessoa?</a:t>
            </a:r>
          </a:p>
        </p:txBody>
      </p:sp>
      <p:pic>
        <p:nvPicPr>
          <p:cNvPr id="5123" name="Picture 5" descr="Relacionamentos 3">
            <a:extLst>
              <a:ext uri="{FF2B5EF4-FFF2-40B4-BE49-F238E27FC236}">
                <a16:creationId xmlns:a16="http://schemas.microsoft.com/office/drawing/2014/main" id="{0C32655F-C824-4FBC-AD88-4EE52D2DCA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836613"/>
            <a:ext cx="44958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WordArt 20">
            <a:extLst>
              <a:ext uri="{FF2B5EF4-FFF2-40B4-BE49-F238E27FC236}">
                <a16:creationId xmlns:a16="http://schemas.microsoft.com/office/drawing/2014/main" id="{28C78C67-9017-48DB-8520-22F60126E82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5125" name="Imagem 6">
            <a:extLst>
              <a:ext uri="{FF2B5EF4-FFF2-40B4-BE49-F238E27FC236}">
                <a16:creationId xmlns:a16="http://schemas.microsoft.com/office/drawing/2014/main" id="{D175F72C-110D-4658-B98E-45EAAABEDE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Imagem 7">
            <a:extLst>
              <a:ext uri="{FF2B5EF4-FFF2-40B4-BE49-F238E27FC236}">
                <a16:creationId xmlns:a16="http://schemas.microsoft.com/office/drawing/2014/main" id="{0D0C5D12-942A-4F43-AC95-7FF101CE7D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DA5959D4-60D5-4461-A987-BE73B87E4FE1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1580FE3-AA37-473B-AC4B-9B14FF0501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47800" y="609600"/>
            <a:ext cx="6096000" cy="12192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Amigos em casa: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128CEB6-0CC3-406C-AAF2-296233B3AF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773238"/>
            <a:ext cx="8497888" cy="1828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Se você seguir o exemplo de Jesus, os membros de sua família poderão ser sempre seus amigos.</a:t>
            </a:r>
          </a:p>
        </p:txBody>
      </p:sp>
      <p:sp>
        <p:nvSpPr>
          <p:cNvPr id="6148" name="Text Box 6">
            <a:extLst>
              <a:ext uri="{FF2B5EF4-FFF2-40B4-BE49-F238E27FC236}">
                <a16:creationId xmlns:a16="http://schemas.microsoft.com/office/drawing/2014/main" id="{742D5733-1C38-4B62-8DB3-C15EC33E4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9250" y="2500313"/>
            <a:ext cx="1066800" cy="390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25000">
                <a:solidFill>
                  <a:srgbClr val="000066"/>
                </a:solidFill>
                <a:latin typeface="20th Century Font" pitchFamily="2" charset="0"/>
              </a:rPr>
              <a:t>!</a:t>
            </a:r>
          </a:p>
        </p:txBody>
      </p:sp>
      <p:sp>
        <p:nvSpPr>
          <p:cNvPr id="6149" name="WordArt 20">
            <a:extLst>
              <a:ext uri="{FF2B5EF4-FFF2-40B4-BE49-F238E27FC236}">
                <a16:creationId xmlns:a16="http://schemas.microsoft.com/office/drawing/2014/main" id="{687E2079-C8D5-4FAA-8FEE-599E50DC10A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6150" name="Imagem 7">
            <a:extLst>
              <a:ext uri="{FF2B5EF4-FFF2-40B4-BE49-F238E27FC236}">
                <a16:creationId xmlns:a16="http://schemas.microsoft.com/office/drawing/2014/main" id="{4505DAA7-D293-4E42-BAF0-18FE32C947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Imagem 8">
            <a:extLst>
              <a:ext uri="{FF2B5EF4-FFF2-40B4-BE49-F238E27FC236}">
                <a16:creationId xmlns:a16="http://schemas.microsoft.com/office/drawing/2014/main" id="{281B2A69-9EB0-47FD-9470-4C8577625B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463CA939-CBE5-46FD-92C7-5B10A43E6803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20C0742-5CA2-4E3D-8B04-24E13B2694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1524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Amizade verdadeira: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E60043E-792E-49A8-B768-C23533861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844675"/>
            <a:ext cx="7772400" cy="37338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Bulldog"/>
              </a:rPr>
              <a:t>Amizades constituem uma das conexões mais importantes que vamos ter em nossa vida.</a:t>
            </a:r>
          </a:p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Bulldog"/>
              </a:rPr>
              <a:t>Jesus amava a cada um que encontrava, mas tinha alguns amigos especiais. </a:t>
            </a:r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7172" name="WordArt 20">
            <a:extLst>
              <a:ext uri="{FF2B5EF4-FFF2-40B4-BE49-F238E27FC236}">
                <a16:creationId xmlns:a16="http://schemas.microsoft.com/office/drawing/2014/main" id="{4C941549-DEB9-4207-BF11-89A2772D3E8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7173" name="Imagem 6">
            <a:extLst>
              <a:ext uri="{FF2B5EF4-FFF2-40B4-BE49-F238E27FC236}">
                <a16:creationId xmlns:a16="http://schemas.microsoft.com/office/drawing/2014/main" id="{C17F47EB-0310-49FB-9457-C343B2BFC8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Imagem 7">
            <a:extLst>
              <a:ext uri="{FF2B5EF4-FFF2-40B4-BE49-F238E27FC236}">
                <a16:creationId xmlns:a16="http://schemas.microsoft.com/office/drawing/2014/main" id="{AF3FF1D5-A26D-4CC3-B4BA-1647B59152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FE66CF28-231A-44F3-8E85-AA6EF5D7EAC2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A8B72AD-9FD7-4C03-AA57-18BD4A8FEE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0200" y="404813"/>
            <a:ext cx="5943600" cy="1295400"/>
          </a:xfrm>
        </p:spPr>
        <p:txBody>
          <a:bodyPr/>
          <a:lstStyle/>
          <a:p>
            <a:pPr eaLnBrk="1" hangingPunct="1"/>
            <a:r>
              <a:rPr lang="pt-BR" altLang="pt-BR" b="1">
                <a:latin typeface="Arial" panose="020B0604020202020204" pitchFamily="34" charset="0"/>
              </a:rPr>
              <a:t>Amigos diferentes, situações diferentes:</a:t>
            </a:r>
            <a:r>
              <a:rPr lang="pt-BR" altLang="pt-BR" b="1" i="1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B22E75F3-A875-4355-B9BD-88185E502C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4375" y="1916113"/>
            <a:ext cx="7772400" cy="3352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Há duas classes de amigos:  os que são adventistas e os que não são.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Talvez alguém lhe diga que não convém ter amigos não adventistas.  Isto não é somente quase impossível, como também não é bíblico. </a:t>
            </a:r>
          </a:p>
        </p:txBody>
      </p:sp>
      <p:sp>
        <p:nvSpPr>
          <p:cNvPr id="8196" name="WordArt 20">
            <a:extLst>
              <a:ext uri="{FF2B5EF4-FFF2-40B4-BE49-F238E27FC236}">
                <a16:creationId xmlns:a16="http://schemas.microsoft.com/office/drawing/2014/main" id="{BA12C583-EDA4-46AB-B629-33884D11E1E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8197" name="Imagem 6">
            <a:extLst>
              <a:ext uri="{FF2B5EF4-FFF2-40B4-BE49-F238E27FC236}">
                <a16:creationId xmlns:a16="http://schemas.microsoft.com/office/drawing/2014/main" id="{33DB1C69-482C-42AE-979D-15372F7208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Imagem 7">
            <a:extLst>
              <a:ext uri="{FF2B5EF4-FFF2-40B4-BE49-F238E27FC236}">
                <a16:creationId xmlns:a16="http://schemas.microsoft.com/office/drawing/2014/main" id="{3C9E2E59-5FC1-4B39-86F7-49612F4877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8AAAB00D-AB06-4219-935E-844EDF4BE113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16BCFFF3-DD5C-4165-9086-C362196943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620713"/>
            <a:ext cx="7772400" cy="4572000"/>
          </a:xfrm>
        </p:spPr>
        <p:txBody>
          <a:bodyPr/>
          <a:lstStyle/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Jesus quer que Seus seguidores sejam luz para o mundo, e disse que a luz para nada serve se é ocultada.  (Mateus 5:14-16).</a:t>
            </a:r>
          </a:p>
          <a:p>
            <a:pPr eaLnBrk="1" hangingPunct="1"/>
            <a:endParaRPr lang="pt-BR" altLang="pt-BR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pt-BR" altLang="pt-BR" b="1">
                <a:solidFill>
                  <a:srgbClr val="000000"/>
                </a:solidFill>
                <a:latin typeface="Arial" panose="020B0604020202020204" pitchFamily="34" charset="0"/>
              </a:rPr>
              <a:t>Mas, você deve fazer uma clara distinção entre amigos adventistas e não adventistas.</a:t>
            </a:r>
          </a:p>
          <a:p>
            <a:pPr eaLnBrk="1" hangingPunct="1"/>
            <a:endParaRPr lang="pt-BR" altLang="pt-BR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1" hangingPunct="1"/>
            <a:endParaRPr lang="pt-BR" altLang="pt-BR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19" name="WordArt 20">
            <a:extLst>
              <a:ext uri="{FF2B5EF4-FFF2-40B4-BE49-F238E27FC236}">
                <a16:creationId xmlns:a16="http://schemas.microsoft.com/office/drawing/2014/main" id="{88E78CB4-9D9B-456C-86D8-A34767A7FFB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9220" name="Imagem 5">
            <a:extLst>
              <a:ext uri="{FF2B5EF4-FFF2-40B4-BE49-F238E27FC236}">
                <a16:creationId xmlns:a16="http://schemas.microsoft.com/office/drawing/2014/main" id="{663346EE-F064-43B7-809A-E0FB1BE181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Imagem 6">
            <a:extLst>
              <a:ext uri="{FF2B5EF4-FFF2-40B4-BE49-F238E27FC236}">
                <a16:creationId xmlns:a16="http://schemas.microsoft.com/office/drawing/2014/main" id="{F5B4A468-0B56-42B5-B1AF-6EC1847C8D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59EFD019-29F0-4FEC-8E68-11312BC96759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F9A20A87-0210-4BC1-BF5B-0C0F6A6EB7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255588"/>
            <a:ext cx="8642350" cy="5334000"/>
          </a:xfrm>
        </p:spPr>
        <p:txBody>
          <a:bodyPr/>
          <a:lstStyle/>
          <a:p>
            <a:pPr eaLnBrk="1" hangingPunct="1"/>
            <a:r>
              <a:rPr lang="pt-BR" altLang="pt-BR" sz="3000" b="1">
                <a:solidFill>
                  <a:srgbClr val="000000"/>
                </a:solidFill>
                <a:latin typeface="Arial" panose="020B0604020202020204" pitchFamily="34" charset="0"/>
              </a:rPr>
              <a:t>Os amigos que você poderá passar mais tempo com eles e nos quais poderá confiar mais são aqueles que participam do seu compromisso com Deus.</a:t>
            </a:r>
          </a:p>
          <a:p>
            <a:pPr eaLnBrk="1" hangingPunct="1"/>
            <a:r>
              <a:rPr lang="pt-BR" altLang="pt-BR" sz="3000" b="1">
                <a:solidFill>
                  <a:srgbClr val="000000"/>
                </a:solidFill>
                <a:latin typeface="Arial" panose="020B0604020202020204" pitchFamily="34" charset="0"/>
              </a:rPr>
              <a:t>Junto aos amigos adventistas você poderá participar de atividades sociais livre das pressões para fazer o que não deseja; como beber e usar drogas.  Os amigos adventistas também lhe darão encorajamento quando estiver na “fossa” e orarão com você.</a:t>
            </a:r>
          </a:p>
        </p:txBody>
      </p:sp>
      <p:sp>
        <p:nvSpPr>
          <p:cNvPr id="10243" name="WordArt 20">
            <a:extLst>
              <a:ext uri="{FF2B5EF4-FFF2-40B4-BE49-F238E27FC236}">
                <a16:creationId xmlns:a16="http://schemas.microsoft.com/office/drawing/2014/main" id="{A66E3F8B-ACE0-4DAD-A961-D33A86EF8C8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812088" y="6453188"/>
            <a:ext cx="1173162" cy="165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b="1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Estiloja.com</a:t>
            </a:r>
          </a:p>
        </p:txBody>
      </p:sp>
      <p:pic>
        <p:nvPicPr>
          <p:cNvPr id="10244" name="Imagem 5">
            <a:extLst>
              <a:ext uri="{FF2B5EF4-FFF2-40B4-BE49-F238E27FC236}">
                <a16:creationId xmlns:a16="http://schemas.microsoft.com/office/drawing/2014/main" id="{11D86E51-E760-4FC3-BE7A-9CAB69682D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98988"/>
            <a:ext cx="9144000" cy="225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Imagem 6">
            <a:extLst>
              <a:ext uri="{FF2B5EF4-FFF2-40B4-BE49-F238E27FC236}">
                <a16:creationId xmlns:a16="http://schemas.microsoft.com/office/drawing/2014/main" id="{C225DDB3-B4B9-447B-81A2-48AED130D1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214938"/>
            <a:ext cx="15240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7664AC5A-B77A-4C57-B2AD-1FFDA189D2E3}"/>
              </a:ext>
            </a:extLst>
          </p:cNvPr>
          <p:cNvSpPr/>
          <p:nvPr/>
        </p:nvSpPr>
        <p:spPr>
          <a:xfrm>
            <a:off x="3238517" y="6043935"/>
            <a:ext cx="2845651" cy="76944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www.4</a:t>
            </a:r>
            <a:r>
              <a:rPr lang="pt-BR" sz="44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</a:t>
            </a:r>
            <a:r>
              <a:rPr lang="pt-BR" b="1" dirty="0">
                <a:solidFill>
                  <a:schemeClr val="bg1"/>
                </a:solidFill>
                <a:latin typeface="Georgia" pitchFamily="18" charset="0"/>
              </a:rPr>
              <a:t>ons.com</a:t>
            </a:r>
            <a:endParaRPr lang="pt-BR" dirty="0"/>
          </a:p>
        </p:txBody>
      </p:sp>
    </p:spTree>
  </p:cSld>
  <p:clrMapOvr>
    <a:masterClrMapping/>
  </p:clrMapOvr>
  <p:transition>
    <p:strips dir="rd"/>
  </p:transition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1030</Words>
  <Application>Microsoft Office PowerPoint</Application>
  <PresentationFormat>Apresentação na tela (4:3)</PresentationFormat>
  <Paragraphs>101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9" baseType="lpstr">
      <vt:lpstr>Times New Roman</vt:lpstr>
      <vt:lpstr>Arial</vt:lpstr>
      <vt:lpstr>Calibri</vt:lpstr>
      <vt:lpstr>20th Century Font</vt:lpstr>
      <vt:lpstr>Bulldog</vt:lpstr>
      <vt:lpstr>Estrutura padrão</vt:lpstr>
      <vt:lpstr>Relacionamentos</vt:lpstr>
      <vt:lpstr>Dica Geral:</vt:lpstr>
      <vt:lpstr>Prática da vida cristã:</vt:lpstr>
      <vt:lpstr>Como Jesus trataria esta pessoa?</vt:lpstr>
      <vt:lpstr>Amigos em casa:</vt:lpstr>
      <vt:lpstr>Amizade verdadeira:</vt:lpstr>
      <vt:lpstr>Amigos diferentes, situações diferentes: </vt:lpstr>
      <vt:lpstr>Apresentação do PowerPoint</vt:lpstr>
      <vt:lpstr>Apresentação do PowerPoint</vt:lpstr>
      <vt:lpstr>Amizade consciente:</vt:lpstr>
      <vt:lpstr>O objetivo da amizade:</vt:lpstr>
      <vt:lpstr>Pessoas com as quais não há identidade ou afinidades:</vt:lpstr>
      <vt:lpstr>E se alguém me hostiliza?</vt:lpstr>
      <vt:lpstr>Então devo sofrer calado?</vt:lpstr>
      <vt:lpstr>Mantenha o foco:</vt:lpstr>
      <vt:lpstr>Antes de todos os outros relacionamentos, cuide do seu para com Deus.</vt:lpstr>
      <vt:lpstr>Para Debater: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Ed. Tempos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SM5011-SM5048</dc:title>
  <dc:subject>SM-PALESTRAS ESTILO JOVEM</dc:subject>
  <dc:creator>Pr. MARCELO AUGUSTO DE CARVALHO</dc:creator>
  <cp:keywords>www.4tons.com</cp:keywords>
  <dc:description>COMÉRCIO PROIBIDO. USO PESSOAL</dc:description>
  <cp:lastModifiedBy>Pr. Marcelo Carvalho</cp:lastModifiedBy>
  <cp:revision>21</cp:revision>
  <dcterms:created xsi:type="dcterms:W3CDTF">2002-10-16T00:48:43Z</dcterms:created>
  <dcterms:modified xsi:type="dcterms:W3CDTF">2019-11-21T09:48:06Z</dcterms:modified>
  <cp:category>SM-JOVENS</cp:category>
</cp:coreProperties>
</file>