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70" r:id="rId10"/>
    <p:sldId id="272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FF00"/>
    <a:srgbClr val="CCFFCC"/>
    <a:srgbClr val="FFFF66"/>
    <a:srgbClr val="FFCC66"/>
    <a:srgbClr val="660033"/>
    <a:srgbClr val="CCFF33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60" autoAdjust="0"/>
    <p:restoredTop sz="90929"/>
  </p:normalViewPr>
  <p:slideViewPr>
    <p:cSldViewPr>
      <p:cViewPr varScale="1">
        <p:scale>
          <a:sx n="61" d="100"/>
          <a:sy n="61" d="100"/>
        </p:scale>
        <p:origin x="8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CD09AF-4F27-4F8D-A5CE-5CA4B61F6C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0B202A-5D52-4660-AA68-2569A159C9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75D172-0695-4FDF-8571-708DC7F4A7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EFAED-B6CE-4E2E-B4A6-FF6F031409A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6826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5D126F-44C0-4ADF-92E4-2589252B66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B2693D-4A69-425B-96C8-DADC9339B5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A87960-DD2A-48B5-9256-FF2F65705B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6D18C-9F2D-4383-81E3-215BE4DABBD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729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0FC72C-9B89-4140-BB62-513C20D880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336850-2BD4-4992-9BD6-97E2C2A054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609E94-B849-4D88-8C8D-AE1B145C54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A05E2F-5EC7-4E78-85C8-6915E375D7B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7620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00CA8E-DBCB-4A45-96E6-4B2F5286CF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EDF76C-31BD-4512-8BB7-03D673038F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D7F8C9-6C0A-4548-9987-6DB0A3C4D1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401BFE-ABCF-4D8F-81B7-46ABD309D73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2828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C2087C-2DED-45A2-AE27-0DB7885A89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3ECEAD-78BF-4EC9-BB51-EDD966A1E0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6EAF80-B6D8-411E-9461-ABEE642628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556D16-A478-4714-B75A-3B77BB021E9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145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10F7F-4815-4AE5-BC78-B017064C09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579B11-4628-4C5B-B571-8AFC16EE0F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382BE1-CB9A-4E2B-AF24-0EA5C16908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74483-9472-4AC8-993B-2FA3F80A8C6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61639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8651846-9C9F-4504-BAC5-84358F9B55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B3D0B7B-5672-41DC-A0DA-41B69249E2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01EFAA2-74CF-40F1-8818-AFED0C6898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ECE7D6-0C75-4B7D-9EB3-AA94A7DDE18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8809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9D5BF67-DE63-4340-B3F1-9B603E0101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58EFE92-806A-4471-A027-6AC3F1F206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332D6F9-0C79-4393-B4C7-67EE23C97B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DB472-8529-44B8-8D1E-59D359944BD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0797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6B900E1-DB1A-4A99-BEBB-5F42F2AA16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79D430A-B828-45F0-B7AB-A33304088B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8D8C129-28FD-4BF2-A809-2B98AD2BD1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29DAD9-D464-413F-B407-663D60B4FC4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2904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1EE85B-DB7C-4BB7-870B-296D3DD08A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0289D4-6616-4A3E-830D-F30613140A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CDB54F-6D79-41EC-BBC3-BD27B68F8F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DA3673-04D3-408C-8068-AC3ED37BB87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3720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1C2AB9-DCC4-41B9-AC4E-1517C0F1F6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9A48B5-E345-43BA-B814-34EDAF623D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A65550-19CF-4A79-9D19-8B911B9151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045CF-ECC2-4F3C-A012-9ACF5D8A275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1094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5C431DA-1A9A-4DFA-A6E3-1EFFB79D31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B65128A-D6A1-48FC-AE04-825E98B7B1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BED786E-6B80-4B7E-AB65-D47DDA6BBF8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C5AB40E-8076-4B33-A2DF-A12233AB49B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CEBA46D-B374-4D5E-8269-AFDB36FC3A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39AC48A-E9E1-4D2D-9DCF-3D13B3400E09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E70A91F5-AB03-49E0-92A8-3A52F9FC0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51054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2051" name="Picture 7" descr="Estilo">
            <a:extLst>
              <a:ext uri="{FF2B5EF4-FFF2-40B4-BE49-F238E27FC236}">
                <a16:creationId xmlns:a16="http://schemas.microsoft.com/office/drawing/2014/main" id="{3D820475-FFF8-4A95-8052-23B91AFC3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3733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18">
            <a:extLst>
              <a:ext uri="{FF2B5EF4-FFF2-40B4-BE49-F238E27FC236}">
                <a16:creationId xmlns:a16="http://schemas.microsoft.com/office/drawing/2014/main" id="{A82384F0-BC43-48AE-A642-4CB487D438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7772400" cy="1143000"/>
          </a:xfrm>
          <a:noFill/>
        </p:spPr>
        <p:txBody>
          <a:bodyPr/>
          <a:lstStyle/>
          <a:p>
            <a:pPr algn="l" eaLnBrk="1" hangingPunct="1"/>
            <a: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  <a:t>Televisão e Cinema</a:t>
            </a:r>
          </a:p>
        </p:txBody>
      </p:sp>
      <p:pic>
        <p:nvPicPr>
          <p:cNvPr id="2053" name="Picture 19" descr="TV abertura">
            <a:extLst>
              <a:ext uri="{FF2B5EF4-FFF2-40B4-BE49-F238E27FC236}">
                <a16:creationId xmlns:a16="http://schemas.microsoft.com/office/drawing/2014/main" id="{4FD15241-CC87-4B8D-8CE7-0A743271D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362200"/>
            <a:ext cx="35052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20">
            <a:extLst>
              <a:ext uri="{FF2B5EF4-FFF2-40B4-BE49-F238E27FC236}">
                <a16:creationId xmlns:a16="http://schemas.microsoft.com/office/drawing/2014/main" id="{62BAC01F-E2F3-4AF5-903B-A11AA04DB0A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55" name="Imagem 10">
            <a:extLst>
              <a:ext uri="{FF2B5EF4-FFF2-40B4-BE49-F238E27FC236}">
                <a16:creationId xmlns:a16="http://schemas.microsoft.com/office/drawing/2014/main" id="{75559A26-E2A1-46D2-9BE9-A2D2E4F54C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magem 11">
            <a:extLst>
              <a:ext uri="{FF2B5EF4-FFF2-40B4-BE49-F238E27FC236}">
                <a16:creationId xmlns:a16="http://schemas.microsoft.com/office/drawing/2014/main" id="{54703C33-8EBB-45F2-84AE-0429B70F17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Imagem 12">
            <a:extLst>
              <a:ext uri="{FF2B5EF4-FFF2-40B4-BE49-F238E27FC236}">
                <a16:creationId xmlns:a16="http://schemas.microsoft.com/office/drawing/2014/main" id="{625E6341-D1BB-4284-8151-7DE1CDED4E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500063"/>
            <a:ext cx="1423987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53032531-1FA9-4EE1-85F0-31A7CA7CFEAA}"/>
              </a:ext>
            </a:extLst>
          </p:cNvPr>
          <p:cNvSpPr/>
          <p:nvPr/>
        </p:nvSpPr>
        <p:spPr>
          <a:xfrm>
            <a:off x="314917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1620E1A-1952-4B98-B168-506C8260F1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Tem muita coisa melhor que cinema e televisão: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1C67DEA-EE94-4A9F-B2D8-1536DF7FD6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5813" y="2071688"/>
            <a:ext cx="7772400" cy="3352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Ocupe-se com outras atividades durante as horas que você gasta vendo filmes.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Leitura, esportes, hobbyes, ser voluntário, conversar, passear, etc.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Lembre-se: a vida é mais do que assistir ao que os outros fazem. </a:t>
            </a:r>
          </a:p>
        </p:txBody>
      </p:sp>
      <p:sp>
        <p:nvSpPr>
          <p:cNvPr id="11268" name="WordArt 20">
            <a:extLst>
              <a:ext uri="{FF2B5EF4-FFF2-40B4-BE49-F238E27FC236}">
                <a16:creationId xmlns:a16="http://schemas.microsoft.com/office/drawing/2014/main" id="{08B41763-B576-46DD-9938-6F2DF3C3581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1269" name="Imagem 10">
            <a:extLst>
              <a:ext uri="{FF2B5EF4-FFF2-40B4-BE49-F238E27FC236}">
                <a16:creationId xmlns:a16="http://schemas.microsoft.com/office/drawing/2014/main" id="{8B175EDA-A528-4742-A70F-1910600E3B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Imagem 11">
            <a:extLst>
              <a:ext uri="{FF2B5EF4-FFF2-40B4-BE49-F238E27FC236}">
                <a16:creationId xmlns:a16="http://schemas.microsoft.com/office/drawing/2014/main" id="{1ECA2CEC-9FE8-495B-8EF6-4C57E51F26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089217B-201F-4C33-AB2E-6DA3F7E7C449}"/>
              </a:ext>
            </a:extLst>
          </p:cNvPr>
          <p:cNvSpPr/>
          <p:nvPr/>
        </p:nvSpPr>
        <p:spPr>
          <a:xfrm>
            <a:off x="314917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A588B2F-6D26-4C4F-B14D-8726FE7CD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Para Debater: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CF8D25CE-D525-4954-8DBF-4E402AEAF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8913" y="1412875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2292" name="WordArt 20">
            <a:extLst>
              <a:ext uri="{FF2B5EF4-FFF2-40B4-BE49-F238E27FC236}">
                <a16:creationId xmlns:a16="http://schemas.microsoft.com/office/drawing/2014/main" id="{E71DA0A6-4142-4C78-920F-D55F102370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2293" name="Imagem 10">
            <a:extLst>
              <a:ext uri="{FF2B5EF4-FFF2-40B4-BE49-F238E27FC236}">
                <a16:creationId xmlns:a16="http://schemas.microsoft.com/office/drawing/2014/main" id="{80F2F8C7-94A1-4305-8B15-1B70111828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Imagem 11">
            <a:extLst>
              <a:ext uri="{FF2B5EF4-FFF2-40B4-BE49-F238E27FC236}">
                <a16:creationId xmlns:a16="http://schemas.microsoft.com/office/drawing/2014/main" id="{F5C0E0C9-99B8-4824-9E58-7D78570EBB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Rectangle 3">
            <a:extLst>
              <a:ext uri="{FF2B5EF4-FFF2-40B4-BE49-F238E27FC236}">
                <a16:creationId xmlns:a16="http://schemas.microsoft.com/office/drawing/2014/main" id="{28A8D281-D2CB-4E11-8C10-1E99E02B4C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1430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pt-BR" altLang="pt-BR" sz="2400" b="1">
                <a:solidFill>
                  <a:srgbClr val="000000"/>
                </a:solidFill>
                <a:latin typeface="Arial" panose="020B0604020202020204" pitchFamily="34" charset="0"/>
              </a:rPr>
              <a:t>Alguns adventistas acham que está certo assistir a um filme no cinema desde que o conteúdo seja aceitável.  Quais são na realidade os pontos em questão e os problemas envolvidos em freqüentar ao cinema?  Sua opinião é de que há razões para não se ir ao cinema mesmo que o conteúdo do filme seja  bom? 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b="1">
                <a:solidFill>
                  <a:srgbClr val="000000"/>
                </a:solidFill>
                <a:latin typeface="Arial" panose="020B0604020202020204" pitchFamily="34" charset="0"/>
              </a:rPr>
              <a:t>Por outro lado, estaria certo assistir a qualquer filme que se queira, desde que não seja num local público?  Poderia a “roda dos escarnecedores” ser instalada em nossa própria casa?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0AD2AF1-5445-485E-97C8-E0F6928D9ED9}"/>
              </a:ext>
            </a:extLst>
          </p:cNvPr>
          <p:cNvSpPr/>
          <p:nvPr/>
        </p:nvSpPr>
        <p:spPr>
          <a:xfrm>
            <a:off x="314917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172DE898-465E-4E6B-9FE9-9B93128F6B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549275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Há pessoas que defendem a idéia de que não há nada de errado em assistir a um filme que tenha só uma cena reprovável ou tenha poucos xingamentos, mas que ensina importantes lições.  O que você pensa sobre isso?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1BB7DB20-098A-40EE-9F0F-34246B518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571875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3316" name="WordArt 20">
            <a:extLst>
              <a:ext uri="{FF2B5EF4-FFF2-40B4-BE49-F238E27FC236}">
                <a16:creationId xmlns:a16="http://schemas.microsoft.com/office/drawing/2014/main" id="{C1CC353F-291C-4F63-B20F-D7D12B15E4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3317" name="Imagem 10">
            <a:extLst>
              <a:ext uri="{FF2B5EF4-FFF2-40B4-BE49-F238E27FC236}">
                <a16:creationId xmlns:a16="http://schemas.microsoft.com/office/drawing/2014/main" id="{8A23EFCE-23D0-44B8-BD01-C514FE126B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Imagem 11">
            <a:extLst>
              <a:ext uri="{FF2B5EF4-FFF2-40B4-BE49-F238E27FC236}">
                <a16:creationId xmlns:a16="http://schemas.microsoft.com/office/drawing/2014/main" id="{7E3D5686-4F67-43E0-808D-AAFD147F39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C654671A-52D6-458A-A5BB-27D3262B517A}"/>
              </a:ext>
            </a:extLst>
          </p:cNvPr>
          <p:cNvSpPr/>
          <p:nvPr/>
        </p:nvSpPr>
        <p:spPr>
          <a:xfrm>
            <a:off x="314917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6989802C-1822-415F-9437-B759DDA0AD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52513"/>
            <a:ext cx="7772400" cy="2514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Quais são algumas linhas mestras que você poderia usar para definir se um filme é bom ou não para um adventista assistir?  O grupo deve trabalhar junto para fazer essa lista.</a:t>
            </a:r>
          </a:p>
        </p:txBody>
      </p:sp>
      <p:sp>
        <p:nvSpPr>
          <p:cNvPr id="14339" name="Rectangle 5">
            <a:extLst>
              <a:ext uri="{FF2B5EF4-FFF2-40B4-BE49-F238E27FC236}">
                <a16:creationId xmlns:a16="http://schemas.microsoft.com/office/drawing/2014/main" id="{677DC6DE-DDED-4322-AD3E-6C012CD4A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2125" y="3429000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4340" name="WordArt 20">
            <a:extLst>
              <a:ext uri="{FF2B5EF4-FFF2-40B4-BE49-F238E27FC236}">
                <a16:creationId xmlns:a16="http://schemas.microsoft.com/office/drawing/2014/main" id="{5B28502B-3906-4DB0-BCCF-47C1CD4D4A3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4341" name="Imagem 10">
            <a:extLst>
              <a:ext uri="{FF2B5EF4-FFF2-40B4-BE49-F238E27FC236}">
                <a16:creationId xmlns:a16="http://schemas.microsoft.com/office/drawing/2014/main" id="{1CB16BDD-FDC5-4CB1-96DD-7A3E40C49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Imagem 11">
            <a:extLst>
              <a:ext uri="{FF2B5EF4-FFF2-40B4-BE49-F238E27FC236}">
                <a16:creationId xmlns:a16="http://schemas.microsoft.com/office/drawing/2014/main" id="{834E6786-1471-439D-AEDF-71A8915DBF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E4E9B860-9F78-4150-8DF2-A285E82AF035}"/>
              </a:ext>
            </a:extLst>
          </p:cNvPr>
          <p:cNvSpPr/>
          <p:nvPr/>
        </p:nvSpPr>
        <p:spPr>
          <a:xfrm>
            <a:off x="314917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C202F7E3-8702-4300-A12B-2B2461B73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2819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563"/>
              </a:spcAft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Discutam e façam votação sobre quais os programas de TV preferidos do grupo.  Avaliem quanto esses programas correspondem às linhas mestras que entraram na lista da questão 3.</a:t>
            </a:r>
          </a:p>
        </p:txBody>
      </p:sp>
      <p:sp>
        <p:nvSpPr>
          <p:cNvPr id="15363" name="Rectangle 5">
            <a:extLst>
              <a:ext uri="{FF2B5EF4-FFF2-40B4-BE49-F238E27FC236}">
                <a16:creationId xmlns:a16="http://schemas.microsoft.com/office/drawing/2014/main" id="{726FEEA0-FE1D-4D60-8D9E-E8F3280DD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8" y="3286125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5364" name="WordArt 20">
            <a:extLst>
              <a:ext uri="{FF2B5EF4-FFF2-40B4-BE49-F238E27FC236}">
                <a16:creationId xmlns:a16="http://schemas.microsoft.com/office/drawing/2014/main" id="{67E9AECB-BDC4-464C-95FC-6CA8AB1760B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5365" name="Imagem 10">
            <a:extLst>
              <a:ext uri="{FF2B5EF4-FFF2-40B4-BE49-F238E27FC236}">
                <a16:creationId xmlns:a16="http://schemas.microsoft.com/office/drawing/2014/main" id="{997ED164-4048-41C5-94DE-E2A7B2D31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m 11">
            <a:extLst>
              <a:ext uri="{FF2B5EF4-FFF2-40B4-BE49-F238E27FC236}">
                <a16:creationId xmlns:a16="http://schemas.microsoft.com/office/drawing/2014/main" id="{F64D279E-3E77-4E29-BAF1-FEF1B7CD5A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17BF8A0E-2FD5-460C-9793-0DD9E5B1C03F}"/>
              </a:ext>
            </a:extLst>
          </p:cNvPr>
          <p:cNvSpPr/>
          <p:nvPr/>
        </p:nvSpPr>
        <p:spPr>
          <a:xfrm>
            <a:off x="314917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10F0C0FB-74AC-41B1-B8F3-B5231ACFB3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De que maneiras demonstramos a influência que as telenovelas e filmes que vemos têm sobre nós?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8F4363EC-3058-4B67-B577-B625E81F8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8" y="3214688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6388" name="WordArt 20">
            <a:extLst>
              <a:ext uri="{FF2B5EF4-FFF2-40B4-BE49-F238E27FC236}">
                <a16:creationId xmlns:a16="http://schemas.microsoft.com/office/drawing/2014/main" id="{1A5F42ED-3A5E-4382-9EA6-28FA19C5D47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6389" name="Imagem 10">
            <a:extLst>
              <a:ext uri="{FF2B5EF4-FFF2-40B4-BE49-F238E27FC236}">
                <a16:creationId xmlns:a16="http://schemas.microsoft.com/office/drawing/2014/main" id="{5B000B00-9B8C-4957-83CF-86B2179D0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Imagem 11">
            <a:extLst>
              <a:ext uri="{FF2B5EF4-FFF2-40B4-BE49-F238E27FC236}">
                <a16:creationId xmlns:a16="http://schemas.microsoft.com/office/drawing/2014/main" id="{ED124AC6-E86A-4D7A-9352-7306F1AB60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A613B97-703F-454C-B56D-8D55D9745652}"/>
              </a:ext>
            </a:extLst>
          </p:cNvPr>
          <p:cNvSpPr/>
          <p:nvPr/>
        </p:nvSpPr>
        <p:spPr>
          <a:xfrm>
            <a:off x="314917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0EEB3919-63FD-4E47-85ED-E2BF3B21EA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584200"/>
            <a:ext cx="7772400" cy="3276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Se assistimos e gostamos de cenas pecaminosas, Deus nos responsabilizará como cúmplices ou coniventes?  Como Deus vê nossa participação vicária no pecado?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26C3E897-5898-41EE-8ED9-F5AD58401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2125" y="3143250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7412" name="WordArt 20">
            <a:extLst>
              <a:ext uri="{FF2B5EF4-FFF2-40B4-BE49-F238E27FC236}">
                <a16:creationId xmlns:a16="http://schemas.microsoft.com/office/drawing/2014/main" id="{1CA9C39E-134D-4E6F-A699-DC8D366954C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7413" name="Imagem 10">
            <a:extLst>
              <a:ext uri="{FF2B5EF4-FFF2-40B4-BE49-F238E27FC236}">
                <a16:creationId xmlns:a16="http://schemas.microsoft.com/office/drawing/2014/main" id="{D2960073-DF1D-4A03-8C53-73DA576038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Imagem 11">
            <a:extLst>
              <a:ext uri="{FF2B5EF4-FFF2-40B4-BE49-F238E27FC236}">
                <a16:creationId xmlns:a16="http://schemas.microsoft.com/office/drawing/2014/main" id="{EEEFFE38-66AF-4477-A72C-AAA05DBF24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C678074F-F718-4979-A883-4A14CB50DC5A}"/>
              </a:ext>
            </a:extLst>
          </p:cNvPr>
          <p:cNvSpPr/>
          <p:nvPr/>
        </p:nvSpPr>
        <p:spPr>
          <a:xfrm>
            <a:off x="314917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D02D3A1-4ADF-4947-AF62-7811041F1F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Dica Geral: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7429A52-7654-4060-9944-F3B4EEFBAD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1484313"/>
            <a:ext cx="7772400" cy="3810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Entenda que TV e cinema são veículos poderosíssimos quando se trata de exercer influência. Então, pense sobre que tipo de formador de opinião você está disposto a se submeter, e nunca deixe de lado a sua individualidade.</a:t>
            </a:r>
          </a:p>
        </p:txBody>
      </p:sp>
      <p:sp>
        <p:nvSpPr>
          <p:cNvPr id="3076" name="WordArt 20">
            <a:extLst>
              <a:ext uri="{FF2B5EF4-FFF2-40B4-BE49-F238E27FC236}">
                <a16:creationId xmlns:a16="http://schemas.microsoft.com/office/drawing/2014/main" id="{EFC1B56B-D46D-432D-8F4B-E0AC8C72E11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3077" name="Imagem 10">
            <a:extLst>
              <a:ext uri="{FF2B5EF4-FFF2-40B4-BE49-F238E27FC236}">
                <a16:creationId xmlns:a16="http://schemas.microsoft.com/office/drawing/2014/main" id="{B20DC55B-0DCB-411C-B3FD-A682A9F76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Imagem 11">
            <a:extLst>
              <a:ext uri="{FF2B5EF4-FFF2-40B4-BE49-F238E27FC236}">
                <a16:creationId xmlns:a16="http://schemas.microsoft.com/office/drawing/2014/main" id="{DA103FF3-D84D-4B7F-A654-F3E850863E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829C9C3-92E3-4367-9499-ADC6381650DF}"/>
              </a:ext>
            </a:extLst>
          </p:cNvPr>
          <p:cNvSpPr/>
          <p:nvPr/>
        </p:nvSpPr>
        <p:spPr>
          <a:xfrm>
            <a:off x="314917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787EF35-4672-4080-A0E6-8D065B988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O princípio a ser seguido: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00DAF45-91E1-4B15-B540-49E9C61881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5813" y="1643063"/>
            <a:ext cx="7772400" cy="3657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Filipenses 4:8 (BLH), Paulo escreveu as linhas mestras para nossa conduta:  “Portanto, meus irmãos,  encham as suas mentes com tudo o que é bom e merece elogios: o que é verdadeiro, digno, justo, puro, agradável e honesto”.</a:t>
            </a:r>
          </a:p>
        </p:txBody>
      </p:sp>
      <p:sp>
        <p:nvSpPr>
          <p:cNvPr id="4100" name="WordArt 20">
            <a:extLst>
              <a:ext uri="{FF2B5EF4-FFF2-40B4-BE49-F238E27FC236}">
                <a16:creationId xmlns:a16="http://schemas.microsoft.com/office/drawing/2014/main" id="{90284163-7BFE-4937-9556-80AC557C33A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4101" name="Imagem 10">
            <a:extLst>
              <a:ext uri="{FF2B5EF4-FFF2-40B4-BE49-F238E27FC236}">
                <a16:creationId xmlns:a16="http://schemas.microsoft.com/office/drawing/2014/main" id="{3973ACB3-D187-4277-A741-DB4FD04056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Imagem 11">
            <a:extLst>
              <a:ext uri="{FF2B5EF4-FFF2-40B4-BE49-F238E27FC236}">
                <a16:creationId xmlns:a16="http://schemas.microsoft.com/office/drawing/2014/main" id="{7273F91D-FB61-4823-973C-709C0C35D3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1DD375F1-BC67-44CA-A4F0-7749CE063D85}"/>
              </a:ext>
            </a:extLst>
          </p:cNvPr>
          <p:cNvSpPr/>
          <p:nvPr/>
        </p:nvSpPr>
        <p:spPr>
          <a:xfrm>
            <a:off x="314917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983E5ED-D194-4CE2-8087-68810FE89A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33375"/>
            <a:ext cx="8001000" cy="1143000"/>
          </a:xfrm>
        </p:spPr>
        <p:txBody>
          <a:bodyPr/>
          <a:lstStyle/>
          <a:p>
            <a:pPr eaLnBrk="1" hangingPunct="1"/>
            <a:r>
              <a:rPr lang="pt-BR" altLang="pt-BR" b="1" i="1">
                <a:solidFill>
                  <a:srgbClr val="000000"/>
                </a:solidFill>
                <a:latin typeface="Arial" panose="020B0604020202020204" pitchFamily="34" charset="0"/>
              </a:rPr>
              <a:t>O problema está no local ou no conteúdo?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B76A752-B7DC-411D-AE7F-D9626900C3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1700213"/>
            <a:ext cx="8105775" cy="39624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O local onde você assiste um filme é infinitamente menos importante do que aquilo que você está vendo. </a:t>
            </a:r>
          </a:p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Se não vamos ao cinema mas trazemos para o nosso lar um filme moralmente degenerado, estamos em falta com o ponto de vista de Deus, que Paulo apresenta. </a:t>
            </a:r>
          </a:p>
        </p:txBody>
      </p:sp>
      <p:pic>
        <p:nvPicPr>
          <p:cNvPr id="5124" name="Picture 5" descr="TV2">
            <a:extLst>
              <a:ext uri="{FF2B5EF4-FFF2-40B4-BE49-F238E27FC236}">
                <a16:creationId xmlns:a16="http://schemas.microsoft.com/office/drawing/2014/main" id="{6494959B-EB47-4D50-84A2-42F4311DC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941888"/>
            <a:ext cx="1447800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WordArt 20">
            <a:extLst>
              <a:ext uri="{FF2B5EF4-FFF2-40B4-BE49-F238E27FC236}">
                <a16:creationId xmlns:a16="http://schemas.microsoft.com/office/drawing/2014/main" id="{08326FA7-BBF8-45E7-B6B0-B0DF77A870F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5126" name="Imagem 10">
            <a:extLst>
              <a:ext uri="{FF2B5EF4-FFF2-40B4-BE49-F238E27FC236}">
                <a16:creationId xmlns:a16="http://schemas.microsoft.com/office/drawing/2014/main" id="{1682D1B9-DAC2-4DCB-A0A3-1E1CA8CBF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WordArt 20">
            <a:extLst>
              <a:ext uri="{FF2B5EF4-FFF2-40B4-BE49-F238E27FC236}">
                <a16:creationId xmlns:a16="http://schemas.microsoft.com/office/drawing/2014/main" id="{65F80123-823C-47B8-8253-DCF7C47C842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964488" y="66055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5128" name="Imagem 11">
            <a:extLst>
              <a:ext uri="{FF2B5EF4-FFF2-40B4-BE49-F238E27FC236}">
                <a16:creationId xmlns:a16="http://schemas.microsoft.com/office/drawing/2014/main" id="{89DB346E-53C1-4C91-8640-B594B2FD00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900" y="53673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566BC302-7BFB-488B-9828-7ACBC0753804}"/>
              </a:ext>
            </a:extLst>
          </p:cNvPr>
          <p:cNvSpPr/>
          <p:nvPr/>
        </p:nvSpPr>
        <p:spPr>
          <a:xfrm>
            <a:off x="314917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7498AFD-AE91-43C2-8C94-AA69F9D28F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7250" y="142875"/>
            <a:ext cx="7772400" cy="914400"/>
          </a:xfrm>
        </p:spPr>
        <p:txBody>
          <a:bodyPr/>
          <a:lstStyle/>
          <a:p>
            <a:pPr eaLnBrk="1" hangingPunct="1"/>
            <a:r>
              <a:rPr lang="pt-BR" altLang="pt-BR" b="1" i="1">
                <a:solidFill>
                  <a:srgbClr val="000000"/>
                </a:solidFill>
                <a:latin typeface="Arial" panose="020B0604020202020204" pitchFamily="34" charset="0"/>
              </a:rPr>
              <a:t>Critérios para escolher:</a:t>
            </a:r>
          </a:p>
        </p:txBody>
      </p:sp>
      <p:pic>
        <p:nvPicPr>
          <p:cNvPr id="6147" name="Picture 5" descr="TV1">
            <a:extLst>
              <a:ext uri="{FF2B5EF4-FFF2-40B4-BE49-F238E27FC236}">
                <a16:creationId xmlns:a16="http://schemas.microsoft.com/office/drawing/2014/main" id="{5986497A-4344-42F7-804B-F11886BB1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557338"/>
            <a:ext cx="3384550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WordArt 20">
            <a:extLst>
              <a:ext uri="{FF2B5EF4-FFF2-40B4-BE49-F238E27FC236}">
                <a16:creationId xmlns:a16="http://schemas.microsoft.com/office/drawing/2014/main" id="{0C52C6C4-C993-4D16-8324-E4229B4CBAD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6149" name="Imagem 10">
            <a:extLst>
              <a:ext uri="{FF2B5EF4-FFF2-40B4-BE49-F238E27FC236}">
                <a16:creationId xmlns:a16="http://schemas.microsoft.com/office/drawing/2014/main" id="{FBDA3255-9AAD-4CF2-BBE5-200CC2A593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Imagem 11">
            <a:extLst>
              <a:ext uri="{FF2B5EF4-FFF2-40B4-BE49-F238E27FC236}">
                <a16:creationId xmlns:a16="http://schemas.microsoft.com/office/drawing/2014/main" id="{B05592DF-673F-4050-A003-88E4DDC970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3">
            <a:extLst>
              <a:ext uri="{FF2B5EF4-FFF2-40B4-BE49-F238E27FC236}">
                <a16:creationId xmlns:a16="http://schemas.microsoft.com/office/drawing/2014/main" id="{F8585FE5-1568-4704-B131-DE104FE83E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000125"/>
            <a:ext cx="542925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Analise quais os valores focalizados na tela se são ou não cristãos.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É necessário saber de antemão qual a mensagem que o filme transmite.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O enredo está sendo direcionado para uma conclusão bem refletida e honesta? 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C8EBC98-50E3-4A01-8E7F-C75FAEE2F811}"/>
              </a:ext>
            </a:extLst>
          </p:cNvPr>
          <p:cNvSpPr/>
          <p:nvPr/>
        </p:nvSpPr>
        <p:spPr>
          <a:xfrm>
            <a:off x="314917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1A05F71-A571-496C-B619-9A1C431D79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77200" cy="1371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Qual mensagem você está recebendo?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pic>
        <p:nvPicPr>
          <p:cNvPr id="7171" name="Picture 7" descr="TV3">
            <a:extLst>
              <a:ext uri="{FF2B5EF4-FFF2-40B4-BE49-F238E27FC236}">
                <a16:creationId xmlns:a16="http://schemas.microsoft.com/office/drawing/2014/main" id="{E038BFA7-CBD4-4B67-BC47-F0A098864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238" y="1916113"/>
            <a:ext cx="2708275" cy="297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WordArt 20">
            <a:extLst>
              <a:ext uri="{FF2B5EF4-FFF2-40B4-BE49-F238E27FC236}">
                <a16:creationId xmlns:a16="http://schemas.microsoft.com/office/drawing/2014/main" id="{61A3E96A-96FF-4D67-A3F6-34F4787B2BA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7173" name="Imagem 10">
            <a:extLst>
              <a:ext uri="{FF2B5EF4-FFF2-40B4-BE49-F238E27FC236}">
                <a16:creationId xmlns:a16="http://schemas.microsoft.com/office/drawing/2014/main" id="{B6B6D28B-F2F6-4CEC-A927-E5EE463A0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Imagem 11">
            <a:extLst>
              <a:ext uri="{FF2B5EF4-FFF2-40B4-BE49-F238E27FC236}">
                <a16:creationId xmlns:a16="http://schemas.microsoft.com/office/drawing/2014/main" id="{7A9C6DC4-D71C-429D-AE53-35528D199B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Rectangle 3">
            <a:extLst>
              <a:ext uri="{FF2B5EF4-FFF2-40B4-BE49-F238E27FC236}">
                <a16:creationId xmlns:a16="http://schemas.microsoft.com/office/drawing/2014/main" id="{9EE99426-4245-4DDB-AA30-2EDD090F8A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1714500"/>
            <a:ext cx="565785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b="1">
                <a:solidFill>
                  <a:srgbClr val="000000"/>
                </a:solidFill>
                <a:latin typeface="Arial" panose="020B0604020202020204" pitchFamily="34" charset="0"/>
              </a:rPr>
              <a:t>Ao analisarmos as representações, é necessário questionar se desejamos padronizar nossa vida pelo modelo apresentado.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b="1">
                <a:solidFill>
                  <a:srgbClr val="000000"/>
                </a:solidFill>
                <a:latin typeface="Arial" panose="020B0604020202020204" pitchFamily="34" charset="0"/>
              </a:rPr>
              <a:t>A mensagem desejável é aquela que vai incentivar-nos a contribuir positivamente para a comunidade ao nosso redor e, mais especialmente, nos fazer sentir mais perto de Deus. 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CC08BC8A-347E-4CD4-883D-C17BFAD3ADA6}"/>
              </a:ext>
            </a:extLst>
          </p:cNvPr>
          <p:cNvSpPr/>
          <p:nvPr/>
        </p:nvSpPr>
        <p:spPr>
          <a:xfrm>
            <a:off x="314917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D5E5C72-F156-476C-A9BF-14C177F2B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 i="1">
                <a:solidFill>
                  <a:schemeClr val="accent2"/>
                </a:solidFill>
                <a:latin typeface="Arial" panose="020B0604020202020204" pitchFamily="34" charset="0"/>
              </a:rPr>
              <a:t>Tenha cuidado com aquilo que você não percebe.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D8D497F-007C-45AC-A3DD-602AE15456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8688" y="1785938"/>
            <a:ext cx="7772400" cy="38862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Muitos filmes apresentam mensagens subliminares.</a:t>
            </a:r>
          </a:p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Muitas vezes não é você que está escolhendo o que estão colocando em sua mente.</a:t>
            </a:r>
          </a:p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Desconfie e esteja atento até mesmo com filmes chamados de “inocentes”.</a:t>
            </a:r>
          </a:p>
        </p:txBody>
      </p:sp>
      <p:sp>
        <p:nvSpPr>
          <p:cNvPr id="8196" name="WordArt 20">
            <a:extLst>
              <a:ext uri="{FF2B5EF4-FFF2-40B4-BE49-F238E27FC236}">
                <a16:creationId xmlns:a16="http://schemas.microsoft.com/office/drawing/2014/main" id="{1BCA26D5-C1A7-4058-9923-C02BE7B6B42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8197" name="Imagem 10">
            <a:extLst>
              <a:ext uri="{FF2B5EF4-FFF2-40B4-BE49-F238E27FC236}">
                <a16:creationId xmlns:a16="http://schemas.microsoft.com/office/drawing/2014/main" id="{B46BAEA1-01E9-49EE-85A0-0F100DC6C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Imagem 11">
            <a:extLst>
              <a:ext uri="{FF2B5EF4-FFF2-40B4-BE49-F238E27FC236}">
                <a16:creationId xmlns:a16="http://schemas.microsoft.com/office/drawing/2014/main" id="{8BA21FD6-D8D0-4B68-BF4B-CCF1862C38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636CD83-2415-424A-9266-BFF5AAA0E88B}"/>
              </a:ext>
            </a:extLst>
          </p:cNvPr>
          <p:cNvSpPr/>
          <p:nvPr/>
        </p:nvSpPr>
        <p:spPr>
          <a:xfrm>
            <a:off x="314917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030072A-9E0F-43A9-A4FF-08847FBB6F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848600" cy="1752600"/>
          </a:xfrm>
        </p:spPr>
        <p:txBody>
          <a:bodyPr/>
          <a:lstStyle/>
          <a:p>
            <a:pPr eaLnBrk="1" hangingPunct="1"/>
            <a:r>
              <a:rPr lang="pt-BR" altLang="pt-BR" b="1" i="1">
                <a:solidFill>
                  <a:schemeClr val="bg1"/>
                </a:solidFill>
                <a:latin typeface="Arial" panose="020B0604020202020204" pitchFamily="34" charset="0"/>
              </a:rPr>
              <a:t>Participando do pecado de forma indireta.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B24C3B3-94C6-4876-8DB1-5976D85516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4988" y="1928813"/>
            <a:ext cx="8358187" cy="39624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Ao assistir a episódios imorais nós participamos de forma indireta daqueles atos, os quais, pelos padrões bíblicos, são chamados de adultério, mentira, roubo, vaidade, idolatria e muitas coisas mais.</a:t>
            </a:r>
          </a:p>
          <a:p>
            <a:pPr eaLnBrk="1" hangingPunct="1"/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O que você vê fortalecerá ou enfraquecerá seu testemunho por Cristo.</a:t>
            </a:r>
          </a:p>
        </p:txBody>
      </p:sp>
      <p:sp>
        <p:nvSpPr>
          <p:cNvPr id="9220" name="WordArt 20">
            <a:extLst>
              <a:ext uri="{FF2B5EF4-FFF2-40B4-BE49-F238E27FC236}">
                <a16:creationId xmlns:a16="http://schemas.microsoft.com/office/drawing/2014/main" id="{6A4121D8-D660-48E7-94DF-DF0999D970C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9221" name="Imagem 10">
            <a:extLst>
              <a:ext uri="{FF2B5EF4-FFF2-40B4-BE49-F238E27FC236}">
                <a16:creationId xmlns:a16="http://schemas.microsoft.com/office/drawing/2014/main" id="{28A020B9-035D-416E-9575-A97E1895C2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Imagem 11">
            <a:extLst>
              <a:ext uri="{FF2B5EF4-FFF2-40B4-BE49-F238E27FC236}">
                <a16:creationId xmlns:a16="http://schemas.microsoft.com/office/drawing/2014/main" id="{2495DAFE-24F8-454A-8660-BE8653CAA4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20724FE2-6C41-4711-B4C1-F4317D01D8D8}"/>
              </a:ext>
            </a:extLst>
          </p:cNvPr>
          <p:cNvSpPr/>
          <p:nvPr/>
        </p:nvSpPr>
        <p:spPr>
          <a:xfrm>
            <a:off x="314917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1130D3D-C746-48D4-8E0D-69BF03CD08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5813" y="28575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O que fazer para escolher: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8047934-37D8-493A-9284-7D7DB44BBA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1285875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Tenha a certeza de que você não está deixando de lado as orientações de Deus.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Leia o que a crítica está dizendo sobre o filme ou o show e analise os críticos.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Analise o que glorifica ao seu Criador, e o que tornará você uma pessoa melhor.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Esteja preparado para encarar o surgimento das pressões dos amigos. </a:t>
            </a:r>
          </a:p>
        </p:txBody>
      </p:sp>
      <p:sp>
        <p:nvSpPr>
          <p:cNvPr id="10244" name="WordArt 20">
            <a:extLst>
              <a:ext uri="{FF2B5EF4-FFF2-40B4-BE49-F238E27FC236}">
                <a16:creationId xmlns:a16="http://schemas.microsoft.com/office/drawing/2014/main" id="{3FF1CF6A-D218-4378-9EF2-51D532D212C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0245" name="Imagem 10">
            <a:extLst>
              <a:ext uri="{FF2B5EF4-FFF2-40B4-BE49-F238E27FC236}">
                <a16:creationId xmlns:a16="http://schemas.microsoft.com/office/drawing/2014/main" id="{3BD68644-385F-4D4D-B962-5EAAC3B9F2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Imagem 11">
            <a:extLst>
              <a:ext uri="{FF2B5EF4-FFF2-40B4-BE49-F238E27FC236}">
                <a16:creationId xmlns:a16="http://schemas.microsoft.com/office/drawing/2014/main" id="{BBC0F945-B090-4F00-AC80-B441A962E2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DDF4C281-4B0B-4270-B60A-6371ABA6D892}"/>
              </a:ext>
            </a:extLst>
          </p:cNvPr>
          <p:cNvSpPr/>
          <p:nvPr/>
        </p:nvSpPr>
        <p:spPr>
          <a:xfrm>
            <a:off x="314917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859</Words>
  <Application>Microsoft Office PowerPoint</Application>
  <PresentationFormat>Apresentação na tela (4:3)</PresentationFormat>
  <Paragraphs>78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Times New Roman</vt:lpstr>
      <vt:lpstr>Arial</vt:lpstr>
      <vt:lpstr>Calibri</vt:lpstr>
      <vt:lpstr>Bulldog</vt:lpstr>
      <vt:lpstr>Estrutura padrão</vt:lpstr>
      <vt:lpstr>Televisão e Cinema</vt:lpstr>
      <vt:lpstr>Dica Geral:</vt:lpstr>
      <vt:lpstr>O princípio a ser seguido: </vt:lpstr>
      <vt:lpstr>O problema está no local ou no conteúdo?</vt:lpstr>
      <vt:lpstr>Critérios para escolher:</vt:lpstr>
      <vt:lpstr>Qual mensagem você está recebendo? </vt:lpstr>
      <vt:lpstr>Tenha cuidado com aquilo que você não percebe.</vt:lpstr>
      <vt:lpstr>Participando do pecado de forma indireta.</vt:lpstr>
      <vt:lpstr>O que fazer para escolher:</vt:lpstr>
      <vt:lpstr>Tem muita coisa melhor que cinema e televisão:</vt:lpstr>
      <vt:lpstr>Para Debater: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Ed. Tempos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</dc:creator>
  <cp:keywords>www.4tons.com</cp:keywords>
  <dc:description>COMÉRCIO PROIBIDO. USO PESSOAL</dc:description>
  <cp:lastModifiedBy>Pr. Marcelo Carvalho</cp:lastModifiedBy>
  <cp:revision>20</cp:revision>
  <dcterms:created xsi:type="dcterms:W3CDTF">2002-10-16T00:48:43Z</dcterms:created>
  <dcterms:modified xsi:type="dcterms:W3CDTF">2019-11-21T09:47:53Z</dcterms:modified>
  <cp:category>SM-JOVENS</cp:category>
</cp:coreProperties>
</file>