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FFCC"/>
    <a:srgbClr val="99CCFF"/>
    <a:srgbClr val="FFCC99"/>
    <a:srgbClr val="FFFF99"/>
    <a:srgbClr val="FFFF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1" d="100"/>
          <a:sy n="61" d="100"/>
        </p:scale>
        <p:origin x="7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2548F4-191A-48FF-B4A6-A0E5C5FDB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084E6D-E942-4487-B765-3D040CBE83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02D97A-0F56-43F7-936E-21BDDA6A32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33895-69D3-45CE-B3FC-AD87B00A515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24995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81A6DD-0816-498C-85CC-7462189E3F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AD4D6C-386D-4B9E-B029-C21626DD8D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15B9A8-24E6-49F8-BD3B-6E73DDC61F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F9BD85-91D3-42AB-807A-D3FD84A387E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1407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8A905F-D6B3-44FE-BA7D-1A2006AF75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BAD867-E809-4D44-B0CF-3BCDE42EF5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E9E297-133C-403C-AE69-2482763A27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96202-44E3-46CF-A553-52198CDADB6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4990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EA1E3D-A96B-4274-A37C-160D4B17BD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530BA5-98E5-4D77-8DE8-4C625F379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DDD36D-A8E0-422E-BD84-663E286E86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5D7638-CFB7-475D-8C4E-17207F71942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09832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4BE8DA-0F1B-4782-A248-7223B49498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EA1243-5F36-4E47-83C8-34C8703EE1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965402-8AF1-4CEA-8F42-44FE0202CC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CD75F4-9E67-4030-AB32-84DD712A285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81166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96E02B-7B93-4AF3-9CA8-5A0D001894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71B4E4-895D-4118-B307-AC86F2AE2F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9E6A1E-A9F9-4D79-844D-D15AB12D73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A98B71-8FD1-464F-A618-4984C17B9E7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7203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FBE2701-810E-4B4B-9CF3-B986BF07E5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A6AC8A-FA31-4592-B546-9414101C0C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A6B3608-3111-4C25-8910-B9CD409B15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27CA0E-DC4A-4222-A5D0-5F0DF86D96A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61579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A7D9BA7-EC22-4B2F-95EF-C929C95AEE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68A2DFD-1834-43FE-96D3-C6DB9CEB9F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73C983E-4E33-4E07-A4FB-981E5FE2E4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9A8DCD-5821-4024-A3E1-0F140201F35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1465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84F35C-D975-4E28-8C71-16819B9663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E708403-4DD5-4A61-B006-7B38C2FC26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087FFCB-A97C-45FF-AF05-A49142E9C2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E0262-7634-47A4-AABE-A833754615B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3304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8AFDDA-BD1F-4262-9A60-F07051C0F4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4F24D6-AC5A-4D0C-8099-66CBEFBF39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BF1DCD-318E-4BC5-A14D-2488498AE2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F36725-926E-4F57-BA8D-9AD9EC20EA0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5082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C13F28-8EBC-4001-9AFF-CEB1DE71EC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3AE6FC-5384-4E9B-B3F8-29DBE93C67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8C0464-D43A-459D-B0F8-E3FE189F7B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88BBA6-D818-4CE6-8FB2-F2395418433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9039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83CBED3-A41B-4A2D-AF05-C5B7335367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EFD548C-2E9F-430D-8A6D-BE46387317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D881FB5-E4F3-4676-858A-FA8623BE76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98F00F4-0E26-4974-ADE0-69CBBECC1E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90C49CD-1F07-4511-A5FE-BE6BC1D0E33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D80CFA-0C4F-4C7A-A484-AE205D7CF83A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14B6C27-2DF3-450F-AE82-D0A767F48D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066800"/>
            <a:ext cx="7772400" cy="1143000"/>
          </a:xfrm>
        </p:spPr>
        <p:txBody>
          <a:bodyPr/>
          <a:lstStyle/>
          <a:p>
            <a:pPr algn="l" eaLnBrk="1" hangingPunct="1"/>
            <a:r>
              <a:rPr lang="pt-BR" altLang="pt-BR" b="1">
                <a:solidFill>
                  <a:srgbClr val="FF9900"/>
                </a:solidFill>
                <a:latin typeface="Arial" panose="020B0604020202020204" pitchFamily="34" charset="0"/>
              </a:rPr>
              <a:t>Tempo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4FAF0113-41F5-4082-AC06-470C657FC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38400"/>
            <a:ext cx="51054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pt-BR" altLang="pt-BR"/>
          </a:p>
        </p:txBody>
      </p:sp>
      <p:pic>
        <p:nvPicPr>
          <p:cNvPr id="2052" name="Picture 7" descr="Estilo">
            <a:extLst>
              <a:ext uri="{FF2B5EF4-FFF2-40B4-BE49-F238E27FC236}">
                <a16:creationId xmlns:a16="http://schemas.microsoft.com/office/drawing/2014/main" id="{D313684D-ABE1-49BE-8F91-43E61928C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0"/>
            <a:ext cx="3733800" cy="204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3" descr="Tempo abertura">
            <a:extLst>
              <a:ext uri="{FF2B5EF4-FFF2-40B4-BE49-F238E27FC236}">
                <a16:creationId xmlns:a16="http://schemas.microsoft.com/office/drawing/2014/main" id="{3C392D58-B0A2-41C3-9318-27C264FEF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214563"/>
            <a:ext cx="3810000" cy="334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20">
            <a:extLst>
              <a:ext uri="{FF2B5EF4-FFF2-40B4-BE49-F238E27FC236}">
                <a16:creationId xmlns:a16="http://schemas.microsoft.com/office/drawing/2014/main" id="{3A515E2E-6F2A-44A8-AB06-CF07E0D757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2055" name="Imagem 10">
            <a:extLst>
              <a:ext uri="{FF2B5EF4-FFF2-40B4-BE49-F238E27FC236}">
                <a16:creationId xmlns:a16="http://schemas.microsoft.com/office/drawing/2014/main" id="{6C45BB1A-B101-4E4A-8EA0-855F3E20E5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Imagem 11">
            <a:extLst>
              <a:ext uri="{FF2B5EF4-FFF2-40B4-BE49-F238E27FC236}">
                <a16:creationId xmlns:a16="http://schemas.microsoft.com/office/drawing/2014/main" id="{519111EC-F7F2-44A6-A7B7-11AB8F9C4C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Imagem 12">
            <a:extLst>
              <a:ext uri="{FF2B5EF4-FFF2-40B4-BE49-F238E27FC236}">
                <a16:creationId xmlns:a16="http://schemas.microsoft.com/office/drawing/2014/main" id="{5A7AE326-91A2-49FF-BE9A-F475BA374A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500063"/>
            <a:ext cx="1423987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0960DEB0-4E6C-4632-8400-A402376D1C9B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9285877-38A5-4C89-A253-02696887A8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pPr eaLnBrk="1" hangingPunct="1"/>
            <a:r>
              <a:rPr lang="pt-BR" altLang="pt-BR" b="1">
                <a:latin typeface="Arial" panose="020B0604020202020204" pitchFamily="34" charset="0"/>
              </a:rPr>
              <a:t>Para Debater: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091746B-AAB5-4B94-8333-71112C4BF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2590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800" b="1">
                <a:solidFill>
                  <a:srgbClr val="000000"/>
                </a:solidFill>
                <a:latin typeface="Arial" panose="020B0604020202020204" pitchFamily="34" charset="0"/>
              </a:rPr>
              <a:t> Por que é tão importante para o adolescente adventista ter o controle do seu tempo?  Deus nos responsabiliza pela maneira como usamos nosso tempo?  O que a administração do tempo tem a ver com o cristianismo?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D75011D7-FA62-496A-AEF4-CC827C0C6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9250" y="3429000"/>
            <a:ext cx="1371600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pt-BR" altLang="pt-BR" sz="17500" b="1">
                <a:solidFill>
                  <a:srgbClr val="FF9900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11269" name="WordArt 20">
            <a:extLst>
              <a:ext uri="{FF2B5EF4-FFF2-40B4-BE49-F238E27FC236}">
                <a16:creationId xmlns:a16="http://schemas.microsoft.com/office/drawing/2014/main" id="{0331F91A-8D5C-4EB3-AB7C-6B884F30367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11270" name="Imagem 10">
            <a:extLst>
              <a:ext uri="{FF2B5EF4-FFF2-40B4-BE49-F238E27FC236}">
                <a16:creationId xmlns:a16="http://schemas.microsoft.com/office/drawing/2014/main" id="{6EDC8DE5-9FA2-4627-B932-2A905331E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Imagem 11">
            <a:extLst>
              <a:ext uri="{FF2B5EF4-FFF2-40B4-BE49-F238E27FC236}">
                <a16:creationId xmlns:a16="http://schemas.microsoft.com/office/drawing/2014/main" id="{BCE03294-3241-4FEF-84EB-9228EE9C5D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6D414968-BB5C-425C-9787-C217781A06E0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C6AC6FCB-EB2B-4936-BAAB-CB37AD8A8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2938" y="1428750"/>
            <a:ext cx="7772400" cy="4114800"/>
          </a:xfrm>
        </p:spPr>
        <p:txBody>
          <a:bodyPr/>
          <a:lstStyle/>
          <a:p>
            <a:pPr eaLnBrk="1" hangingPunct="1"/>
            <a:r>
              <a:rPr lang="pt-BR" altLang="pt-BR" b="1">
                <a:solidFill>
                  <a:srgbClr val="000000"/>
                </a:solidFill>
                <a:latin typeface="Arial" panose="020B0604020202020204" pitchFamily="34" charset="0"/>
              </a:rPr>
              <a:t>Como escolher dentre tantas, as coisas mais importantes para minha vida?  (Definir as prioridades).  O que é mais valioso para você? </a:t>
            </a:r>
          </a:p>
        </p:txBody>
      </p:sp>
      <p:sp>
        <p:nvSpPr>
          <p:cNvPr id="12291" name="Rectangle 4">
            <a:extLst>
              <a:ext uri="{FF2B5EF4-FFF2-40B4-BE49-F238E27FC236}">
                <a16:creationId xmlns:a16="http://schemas.microsoft.com/office/drawing/2014/main" id="{214C9846-6715-4EE7-841E-03F3A8690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9250" y="3214688"/>
            <a:ext cx="1371600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pt-BR" altLang="pt-BR" sz="17500" b="1">
                <a:solidFill>
                  <a:srgbClr val="FF9900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12292" name="WordArt 20">
            <a:extLst>
              <a:ext uri="{FF2B5EF4-FFF2-40B4-BE49-F238E27FC236}">
                <a16:creationId xmlns:a16="http://schemas.microsoft.com/office/drawing/2014/main" id="{1720462E-F896-4353-A7C7-7D4DE4F289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12293" name="Imagem 10">
            <a:extLst>
              <a:ext uri="{FF2B5EF4-FFF2-40B4-BE49-F238E27FC236}">
                <a16:creationId xmlns:a16="http://schemas.microsoft.com/office/drawing/2014/main" id="{995C80BD-F8F8-4756-AFB6-6D50F62B90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Imagem 11">
            <a:extLst>
              <a:ext uri="{FF2B5EF4-FFF2-40B4-BE49-F238E27FC236}">
                <a16:creationId xmlns:a16="http://schemas.microsoft.com/office/drawing/2014/main" id="{26C217D5-8EF0-4B88-958B-3FF5BCACB6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9ECC5958-CC34-4A71-B8B5-E76F683A8267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56B30C5D-5AD4-4543-A435-697AC51D36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b="1">
                <a:solidFill>
                  <a:srgbClr val="000000"/>
                </a:solidFill>
                <a:latin typeface="Arial" panose="020B0604020202020204" pitchFamily="34" charset="0"/>
              </a:rPr>
              <a:t>Como responder a alguém que lhe diz e insiste para que faça algo que realmente você não tem tempo para fazer?  (Dê exemplos específicos).  Que maneiras gentis poderão ser usadas para dizer NÃO ?</a:t>
            </a:r>
          </a:p>
        </p:txBody>
      </p:sp>
      <p:sp>
        <p:nvSpPr>
          <p:cNvPr id="13315" name="Rectangle 5">
            <a:extLst>
              <a:ext uri="{FF2B5EF4-FFF2-40B4-BE49-F238E27FC236}">
                <a16:creationId xmlns:a16="http://schemas.microsoft.com/office/drawing/2014/main" id="{875E6F01-65D2-4EFD-A4E5-829192A21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7813" y="3500438"/>
            <a:ext cx="1371600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pt-BR" altLang="pt-BR" sz="17500" b="1">
                <a:solidFill>
                  <a:srgbClr val="FF9900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13316" name="WordArt 20">
            <a:extLst>
              <a:ext uri="{FF2B5EF4-FFF2-40B4-BE49-F238E27FC236}">
                <a16:creationId xmlns:a16="http://schemas.microsoft.com/office/drawing/2014/main" id="{86347DFF-F9AD-46EA-AEC0-EE480E24EED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13317" name="Imagem 10">
            <a:extLst>
              <a:ext uri="{FF2B5EF4-FFF2-40B4-BE49-F238E27FC236}">
                <a16:creationId xmlns:a16="http://schemas.microsoft.com/office/drawing/2014/main" id="{A4547859-2347-4D79-B838-C966B44FB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Imagem 11">
            <a:extLst>
              <a:ext uri="{FF2B5EF4-FFF2-40B4-BE49-F238E27FC236}">
                <a16:creationId xmlns:a16="http://schemas.microsoft.com/office/drawing/2014/main" id="{40841004-0FF7-45D0-939C-FDAB9FC9CC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4D8E04BD-8F50-4124-906B-6AE2864D0773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ADDBC67B-ED42-4EB2-A78F-41F739D7F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4375" y="1357313"/>
            <a:ext cx="7772400" cy="2286000"/>
          </a:xfrm>
        </p:spPr>
        <p:txBody>
          <a:bodyPr/>
          <a:lstStyle/>
          <a:p>
            <a:pPr eaLnBrk="1" hangingPunct="1"/>
            <a:r>
              <a:rPr lang="pt-BR" altLang="pt-BR" b="1">
                <a:solidFill>
                  <a:srgbClr val="000000"/>
                </a:solidFill>
                <a:latin typeface="Arial" panose="020B0604020202020204" pitchFamily="34" charset="0"/>
              </a:rPr>
              <a:t>Que coisas típicas nos fazem perder tempo e, assim, roubam nossos preciosos minutos?  Como podemos  controlar a ação desses “ladrões”?</a:t>
            </a:r>
            <a:endParaRPr lang="pt-BR" altLang="pt-BR" b="1">
              <a:latin typeface="Arial" panose="020B0604020202020204" pitchFamily="34" charset="0"/>
            </a:endParaRPr>
          </a:p>
          <a:p>
            <a:pPr eaLnBrk="1" hangingPunct="1"/>
            <a:endParaRPr lang="pt-BR" altLang="pt-BR" b="1">
              <a:latin typeface="Arial" panose="020B0604020202020204" pitchFamily="34" charset="0"/>
            </a:endParaRPr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0DAD61C5-D2D7-4FCA-839F-08540235E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0688" y="3571875"/>
            <a:ext cx="1371600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pt-BR" altLang="pt-BR" sz="17500" b="1">
                <a:solidFill>
                  <a:srgbClr val="FF9900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14340" name="WordArt 20">
            <a:extLst>
              <a:ext uri="{FF2B5EF4-FFF2-40B4-BE49-F238E27FC236}">
                <a16:creationId xmlns:a16="http://schemas.microsoft.com/office/drawing/2014/main" id="{1F094F63-847D-401E-9BAD-13539B6D047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14341" name="Imagem 10">
            <a:extLst>
              <a:ext uri="{FF2B5EF4-FFF2-40B4-BE49-F238E27FC236}">
                <a16:creationId xmlns:a16="http://schemas.microsoft.com/office/drawing/2014/main" id="{27FA0069-F9F0-4AEA-B4A2-CF5F08891F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Imagem 11">
            <a:extLst>
              <a:ext uri="{FF2B5EF4-FFF2-40B4-BE49-F238E27FC236}">
                <a16:creationId xmlns:a16="http://schemas.microsoft.com/office/drawing/2014/main" id="{4478C9F6-8AA4-4255-9E9C-D73B902878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747DE396-DB38-46F8-8798-F15B2D52DB6E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0">
            <a:extLst>
              <a:ext uri="{FF2B5EF4-FFF2-40B4-BE49-F238E27FC236}">
                <a16:creationId xmlns:a16="http://schemas.microsoft.com/office/drawing/2014/main" id="{AFBF071C-1645-4F96-AF8C-E29D665D1F6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15363" name="Imagem 10">
            <a:extLst>
              <a:ext uri="{FF2B5EF4-FFF2-40B4-BE49-F238E27FC236}">
                <a16:creationId xmlns:a16="http://schemas.microsoft.com/office/drawing/2014/main" id="{F8220337-6149-4D24-958E-D5ECE33BB5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Imagem 11">
            <a:extLst>
              <a:ext uri="{FF2B5EF4-FFF2-40B4-BE49-F238E27FC236}">
                <a16:creationId xmlns:a16="http://schemas.microsoft.com/office/drawing/2014/main" id="{D67FECD4-4C73-454D-9FD2-8071D70591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Imagem 4">
            <a:extLst>
              <a:ext uri="{FF2B5EF4-FFF2-40B4-BE49-F238E27FC236}">
                <a16:creationId xmlns:a16="http://schemas.microsoft.com/office/drawing/2014/main" id="{5C67FABF-9A5A-48ED-BD6D-395CEC9674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428625"/>
            <a:ext cx="4714875" cy="451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67408610-680E-472A-A376-B88426001EAE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CB930C5-A7DF-438B-B3D0-1C964015B1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b="1">
                <a:solidFill>
                  <a:schemeClr val="bg1"/>
                </a:solidFill>
                <a:latin typeface="Arial" panose="020B0604020202020204" pitchFamily="34" charset="0"/>
              </a:rPr>
              <a:t>Dica Geral: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142B496-4323-4F87-8570-2B7D44229A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49500"/>
            <a:ext cx="7772400" cy="3352800"/>
          </a:xfrm>
        </p:spPr>
        <p:txBody>
          <a:bodyPr/>
          <a:lstStyle/>
          <a:p>
            <a:pPr eaLnBrk="1" hangingPunct="1"/>
            <a:r>
              <a:rPr lang="pt-BR" altLang="pt-BR" b="1">
                <a:latin typeface="Arial" panose="020B0604020202020204" pitchFamily="34" charset="0"/>
              </a:rPr>
              <a:t>Você pode ter uma relação de responsabilidade ou não com o tempo, mas nunca esqueça que ele é a sua própria vida.</a:t>
            </a:r>
          </a:p>
        </p:txBody>
      </p:sp>
      <p:sp>
        <p:nvSpPr>
          <p:cNvPr id="3076" name="WordArt 20">
            <a:extLst>
              <a:ext uri="{FF2B5EF4-FFF2-40B4-BE49-F238E27FC236}">
                <a16:creationId xmlns:a16="http://schemas.microsoft.com/office/drawing/2014/main" id="{3BBDABF5-F836-4C97-A06D-893717E573E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3077" name="Imagem 10">
            <a:extLst>
              <a:ext uri="{FF2B5EF4-FFF2-40B4-BE49-F238E27FC236}">
                <a16:creationId xmlns:a16="http://schemas.microsoft.com/office/drawing/2014/main" id="{F645EC2C-0F62-419E-BC9F-0EDC9E00AF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Imagem 11">
            <a:extLst>
              <a:ext uri="{FF2B5EF4-FFF2-40B4-BE49-F238E27FC236}">
                <a16:creationId xmlns:a16="http://schemas.microsoft.com/office/drawing/2014/main" id="{524F8D58-B04A-45CB-9044-9CDF2C2F4A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342892F9-28F0-4BC3-9195-AFAE5F5A1BAB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31478F-5366-4D4E-B66E-71F7E0E357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b="1">
                <a:solidFill>
                  <a:srgbClr val="FFFF99"/>
                </a:solidFill>
                <a:latin typeface="Arial" panose="020B0604020202020204" pitchFamily="34" charset="0"/>
              </a:rPr>
              <a:t>Temos problemas com o tempo quando: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CF68657-AC67-4E8B-9D15-8902E466A8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0125" y="2286000"/>
            <a:ext cx="77724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800" b="1">
                <a:solidFill>
                  <a:srgbClr val="000000"/>
                </a:solidFill>
                <a:latin typeface="Arial" panose="020B0604020202020204" pitchFamily="34" charset="0"/>
              </a:rPr>
              <a:t>Somos super-desorganizados, temos demasiados compromissos quase nos “descabelamos”. 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b="1">
                <a:solidFill>
                  <a:srgbClr val="000000"/>
                </a:solidFill>
                <a:latin typeface="Arial" panose="020B0604020202020204" pitchFamily="34" charset="0"/>
              </a:rPr>
              <a:t>Cada semana parece uma roda viva de atividades e prazos.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b="1">
                <a:solidFill>
                  <a:srgbClr val="000000"/>
                </a:solidFill>
                <a:latin typeface="Arial" panose="020B0604020202020204" pitchFamily="34" charset="0"/>
              </a:rPr>
              <a:t>Muita pressão e pouco tempo para dormir.</a:t>
            </a:r>
          </a:p>
        </p:txBody>
      </p:sp>
      <p:sp>
        <p:nvSpPr>
          <p:cNvPr id="4100" name="WordArt 20">
            <a:extLst>
              <a:ext uri="{FF2B5EF4-FFF2-40B4-BE49-F238E27FC236}">
                <a16:creationId xmlns:a16="http://schemas.microsoft.com/office/drawing/2014/main" id="{27D04422-99C1-4C2A-9F3F-473CB52A3A9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4101" name="Imagem 10">
            <a:extLst>
              <a:ext uri="{FF2B5EF4-FFF2-40B4-BE49-F238E27FC236}">
                <a16:creationId xmlns:a16="http://schemas.microsoft.com/office/drawing/2014/main" id="{41370454-660F-44F2-87E8-3D72927144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Imagem 11">
            <a:extLst>
              <a:ext uri="{FF2B5EF4-FFF2-40B4-BE49-F238E27FC236}">
                <a16:creationId xmlns:a16="http://schemas.microsoft.com/office/drawing/2014/main" id="{A2036980-4BBA-452B-871B-853BF6BDDB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A00087E-EADC-4662-B4A2-68292EED3466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Tem Relogio">
            <a:extLst>
              <a:ext uri="{FF2B5EF4-FFF2-40B4-BE49-F238E27FC236}">
                <a16:creationId xmlns:a16="http://schemas.microsoft.com/office/drawing/2014/main" id="{71C08192-BCD5-47BD-B3BB-08F350F8E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57200"/>
            <a:ext cx="3657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>
            <a:extLst>
              <a:ext uri="{FF2B5EF4-FFF2-40B4-BE49-F238E27FC236}">
                <a16:creationId xmlns:a16="http://schemas.microsoft.com/office/drawing/2014/main" id="{4078472A-3BDA-47A9-9495-14FFEACF82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4572000" cy="4905375"/>
          </a:xfrm>
        </p:spPr>
        <p:txBody>
          <a:bodyPr/>
          <a:lstStyle/>
          <a:p>
            <a:pPr eaLnBrk="1" hangingPunct="1"/>
            <a:r>
              <a:rPr lang="pt-BR" altLang="pt-BR" sz="4000" b="1" i="1">
                <a:solidFill>
                  <a:schemeClr val="tx1"/>
                </a:solidFill>
                <a:latin typeface="Arial" panose="020B0604020202020204" pitchFamily="34" charset="0"/>
              </a:rPr>
              <a:t>Mas o que fazer quando tudo parece urgente?  O que fazer quando a atenção precisa ser dividida entre 200 coisas de uma só vez?</a:t>
            </a:r>
          </a:p>
        </p:txBody>
      </p:sp>
      <p:sp>
        <p:nvSpPr>
          <p:cNvPr id="5124" name="WordArt 20">
            <a:extLst>
              <a:ext uri="{FF2B5EF4-FFF2-40B4-BE49-F238E27FC236}">
                <a16:creationId xmlns:a16="http://schemas.microsoft.com/office/drawing/2014/main" id="{43C5870F-564F-4320-9338-AEA5E6D131E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5125" name="Imagem 10">
            <a:extLst>
              <a:ext uri="{FF2B5EF4-FFF2-40B4-BE49-F238E27FC236}">
                <a16:creationId xmlns:a16="http://schemas.microsoft.com/office/drawing/2014/main" id="{73B663B0-A54C-4027-AD05-9652E49F8A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Imagem 11">
            <a:extLst>
              <a:ext uri="{FF2B5EF4-FFF2-40B4-BE49-F238E27FC236}">
                <a16:creationId xmlns:a16="http://schemas.microsoft.com/office/drawing/2014/main" id="{45F7EB27-158A-4D80-80B0-FF042C2D41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1CF527AA-DDDB-4AD2-A610-F311AE41C9A7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Tem 1">
            <a:extLst>
              <a:ext uri="{FF2B5EF4-FFF2-40B4-BE49-F238E27FC236}">
                <a16:creationId xmlns:a16="http://schemas.microsoft.com/office/drawing/2014/main" id="{4295752D-ED01-4F29-B6D6-4197CC564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663" y="230188"/>
            <a:ext cx="1758950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>
            <a:extLst>
              <a:ext uri="{FF2B5EF4-FFF2-40B4-BE49-F238E27FC236}">
                <a16:creationId xmlns:a16="http://schemas.microsoft.com/office/drawing/2014/main" id="{E08E9ED2-6B1A-456D-B613-F1F3B7A55A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14338"/>
            <a:ext cx="6096000" cy="1143000"/>
          </a:xfrm>
        </p:spPr>
        <p:txBody>
          <a:bodyPr/>
          <a:lstStyle/>
          <a:p>
            <a:pPr eaLnBrk="1" hangingPunct="1"/>
            <a:r>
              <a:rPr lang="pt-BR" altLang="pt-BR" b="1" i="1">
                <a:solidFill>
                  <a:srgbClr val="000000"/>
                </a:solidFill>
                <a:latin typeface="Arial" panose="020B0604020202020204" pitchFamily="34" charset="0"/>
              </a:rPr>
              <a:t>Aprenda a dizer NÃO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E6FC02F-D06E-4215-A478-8F1DBF0DF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458200" cy="4114800"/>
          </a:xfrm>
        </p:spPr>
        <p:txBody>
          <a:bodyPr/>
          <a:lstStyle/>
          <a:p>
            <a:pPr eaLnBrk="1" hangingPunct="1"/>
            <a:r>
              <a:rPr lang="pt-BR" altLang="pt-BR" sz="2800" b="1">
                <a:solidFill>
                  <a:srgbClr val="000000"/>
                </a:solidFill>
                <a:latin typeface="Arial" panose="020B0604020202020204" pitchFamily="34" charset="0"/>
              </a:rPr>
              <a:t>Uma das grandes barreiras que nos atrapalham para dizer NÃO é nossa necessidade de agradar as pessoas. </a:t>
            </a:r>
          </a:p>
          <a:p>
            <a:pPr eaLnBrk="1" hangingPunct="1"/>
            <a:r>
              <a:rPr lang="pt-BR" altLang="pt-BR" sz="2800" b="1">
                <a:solidFill>
                  <a:srgbClr val="000000"/>
                </a:solidFill>
                <a:latin typeface="Arial" panose="020B0604020202020204" pitchFamily="34" charset="0"/>
              </a:rPr>
              <a:t>Comece aprendendo a dizer NÃO para pequenas coisas, como limitar o tempo de conversa ao telefone, ou não ficar após as aulas para fazer mais alguns lançamentos na cesta de basquete.</a:t>
            </a:r>
          </a:p>
        </p:txBody>
      </p:sp>
      <p:sp>
        <p:nvSpPr>
          <p:cNvPr id="6149" name="WordArt 20">
            <a:extLst>
              <a:ext uri="{FF2B5EF4-FFF2-40B4-BE49-F238E27FC236}">
                <a16:creationId xmlns:a16="http://schemas.microsoft.com/office/drawing/2014/main" id="{E564B45D-311B-4858-8603-43D7D15DB76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6150" name="Imagem 10">
            <a:extLst>
              <a:ext uri="{FF2B5EF4-FFF2-40B4-BE49-F238E27FC236}">
                <a16:creationId xmlns:a16="http://schemas.microsoft.com/office/drawing/2014/main" id="{462DF135-5159-4E32-A98D-699620EE31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Imagem 11">
            <a:extLst>
              <a:ext uri="{FF2B5EF4-FFF2-40B4-BE49-F238E27FC236}">
                <a16:creationId xmlns:a16="http://schemas.microsoft.com/office/drawing/2014/main" id="{9EA0CAE4-7D65-4FE5-B895-50811713DF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2C926A74-DB63-4B36-89A5-4ADACA7F778B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6D753C8-FFE9-48C1-93FC-63A6501269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981200"/>
          </a:xfrm>
        </p:spPr>
        <p:txBody>
          <a:bodyPr/>
          <a:lstStyle/>
          <a:p>
            <a:pPr eaLnBrk="1" hangingPunct="1"/>
            <a:r>
              <a:rPr lang="pt-BR" altLang="pt-BR" b="1" i="1">
                <a:solidFill>
                  <a:srgbClr val="000000"/>
                </a:solidFill>
                <a:latin typeface="Arial" panose="020B0604020202020204" pitchFamily="34" charset="0"/>
              </a:rPr>
              <a:t>Avalie-se de Acordo com o Valor que Deus lhe dá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7F468AA-448A-4F97-970F-1332FFF2D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2676525"/>
            <a:ext cx="8429625" cy="3200400"/>
          </a:xfrm>
        </p:spPr>
        <p:txBody>
          <a:bodyPr/>
          <a:lstStyle/>
          <a:p>
            <a:pPr eaLnBrk="1" hangingPunct="1"/>
            <a:r>
              <a:rPr lang="pt-BR" altLang="pt-BR" b="1">
                <a:solidFill>
                  <a:srgbClr val="000000"/>
                </a:solidFill>
                <a:latin typeface="Arial" panose="020B0604020202020204" pitchFamily="34" charset="0"/>
              </a:rPr>
              <a:t>Muitas pessoas estão sempre ocupadas porque sentem que são valorizadas pela quantidade de coisas que conseguem realizar. </a:t>
            </a:r>
          </a:p>
        </p:txBody>
      </p:sp>
      <p:pic>
        <p:nvPicPr>
          <p:cNvPr id="7172" name="Picture 4" descr="Tem 2">
            <a:extLst>
              <a:ext uri="{FF2B5EF4-FFF2-40B4-BE49-F238E27FC236}">
                <a16:creationId xmlns:a16="http://schemas.microsoft.com/office/drawing/2014/main" id="{8581D347-025F-482F-8DDF-ABE46F96C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535488"/>
            <a:ext cx="2133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WordArt 20">
            <a:extLst>
              <a:ext uri="{FF2B5EF4-FFF2-40B4-BE49-F238E27FC236}">
                <a16:creationId xmlns:a16="http://schemas.microsoft.com/office/drawing/2014/main" id="{EDAE48E9-75AF-430D-88DB-5B0BF22D5C9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7174" name="Imagem 10">
            <a:extLst>
              <a:ext uri="{FF2B5EF4-FFF2-40B4-BE49-F238E27FC236}">
                <a16:creationId xmlns:a16="http://schemas.microsoft.com/office/drawing/2014/main" id="{79C35D25-7921-487E-BA18-F6F38FCB9E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Imagem 11">
            <a:extLst>
              <a:ext uri="{FF2B5EF4-FFF2-40B4-BE49-F238E27FC236}">
                <a16:creationId xmlns:a16="http://schemas.microsoft.com/office/drawing/2014/main" id="{580388B2-34CA-4869-96B6-611DF9997C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3E09B373-A96F-4115-856C-E73AD2C7BDE9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805997D-5B02-4864-8F97-EF4102DA73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404813"/>
            <a:ext cx="5943600" cy="1143000"/>
          </a:xfrm>
        </p:spPr>
        <p:txBody>
          <a:bodyPr/>
          <a:lstStyle/>
          <a:p>
            <a:pPr eaLnBrk="1" hangingPunct="1"/>
            <a:r>
              <a:rPr lang="pt-BR" altLang="pt-BR" b="1" i="1">
                <a:latin typeface="Arial" panose="020B0604020202020204" pitchFamily="34" charset="0"/>
              </a:rPr>
              <a:t>Escolha Suas Prioridades</a:t>
            </a:r>
            <a:r>
              <a:rPr lang="pt-BR" altLang="pt-BR" b="1" i="1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B96EEBB-3616-4B44-A705-1F2A2E5A44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4375" y="1857375"/>
            <a:ext cx="8105775" cy="220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800" b="1">
                <a:solidFill>
                  <a:srgbClr val="000000"/>
                </a:solidFill>
                <a:latin typeface="Arial" panose="020B0604020202020204" pitchFamily="34" charset="0"/>
              </a:rPr>
              <a:t>Atuando baseados nas prioridades nos sentimos maravilhosamente livres e satisfeitos. 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b="1">
                <a:solidFill>
                  <a:srgbClr val="000000"/>
                </a:solidFill>
                <a:latin typeface="Arial" panose="020B0604020202020204" pitchFamily="34" charset="0"/>
              </a:rPr>
              <a:t>Organize suas atividades e não deixe de cumprir o que se propôs a fazer.</a:t>
            </a:r>
          </a:p>
        </p:txBody>
      </p:sp>
      <p:pic>
        <p:nvPicPr>
          <p:cNvPr id="8196" name="Picture 6" descr="Tem 3">
            <a:extLst>
              <a:ext uri="{FF2B5EF4-FFF2-40B4-BE49-F238E27FC236}">
                <a16:creationId xmlns:a16="http://schemas.microsoft.com/office/drawing/2014/main" id="{D758372D-E977-4645-932C-579707413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4124325"/>
            <a:ext cx="34290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WordArt 20">
            <a:extLst>
              <a:ext uri="{FF2B5EF4-FFF2-40B4-BE49-F238E27FC236}">
                <a16:creationId xmlns:a16="http://schemas.microsoft.com/office/drawing/2014/main" id="{E8645DC0-1AC4-4EC8-BF43-E7391011126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8198" name="Imagem 10">
            <a:extLst>
              <a:ext uri="{FF2B5EF4-FFF2-40B4-BE49-F238E27FC236}">
                <a16:creationId xmlns:a16="http://schemas.microsoft.com/office/drawing/2014/main" id="{AA85E3B4-8314-4DEE-A124-CBD5358BC1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Imagem 11">
            <a:extLst>
              <a:ext uri="{FF2B5EF4-FFF2-40B4-BE49-F238E27FC236}">
                <a16:creationId xmlns:a16="http://schemas.microsoft.com/office/drawing/2014/main" id="{907B7C2D-E6F0-4862-BC9E-3607677996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4F2A8FD4-C0CB-4D5E-B821-3B20B64B7E17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Tem 4">
            <a:extLst>
              <a:ext uri="{FF2B5EF4-FFF2-40B4-BE49-F238E27FC236}">
                <a16:creationId xmlns:a16="http://schemas.microsoft.com/office/drawing/2014/main" id="{046F322F-70BC-48B3-A4A7-1C0647BAD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0"/>
            <a:ext cx="8715375" cy="651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>
            <a:extLst>
              <a:ext uri="{FF2B5EF4-FFF2-40B4-BE49-F238E27FC236}">
                <a16:creationId xmlns:a16="http://schemas.microsoft.com/office/drawing/2014/main" id="{213215B2-C1B4-4833-A364-75CA072E6B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1850" y="333375"/>
            <a:ext cx="7772400" cy="1143000"/>
          </a:xfrm>
        </p:spPr>
        <p:txBody>
          <a:bodyPr/>
          <a:lstStyle/>
          <a:p>
            <a:pPr eaLnBrk="1" hangingPunct="1"/>
            <a:r>
              <a:rPr lang="pt-BR" altLang="pt-BR" b="1" i="1">
                <a:solidFill>
                  <a:srgbClr val="FFFF66"/>
                </a:solidFill>
                <a:latin typeface="Arial" panose="020B0604020202020204" pitchFamily="34" charset="0"/>
              </a:rPr>
              <a:t>Conheça-se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2DBBD265-6BD6-442F-9F37-68D39871F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57338"/>
            <a:ext cx="7918450" cy="23764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800" b="1">
                <a:solidFill>
                  <a:srgbClr val="000000"/>
                </a:solidFill>
                <a:latin typeface="Arial" panose="020B0604020202020204" pitchFamily="34" charset="0"/>
              </a:rPr>
              <a:t>Não passe seus dias reagindo ao que os outros querem, seja você o gerente de sua vida.  Tome uma atitude! Esqueça a idéia de encontrar mais tempo.  Faça seu tempo render cortando atividades vazias e se reorganizando.</a:t>
            </a:r>
          </a:p>
        </p:txBody>
      </p:sp>
      <p:sp>
        <p:nvSpPr>
          <p:cNvPr id="9221" name="WordArt 20">
            <a:extLst>
              <a:ext uri="{FF2B5EF4-FFF2-40B4-BE49-F238E27FC236}">
                <a16:creationId xmlns:a16="http://schemas.microsoft.com/office/drawing/2014/main" id="{94EC02AD-5ECE-416A-A6CF-BC2B7E125D8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9222" name="Imagem 10">
            <a:extLst>
              <a:ext uri="{FF2B5EF4-FFF2-40B4-BE49-F238E27FC236}">
                <a16:creationId xmlns:a16="http://schemas.microsoft.com/office/drawing/2014/main" id="{509F5898-9FAB-4841-AECC-97106A6CED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Imagem 11">
            <a:extLst>
              <a:ext uri="{FF2B5EF4-FFF2-40B4-BE49-F238E27FC236}">
                <a16:creationId xmlns:a16="http://schemas.microsoft.com/office/drawing/2014/main" id="{E6DE624A-4ED3-4968-8DCA-2D18FA2321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EC742F05-E12C-4754-8FD6-0BE99DE72674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0C3FA29-3D72-4B61-AF30-679F8B660C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285750"/>
            <a:ext cx="5105400" cy="2514600"/>
          </a:xfrm>
        </p:spPr>
        <p:txBody>
          <a:bodyPr/>
          <a:lstStyle/>
          <a:p>
            <a:pPr eaLnBrk="1" hangingPunct="1"/>
            <a:r>
              <a:rPr lang="pt-BR" altLang="pt-BR" b="1" i="1">
                <a:solidFill>
                  <a:srgbClr val="000000"/>
                </a:solidFill>
                <a:latin typeface="Arial" panose="020B0604020202020204" pitchFamily="34" charset="0"/>
              </a:rPr>
              <a:t>Administre a Tendência de Deixar para Depois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083A028-377A-4383-96BD-141DEF6F12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14375" y="3000375"/>
            <a:ext cx="5181600" cy="2438400"/>
          </a:xfrm>
        </p:spPr>
        <p:txBody>
          <a:bodyPr/>
          <a:lstStyle/>
          <a:p>
            <a:pPr eaLnBrk="1" hangingPunct="1"/>
            <a:r>
              <a:rPr lang="pt-BR" altLang="pt-BR" b="1">
                <a:solidFill>
                  <a:srgbClr val="000000"/>
                </a:solidFill>
                <a:latin typeface="Arial" panose="020B0604020202020204" pitchFamily="34" charset="0"/>
              </a:rPr>
              <a:t>Não fique esperando até ter vontade.  A ação move a vontade, e não ao contrário.</a:t>
            </a:r>
          </a:p>
        </p:txBody>
      </p:sp>
      <p:pic>
        <p:nvPicPr>
          <p:cNvPr id="10244" name="Picture 4" descr="Tem 5">
            <a:extLst>
              <a:ext uri="{FF2B5EF4-FFF2-40B4-BE49-F238E27FC236}">
                <a16:creationId xmlns:a16="http://schemas.microsoft.com/office/drawing/2014/main" id="{E0B6F6FC-AD92-4ED0-ABB7-A43BEF814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0113" y="0"/>
            <a:ext cx="31638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WordArt 20">
            <a:extLst>
              <a:ext uri="{FF2B5EF4-FFF2-40B4-BE49-F238E27FC236}">
                <a16:creationId xmlns:a16="http://schemas.microsoft.com/office/drawing/2014/main" id="{C5F92BC4-35FD-4281-8CC2-0388FCA2805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812088" y="6453188"/>
            <a:ext cx="1173162" cy="165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Estiloja.com</a:t>
            </a:r>
          </a:p>
        </p:txBody>
      </p:sp>
      <p:pic>
        <p:nvPicPr>
          <p:cNvPr id="10246" name="Imagem 10">
            <a:extLst>
              <a:ext uri="{FF2B5EF4-FFF2-40B4-BE49-F238E27FC236}">
                <a16:creationId xmlns:a16="http://schemas.microsoft.com/office/drawing/2014/main" id="{4087588B-593E-4241-AA98-E50D3851A7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8988"/>
            <a:ext cx="9144000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Imagem 11">
            <a:extLst>
              <a:ext uri="{FF2B5EF4-FFF2-40B4-BE49-F238E27FC236}">
                <a16:creationId xmlns:a16="http://schemas.microsoft.com/office/drawing/2014/main" id="{BD2C2473-940D-4762-AA82-2D4F7D009E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5214938"/>
            <a:ext cx="15240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47A1E4A7-2A9D-409B-A6BB-07D76CD1501B}"/>
              </a:ext>
            </a:extLst>
          </p:cNvPr>
          <p:cNvSpPr/>
          <p:nvPr/>
        </p:nvSpPr>
        <p:spPr>
          <a:xfrm>
            <a:off x="3238517" y="6021288"/>
            <a:ext cx="2845651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www.4</a:t>
            </a:r>
            <a:r>
              <a:rPr lang="pt-BR" sz="4400" b="1" dirty="0">
                <a:ln w="12700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</a:t>
            </a:r>
            <a:r>
              <a:rPr lang="pt-BR" b="1" dirty="0">
                <a:solidFill>
                  <a:schemeClr val="bg1"/>
                </a:solidFill>
                <a:latin typeface="Georgia" pitchFamily="18" charset="0"/>
              </a:rPr>
              <a:t>ons.com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519</Words>
  <Application>Microsoft Office PowerPoint</Application>
  <PresentationFormat>Apresentação na tela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Times New Roman</vt:lpstr>
      <vt:lpstr>Arial</vt:lpstr>
      <vt:lpstr>Calibri</vt:lpstr>
      <vt:lpstr>Estrutura padrão</vt:lpstr>
      <vt:lpstr>Tempo</vt:lpstr>
      <vt:lpstr>Dica Geral:</vt:lpstr>
      <vt:lpstr>Temos problemas com o tempo quando:</vt:lpstr>
      <vt:lpstr>Mas o que fazer quando tudo parece urgente?  O que fazer quando a atenção precisa ser dividida entre 200 coisas de uma só vez?</vt:lpstr>
      <vt:lpstr>Aprenda a dizer NÃO</vt:lpstr>
      <vt:lpstr>Avalie-se de Acordo com o Valor que Deus lhe dá</vt:lpstr>
      <vt:lpstr>Escolha Suas Prioridades </vt:lpstr>
      <vt:lpstr>Conheça-se</vt:lpstr>
      <vt:lpstr>Administre a Tendência de Deixar para Depois</vt:lpstr>
      <vt:lpstr>Para Debater: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Ed. Tempos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SM5011-SM5048</dc:title>
  <dc:subject>SM-PALESTRAS ESTILO JOVEM</dc:subject>
  <dc:creator>Pr. MARCELO AUGUSTO DE CARVALHO</dc:creator>
  <cp:keywords>www.4tons.com</cp:keywords>
  <dc:description>COMÉRCIO PROIBIDO. USO PESSOAL</dc:description>
  <cp:lastModifiedBy>Pr. Marcelo Carvalho</cp:lastModifiedBy>
  <cp:revision>12</cp:revision>
  <dcterms:created xsi:type="dcterms:W3CDTF">2002-10-16T00:48:43Z</dcterms:created>
  <dcterms:modified xsi:type="dcterms:W3CDTF">2019-11-21T09:47:41Z</dcterms:modified>
  <cp:category>SM-JOVENS</cp:category>
</cp:coreProperties>
</file>