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4" r:id="rId3"/>
    <p:sldId id="267" r:id="rId4"/>
    <p:sldId id="285" r:id="rId5"/>
    <p:sldId id="286" r:id="rId6"/>
    <p:sldId id="287" r:id="rId7"/>
    <p:sldId id="288" r:id="rId8"/>
    <p:sldId id="289" r:id="rId9"/>
    <p:sldId id="270" r:id="rId10"/>
    <p:sldId id="290" r:id="rId11"/>
    <p:sldId id="291" r:id="rId12"/>
    <p:sldId id="292" r:id="rId13"/>
    <p:sldId id="293" r:id="rId14"/>
    <p:sldId id="294" r:id="rId15"/>
    <p:sldId id="295" r:id="rId16"/>
    <p:sldId id="269" r:id="rId17"/>
    <p:sldId id="296" r:id="rId18"/>
    <p:sldId id="297" r:id="rId19"/>
    <p:sldId id="298" r:id="rId20"/>
    <p:sldId id="299" r:id="rId21"/>
    <p:sldId id="271" r:id="rId22"/>
    <p:sldId id="300" r:id="rId23"/>
    <p:sldId id="301" r:id="rId24"/>
    <p:sldId id="302" r:id="rId25"/>
    <p:sldId id="283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33FF"/>
    <a:srgbClr val="009999"/>
    <a:srgbClr val="339933"/>
    <a:srgbClr val="A39F01"/>
    <a:srgbClr val="C1C101"/>
    <a:srgbClr val="CC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5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58CFA4-6838-43C0-9AD2-CA843FD43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DC1F48-FE33-48AC-B877-F7C852138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C5E824-3712-4E1F-AB29-9E34639A8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AFF0C-241A-4932-9840-147A878C82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475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F5CA4E-BCF1-45E6-BED0-129A3947A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43EC5-18D8-4D07-87C3-E2857AF70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50F555-DB87-4093-BC49-8EE60BA96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635A4-9EF5-4B46-B969-A93F1AFD4A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18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7062B-86B5-4FC2-ACD3-D0D0AAF44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F743A-095B-445D-9BFD-A5AD5C4D4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697F80-76AA-4030-B292-27C73AEDD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D4416-0497-4E16-8F37-F0D993FD3D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828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484915-FA17-450F-8402-595181E39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46278-1EBB-4C2D-9FD4-944E1397A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1EEBA-19D6-4CA4-A26F-A283449F8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383E0-A85E-4898-BA2B-0CB959BD4E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315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651F7F-D45A-4C3E-831A-C13D856411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A1C9C1-7A37-4FAF-852D-4CE3F58FB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527AD-D42A-4BF0-BE7F-96437EB27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201E6-6BB7-4257-BAFB-ECA1B8EE7D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622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94AC7-2531-4C88-A940-0426AEA8E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5EF8F-D9E8-4F3C-A2C0-74734FBE5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ADE9C-A286-4117-8EED-60D222372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08A3F-A52A-407C-AECE-2AB091B79B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466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5557BF-05FA-4E94-92ED-AC33ED382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EEFC14-E47A-45F2-874F-EBFDBD93B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50857B-67A8-481B-9A3C-8240D333E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3B46D-4945-4742-8B4F-22EF18B550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573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FB0565-F821-4FBE-86EC-356D4795A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60DF72-30DB-4F97-BADB-0F749F4D9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468C6B-EA21-4F8F-997E-E29299758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4A9D9-8BC8-419B-8272-979C6844AC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979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3E30AE-08BC-4B07-948F-B592A7B3B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B4BC4A-4120-46D2-85C6-F213E86E1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6DA6C6-B67F-4178-B5F2-F31F12CF9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1474E-A840-4AFC-B73A-321BE45366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800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AA73E-044B-41D3-A6BB-2BF7BA8DD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1B26A-AFA4-435E-8396-BBF994FCB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6E22A-4C2D-4893-84D5-6F8C4D234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9C394-1AC0-47E0-8153-2C293275E6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546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278CF-7326-438F-8D00-042382C7A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C6CFA3-811F-4EC0-88BF-B7428B390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423200-3234-4F66-89F5-6E261E883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34CBC-B782-460A-B3D2-7A49343207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220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EFA237-256F-4E3D-9DCF-97DBB5709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B1339F-990E-4516-BC48-299926ABA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715AEF-6F5E-4B96-90AA-B6E32E8670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3D72F9-B628-4EC7-B1AC-0E564C3092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5882D6-EAEC-4355-B653-CE535F6905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F2DDA6-1C68-420F-BDC3-AD00C753A94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ixa">
            <a:extLst>
              <a:ext uri="{FF2B5EF4-FFF2-40B4-BE49-F238E27FC236}">
                <a16:creationId xmlns:a16="http://schemas.microsoft.com/office/drawing/2014/main" id="{A8E8D24E-5779-49AD-B29E-A7CF6589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881188"/>
            <a:ext cx="3414712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FBBDABF9-BB45-4AB9-A1C7-0B366E594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2857500"/>
            <a:ext cx="3581400" cy="20843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EM BUSCA DO  SUCESSO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052" name="Group 14">
            <a:extLst>
              <a:ext uri="{FF2B5EF4-FFF2-40B4-BE49-F238E27FC236}">
                <a16:creationId xmlns:a16="http://schemas.microsoft.com/office/drawing/2014/main" id="{523693CB-8490-4120-BB8F-2B9944E392A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57200"/>
            <a:ext cx="7162800" cy="1143000"/>
            <a:chOff x="1152" y="288"/>
            <a:chExt cx="4512" cy="720"/>
          </a:xfrm>
        </p:grpSpPr>
        <p:sp>
          <p:nvSpPr>
            <p:cNvPr id="2060" name="AutoShape 8">
              <a:extLst>
                <a:ext uri="{FF2B5EF4-FFF2-40B4-BE49-F238E27FC236}">
                  <a16:creationId xmlns:a16="http://schemas.microsoft.com/office/drawing/2014/main" id="{B0D7167C-DFC7-40B1-A5A2-546DC3B89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88"/>
              <a:ext cx="4512" cy="720"/>
            </a:xfrm>
            <a:prstGeom prst="cube">
              <a:avLst>
                <a:gd name="adj" fmla="val 25000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1" name="Rectangle 6">
              <a:extLst>
                <a:ext uri="{FF2B5EF4-FFF2-40B4-BE49-F238E27FC236}">
                  <a16:creationId xmlns:a16="http://schemas.microsoft.com/office/drawing/2014/main" id="{96B82A01-3030-4E55-89AB-938A14C87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615"/>
              <a:ext cx="23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pt-BR" sz="2000" b="1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UNIVERSITÁRIOS ADVENTISTAS</a:t>
              </a:r>
              <a:endParaRPr lang="pt-BR" altLang="pt-BR" sz="20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3" name="Rectangle 9">
            <a:extLst>
              <a:ext uri="{FF2B5EF4-FFF2-40B4-BE49-F238E27FC236}">
                <a16:creationId xmlns:a16="http://schemas.microsoft.com/office/drawing/2014/main" id="{15CF0E3E-FFC4-4073-8751-58ADFFFF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60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Rectangle 11">
            <a:extLst>
              <a:ext uri="{FF2B5EF4-FFF2-40B4-BE49-F238E27FC236}">
                <a16:creationId xmlns:a16="http://schemas.microsoft.com/office/drawing/2014/main" id="{EFBD6136-E356-45D6-B9C3-15AAE347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14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UNeB</a:t>
            </a:r>
            <a:endParaRPr lang="pt-BR" altLang="pt-BR" sz="140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WordArt 20">
            <a:extLst>
              <a:ext uri="{FF2B5EF4-FFF2-40B4-BE49-F238E27FC236}">
                <a16:creationId xmlns:a16="http://schemas.microsoft.com/office/drawing/2014/main" id="{2F821599-7D97-4E04-A30C-40424CBB0C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056" name="Imagem 9">
            <a:extLst>
              <a:ext uri="{FF2B5EF4-FFF2-40B4-BE49-F238E27FC236}">
                <a16:creationId xmlns:a16="http://schemas.microsoft.com/office/drawing/2014/main" id="{D593085D-2356-4AF7-BEF1-9DDAAE28F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m 11">
            <a:extLst>
              <a:ext uri="{FF2B5EF4-FFF2-40B4-BE49-F238E27FC236}">
                <a16:creationId xmlns:a16="http://schemas.microsoft.com/office/drawing/2014/main" id="{923DA391-18B5-4CCA-B247-B1FC6DFB2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m 16">
            <a:extLst>
              <a:ext uri="{FF2B5EF4-FFF2-40B4-BE49-F238E27FC236}">
                <a16:creationId xmlns:a16="http://schemas.microsoft.com/office/drawing/2014/main" id="{11A5348C-45CC-43D4-8F49-47B636DBC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F57B3371-FBEB-4499-88D1-FDAE89141E15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3B4FDD7-7B5C-4EAE-9EE2-5F2DE63C2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C04E618-D948-458B-B213-8FEEF0332E85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24800" cy="1143000"/>
            <a:chOff x="756" y="168"/>
            <a:chExt cx="4992" cy="720"/>
          </a:xfrm>
        </p:grpSpPr>
        <p:sp>
          <p:nvSpPr>
            <p:cNvPr id="11275" name="AutoShape 8">
              <a:extLst>
                <a:ext uri="{FF2B5EF4-FFF2-40B4-BE49-F238E27FC236}">
                  <a16:creationId xmlns:a16="http://schemas.microsoft.com/office/drawing/2014/main" id="{B95764D0-66B2-4B27-B270-5C6F91952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7113" name="Text Box 9">
              <a:extLst>
                <a:ext uri="{FF2B5EF4-FFF2-40B4-BE49-F238E27FC236}">
                  <a16:creationId xmlns:a16="http://schemas.microsoft.com/office/drawing/2014/main" id="{3A2B5EA7-C8EF-4C73-8DA4-F4C8CED9E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62"/>
              <a:ext cx="49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Conhecer bem o campo de ação</a:t>
              </a:r>
              <a:endParaRPr lang="pt-B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11268" name="Rectangle 11">
            <a:extLst>
              <a:ext uri="{FF2B5EF4-FFF2-40B4-BE49-F238E27FC236}">
                <a16:creationId xmlns:a16="http://schemas.microsoft.com/office/drawing/2014/main" id="{B6ED452F-B2F7-41B3-9920-104164A4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9" name="Imagem 13">
            <a:extLst>
              <a:ext uri="{FF2B5EF4-FFF2-40B4-BE49-F238E27FC236}">
                <a16:creationId xmlns:a16="http://schemas.microsoft.com/office/drawing/2014/main" id="{3663A251-E4F7-4BB1-93CA-F773C5B4E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6CE96C16-61B8-4AE3-8C6B-F90482F5E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719263"/>
            <a:ext cx="782161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6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</a:t>
            </a:r>
            <a:r>
              <a:rPr lang="pt-BR" altLang="pt-BR" sz="26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 conhecimento especializado em cada área é apontado como a segunda característica mais encontrada entre as pesquisas (75%). </a:t>
            </a:r>
            <a:endParaRPr lang="en-US" altLang="pt-BR" sz="26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US" altLang="pt-BR" sz="26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en-US" altLang="pt-BR" sz="26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</a:t>
            </a:r>
            <a:r>
              <a:rPr lang="pt-BR" altLang="pt-BR" sz="26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Isso inclui a habilidade prática desenvolvida com a experiência e o convívio em determinada atividade. Seria como conhecer as manhas e dominar os macetes da função.</a:t>
            </a:r>
          </a:p>
        </p:txBody>
      </p:sp>
      <p:sp>
        <p:nvSpPr>
          <p:cNvPr id="11271" name="WordArt 20">
            <a:extLst>
              <a:ext uri="{FF2B5EF4-FFF2-40B4-BE49-F238E27FC236}">
                <a16:creationId xmlns:a16="http://schemas.microsoft.com/office/drawing/2014/main" id="{223AE78F-0513-45D9-821E-7CCC8A9CDF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1272" name="Imagem 9">
            <a:extLst>
              <a:ext uri="{FF2B5EF4-FFF2-40B4-BE49-F238E27FC236}">
                <a16:creationId xmlns:a16="http://schemas.microsoft.com/office/drawing/2014/main" id="{60E4B1BD-8290-4624-8B8C-E6AB9A0E2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m 11">
            <a:extLst>
              <a:ext uri="{FF2B5EF4-FFF2-40B4-BE49-F238E27FC236}">
                <a16:creationId xmlns:a16="http://schemas.microsoft.com/office/drawing/2014/main" id="{EEB8607B-CC08-44A0-83DD-D881FDC9C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BE14EDE-7B8E-4174-87C4-BD5C61F542E0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E16FE34-1400-437D-AF13-99AA9435C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2FD0640F-57CC-4DBF-845B-B6310D11218A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24800" cy="1222375"/>
            <a:chOff x="756" y="168"/>
            <a:chExt cx="4992" cy="770"/>
          </a:xfrm>
        </p:grpSpPr>
        <p:sp>
          <p:nvSpPr>
            <p:cNvPr id="12299" name="AutoShape 8">
              <a:extLst>
                <a:ext uri="{FF2B5EF4-FFF2-40B4-BE49-F238E27FC236}">
                  <a16:creationId xmlns:a16="http://schemas.microsoft.com/office/drawing/2014/main" id="{D0371048-EFE4-497B-A91C-C5B085752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8137" name="Text Box 9">
              <a:extLst>
                <a:ext uri="{FF2B5EF4-FFF2-40B4-BE49-F238E27FC236}">
                  <a16:creationId xmlns:a16="http://schemas.microsoft.com/office/drawing/2014/main" id="{34FC6BDD-B68B-4ADD-BE84-316369FB6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62"/>
              <a:ext cx="49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5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Autoconfiança</a:t>
              </a:r>
              <a:endPara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12292" name="Rectangle 11">
            <a:extLst>
              <a:ext uri="{FF2B5EF4-FFF2-40B4-BE49-F238E27FC236}">
                <a16:creationId xmlns:a16="http://schemas.microsoft.com/office/drawing/2014/main" id="{C383F0F5-3620-4BC9-95C8-AB45B957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293" name="Imagem 13">
            <a:extLst>
              <a:ext uri="{FF2B5EF4-FFF2-40B4-BE49-F238E27FC236}">
                <a16:creationId xmlns:a16="http://schemas.microsoft.com/office/drawing/2014/main" id="{213AC9C4-1851-4EBF-BEE2-E7F60C2EB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20">
            <a:extLst>
              <a:ext uri="{FF2B5EF4-FFF2-40B4-BE49-F238E27FC236}">
                <a16:creationId xmlns:a16="http://schemas.microsoft.com/office/drawing/2014/main" id="{08A8C4DC-5F01-48CC-A85F-BDAE74F8FC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2295" name="Imagem 9">
            <a:extLst>
              <a:ext uri="{FF2B5EF4-FFF2-40B4-BE49-F238E27FC236}">
                <a16:creationId xmlns:a16="http://schemas.microsoft.com/office/drawing/2014/main" id="{490C96B9-BBC1-4DF1-84D2-17F9E6B81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m 11">
            <a:extLst>
              <a:ext uri="{FF2B5EF4-FFF2-40B4-BE49-F238E27FC236}">
                <a16:creationId xmlns:a16="http://schemas.microsoft.com/office/drawing/2014/main" id="{55572046-892F-4DD9-BAE5-217B1BA07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>
            <a:extLst>
              <a:ext uri="{FF2B5EF4-FFF2-40B4-BE49-F238E27FC236}">
                <a16:creationId xmlns:a16="http://schemas.microsoft.com/office/drawing/2014/main" id="{8B6DDDAD-6E64-4BFD-8B3C-63DF99BD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484313"/>
            <a:ext cx="74533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pt-BR" sz="22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É</a:t>
            </a:r>
            <a:r>
              <a:rPr lang="pt-BR" altLang="pt-BR" sz="22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 coragem de tomar iniciativas e "o atrevimento em agir positivamente para fazer que a vida ande para a frente". </a:t>
            </a:r>
            <a:endParaRPr lang="en-US" altLang="pt-BR" sz="22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pt-BR" sz="22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pt-BR" sz="22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</a:t>
            </a:r>
            <a:r>
              <a:rPr lang="pt-BR" altLang="pt-BR" sz="22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Nada menos de 77% dos entrevistados atribuíram a essa característica grande parte de seu sucesso. </a:t>
            </a:r>
            <a:endParaRPr lang="en-US" altLang="pt-BR" sz="22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pt-BR" sz="22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pt-BR" sz="22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</a:t>
            </a:r>
            <a:r>
              <a:rPr lang="pt-BR" altLang="pt-BR" sz="22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Segundo eles a confiança possui quatro componentes: força de vontade, capacidade de estabelecer objetivos, iniciativa e perseverança nos projetos começados.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883038F-8353-432A-BDB4-125FE3CE4B15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20A1E90-474C-4A43-A92C-BEEDB3C5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9DE3995B-CAF6-4D07-AD44-0AFA6B9D5451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24800" cy="1222375"/>
            <a:chOff x="756" y="168"/>
            <a:chExt cx="4992" cy="770"/>
          </a:xfrm>
        </p:grpSpPr>
        <p:sp>
          <p:nvSpPr>
            <p:cNvPr id="13324" name="AutoShape 8">
              <a:extLst>
                <a:ext uri="{FF2B5EF4-FFF2-40B4-BE49-F238E27FC236}">
                  <a16:creationId xmlns:a16="http://schemas.microsoft.com/office/drawing/2014/main" id="{518070BD-A293-440B-9300-9CD9B9BF2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9161" name="Text Box 9">
              <a:extLst>
                <a:ext uri="{FF2B5EF4-FFF2-40B4-BE49-F238E27FC236}">
                  <a16:creationId xmlns:a16="http://schemas.microsoft.com/office/drawing/2014/main" id="{0755A4F6-919D-480A-8638-134175425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62"/>
              <a:ext cx="49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5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Inteligência Geral</a:t>
              </a:r>
              <a:endPara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pic>
        <p:nvPicPr>
          <p:cNvPr id="49162" name="Picture 10" descr="puxando">
            <a:extLst>
              <a:ext uri="{FF2B5EF4-FFF2-40B4-BE49-F238E27FC236}">
                <a16:creationId xmlns:a16="http://schemas.microsoft.com/office/drawing/2014/main" id="{885944F8-2D30-45A3-B4E4-C0221277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16256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1">
            <a:extLst>
              <a:ext uri="{FF2B5EF4-FFF2-40B4-BE49-F238E27FC236}">
                <a16:creationId xmlns:a16="http://schemas.microsoft.com/office/drawing/2014/main" id="{D9E1EF8F-522B-46D3-A245-94EDA6C2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318" name="Imagem 13">
            <a:extLst>
              <a:ext uri="{FF2B5EF4-FFF2-40B4-BE49-F238E27FC236}">
                <a16:creationId xmlns:a16="http://schemas.microsoft.com/office/drawing/2014/main" id="{54EE6ED4-05D4-4E26-A3B6-08C966A1B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20">
            <a:extLst>
              <a:ext uri="{FF2B5EF4-FFF2-40B4-BE49-F238E27FC236}">
                <a16:creationId xmlns:a16="http://schemas.microsoft.com/office/drawing/2014/main" id="{3FF69334-DCA8-4F18-95D5-1CFF4C2C66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3320" name="Imagem 9">
            <a:extLst>
              <a:ext uri="{FF2B5EF4-FFF2-40B4-BE49-F238E27FC236}">
                <a16:creationId xmlns:a16="http://schemas.microsoft.com/office/drawing/2014/main" id="{E9330F93-F35D-43B9-82FD-525F091CC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m 11">
            <a:extLst>
              <a:ext uri="{FF2B5EF4-FFF2-40B4-BE49-F238E27FC236}">
                <a16:creationId xmlns:a16="http://schemas.microsoft.com/office/drawing/2014/main" id="{350E2D82-D6AF-4777-8E0D-8CA7B3E6C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>
            <a:extLst>
              <a:ext uri="{FF2B5EF4-FFF2-40B4-BE49-F238E27FC236}">
                <a16:creationId xmlns:a16="http://schemas.microsoft.com/office/drawing/2014/main" id="{4F0DDE71-872C-49F0-B413-17BB3DEB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447800"/>
            <a:ext cx="74898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</a:t>
            </a:r>
            <a:r>
              <a:rPr lang="pt-BR" altLang="pt-BR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Dos entrevistados, 43% consideraram essencial a inteligência e a facilidade de "compreender conceitos difíceis com rapidez e analisá-los com clareza e concisão". </a:t>
            </a:r>
            <a:endParaRPr lang="en-US" altLang="pt-BR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US" altLang="pt-BR" sz="9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US" altLang="pt-BR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</a:t>
            </a:r>
            <a:r>
              <a:rPr lang="pt-BR" altLang="pt-BR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Para atividades administrativas eles acham que a inteligência inclui um bom QI , um amplo vocabulário e fluência na leitura e na escrita. </a:t>
            </a:r>
            <a:endParaRPr lang="en-US" altLang="pt-BR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US" altLang="pt-BR" sz="9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US" altLang="pt-BR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</a:t>
            </a:r>
            <a:r>
              <a:rPr lang="pt-BR" altLang="pt-BR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Essas pessoas de sucesso lêem uma média de 19 livros por ano, a maioria dos quais são obras de não-ficção.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00F9DA2-9F1B-4518-80F2-57550AEFF225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4E0F997-2943-4633-AF02-84B47225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33529E12-DA12-4C88-80F6-E98470D34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1698625"/>
            <a:ext cx="78247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</a:t>
            </a:r>
            <a:r>
              <a:rPr lang="pt-BR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Segundo 75% dos entrevistados, três fatores levam a bons resultados: trabalho duro, organização e zelo. </a:t>
            </a:r>
            <a:endParaRPr lang="en-US" altLang="pt-BR" sz="28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US" altLang="pt-BR" sz="28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US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</a:t>
            </a:r>
            <a:r>
              <a:rPr lang="pt-BR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 realidade, o sucesso praticamente desconhece os preguiçosos. Sem trabalho árduo e organizado, dificilmente se obtém êxito em qualquer área.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061CC3A0-C756-42D2-ACA9-3E3CFAF4AE4A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24800" cy="1143000"/>
            <a:chOff x="756" y="168"/>
            <a:chExt cx="4992" cy="720"/>
          </a:xfrm>
        </p:grpSpPr>
        <p:sp>
          <p:nvSpPr>
            <p:cNvPr id="14347" name="AutoShape 8">
              <a:extLst>
                <a:ext uri="{FF2B5EF4-FFF2-40B4-BE49-F238E27FC236}">
                  <a16:creationId xmlns:a16="http://schemas.microsoft.com/office/drawing/2014/main" id="{D84544FB-91CB-4DC1-B0DC-959426A01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0185" name="Text Box 9">
              <a:extLst>
                <a:ext uri="{FF2B5EF4-FFF2-40B4-BE49-F238E27FC236}">
                  <a16:creationId xmlns:a16="http://schemas.microsoft.com/office/drawing/2014/main" id="{BFA14906-322D-4DE8-93C9-CFE8670DB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62"/>
              <a:ext cx="49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Capacidade de alcsnçar resultados</a:t>
              </a:r>
              <a:endPara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14341" name="Rectangle 11">
            <a:extLst>
              <a:ext uri="{FF2B5EF4-FFF2-40B4-BE49-F238E27FC236}">
                <a16:creationId xmlns:a16="http://schemas.microsoft.com/office/drawing/2014/main" id="{6CCF8FB4-039A-48A3-ADF5-058E3D556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4342" name="Imagem 13">
            <a:extLst>
              <a:ext uri="{FF2B5EF4-FFF2-40B4-BE49-F238E27FC236}">
                <a16:creationId xmlns:a16="http://schemas.microsoft.com/office/drawing/2014/main" id="{CB52DFF3-9AE6-4A7B-9B45-32FED28F7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20">
            <a:extLst>
              <a:ext uri="{FF2B5EF4-FFF2-40B4-BE49-F238E27FC236}">
                <a16:creationId xmlns:a16="http://schemas.microsoft.com/office/drawing/2014/main" id="{43561ED8-6D9E-4D02-9CB4-4896A047FB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4344" name="Imagem 9">
            <a:extLst>
              <a:ext uri="{FF2B5EF4-FFF2-40B4-BE49-F238E27FC236}">
                <a16:creationId xmlns:a16="http://schemas.microsoft.com/office/drawing/2014/main" id="{B73B7ACD-A78D-4C13-9830-45D0DB0C9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m 11">
            <a:extLst>
              <a:ext uri="{FF2B5EF4-FFF2-40B4-BE49-F238E27FC236}">
                <a16:creationId xmlns:a16="http://schemas.microsoft.com/office/drawing/2014/main" id="{CE111532-EE0E-4E44-858B-5C86AB620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24350EA-788C-4702-BE3A-E9D469ABF8FC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DB4D218-9944-43AF-A7F4-136EEE6A7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441943B7-222B-4B43-AD6C-74D64369E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730375"/>
            <a:ext cx="43434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     A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pontadas em menor proporção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:</a:t>
            </a:r>
          </a:p>
          <a:p>
            <a:pPr marL="457200" indent="-457200" eaLnBrk="0" hangingPunct="0"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914400" lvl="1" indent="-457200" eaLnBrk="0" hangingPunct="0">
              <a:buFontTx/>
              <a:buChar char="•"/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Capa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cidade de liderança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914400" lvl="1" indent="-457200" eaLnBrk="0" hangingPunct="0">
              <a:buFontTx/>
              <a:buChar char="•"/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C</a:t>
            </a:r>
            <a:r>
              <a:rPr lang="pt-B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riatividade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914400" lvl="1" indent="-457200" eaLnBrk="0" hangingPunct="0">
              <a:buFontTx/>
              <a:buChar char="•"/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B</a:t>
            </a:r>
            <a:r>
              <a:rPr lang="pt-B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oas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 maneiras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03FFE5A-C62E-469A-93D6-B5ADB90252E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24800" cy="1222375"/>
            <a:chOff x="756" y="168"/>
            <a:chExt cx="4992" cy="770"/>
          </a:xfrm>
        </p:grpSpPr>
        <p:sp>
          <p:nvSpPr>
            <p:cNvPr id="15372" name="AutoShape 8">
              <a:extLst>
                <a:ext uri="{FF2B5EF4-FFF2-40B4-BE49-F238E27FC236}">
                  <a16:creationId xmlns:a16="http://schemas.microsoft.com/office/drawing/2014/main" id="{DEB96EEC-D52E-4FD8-91D2-8ECF54F4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09" name="Text Box 9">
              <a:extLst>
                <a:ext uri="{FF2B5EF4-FFF2-40B4-BE49-F238E27FC236}">
                  <a16:creationId xmlns:a16="http://schemas.microsoft.com/office/drawing/2014/main" id="{B2D63EDE-5547-4FF3-A10B-8E0BF0655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62"/>
              <a:ext cx="49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5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Outras Qualidades</a:t>
              </a:r>
              <a:endPara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pic>
        <p:nvPicPr>
          <p:cNvPr id="51210" name="Picture 10" descr="puxando">
            <a:extLst>
              <a:ext uri="{FF2B5EF4-FFF2-40B4-BE49-F238E27FC236}">
                <a16:creationId xmlns:a16="http://schemas.microsoft.com/office/drawing/2014/main" id="{4C7A546D-F4E7-451E-850F-F9816D43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6576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1">
            <a:extLst>
              <a:ext uri="{FF2B5EF4-FFF2-40B4-BE49-F238E27FC236}">
                <a16:creationId xmlns:a16="http://schemas.microsoft.com/office/drawing/2014/main" id="{D720B666-3DCB-4B2C-8FBF-BB4E2FEA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5367" name="Imagem 13">
            <a:extLst>
              <a:ext uri="{FF2B5EF4-FFF2-40B4-BE49-F238E27FC236}">
                <a16:creationId xmlns:a16="http://schemas.microsoft.com/office/drawing/2014/main" id="{76484C92-61A9-491E-9A55-195A8639B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20">
            <a:extLst>
              <a:ext uri="{FF2B5EF4-FFF2-40B4-BE49-F238E27FC236}">
                <a16:creationId xmlns:a16="http://schemas.microsoft.com/office/drawing/2014/main" id="{CF65A47B-8922-49ED-BACE-9EFD765D1A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5369" name="Imagem 9">
            <a:extLst>
              <a:ext uri="{FF2B5EF4-FFF2-40B4-BE49-F238E27FC236}">
                <a16:creationId xmlns:a16="http://schemas.microsoft.com/office/drawing/2014/main" id="{221E0FC1-01D0-47C8-9975-D9517DB18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m 11">
            <a:extLst>
              <a:ext uri="{FF2B5EF4-FFF2-40B4-BE49-F238E27FC236}">
                <a16:creationId xmlns:a16="http://schemas.microsoft.com/office/drawing/2014/main" id="{5018A75F-6EBD-465B-8453-BEABAAB62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2483999-D0E1-4A85-97EE-76FE176BDC5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F7EE028-794A-43EE-86C2-1E6022ECD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12EE1B3A-6AC8-4491-AA6A-961E633FB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517650"/>
            <a:ext cx="764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Sucesso não é sorte. Não </a:t>
            </a:r>
            <a:r>
              <a:rPr lang="pt-BR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acontece por acaso. </a:t>
            </a:r>
            <a:r>
              <a:rPr lang="en-US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</a:t>
            </a:r>
            <a:r>
              <a:rPr lang="pt-BR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ão é coisa do destino, como pensam alguns</a:t>
            </a:r>
            <a:r>
              <a:rPr lang="en-US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É</a:t>
            </a:r>
            <a:r>
              <a:rPr lang="pt-BR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uma questão de “garra”</a:t>
            </a:r>
            <a:r>
              <a:rPr lang="en-US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</a:t>
            </a:r>
            <a:r>
              <a:rPr lang="pt-BR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mesmo. </a:t>
            </a:r>
            <a:endParaRPr lang="en-US" altLang="pt-BR" sz="28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Todo mundo tem uma área na vida em que deseja ter sucesso. O negócio é arregaçar as mangas e partir para a ação.</a:t>
            </a:r>
          </a:p>
          <a:p>
            <a:pPr algn="ctr"/>
            <a:r>
              <a:rPr lang="en-US" altLang="pt-BR" sz="2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Veja outras qualidades apresentadas por alguns autores</a:t>
            </a:r>
            <a:endParaRPr lang="pt-BR" altLang="pt-BR" sz="2800" b="1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388" name="Group 8">
            <a:extLst>
              <a:ext uri="{FF2B5EF4-FFF2-40B4-BE49-F238E27FC236}">
                <a16:creationId xmlns:a16="http://schemas.microsoft.com/office/drawing/2014/main" id="{AFA04F96-561C-4EA7-8304-A50DE153B4FC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24800" cy="1143000"/>
            <a:chOff x="756" y="168"/>
            <a:chExt cx="4992" cy="720"/>
          </a:xfrm>
        </p:grpSpPr>
        <p:sp>
          <p:nvSpPr>
            <p:cNvPr id="16395" name="AutoShape 9">
              <a:extLst>
                <a:ext uri="{FF2B5EF4-FFF2-40B4-BE49-F238E27FC236}">
                  <a16:creationId xmlns:a16="http://schemas.microsoft.com/office/drawing/2014/main" id="{C64F84F9-D940-4151-82C6-72311D8C6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3258" name="Text Box 10">
              <a:extLst>
                <a:ext uri="{FF2B5EF4-FFF2-40B4-BE49-F238E27FC236}">
                  <a16:creationId xmlns:a16="http://schemas.microsoft.com/office/drawing/2014/main" id="{4C32716E-52E1-4AFA-B1E4-92C4D9EDA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266"/>
              <a:ext cx="499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Sete passos para o sucesso</a:t>
              </a:r>
              <a:endPara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16389" name="Rectangle 11">
            <a:extLst>
              <a:ext uri="{FF2B5EF4-FFF2-40B4-BE49-F238E27FC236}">
                <a16:creationId xmlns:a16="http://schemas.microsoft.com/office/drawing/2014/main" id="{45BB541A-B722-4D40-B4F1-FE438E766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90" name="Imagem 13">
            <a:extLst>
              <a:ext uri="{FF2B5EF4-FFF2-40B4-BE49-F238E27FC236}">
                <a16:creationId xmlns:a16="http://schemas.microsoft.com/office/drawing/2014/main" id="{AD61FF6A-BACB-4738-B63B-221B29672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20">
            <a:extLst>
              <a:ext uri="{FF2B5EF4-FFF2-40B4-BE49-F238E27FC236}">
                <a16:creationId xmlns:a16="http://schemas.microsoft.com/office/drawing/2014/main" id="{DE620E2F-1CC5-4C0D-96AA-C16061F7E8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6392" name="Imagem 9">
            <a:extLst>
              <a:ext uri="{FF2B5EF4-FFF2-40B4-BE49-F238E27FC236}">
                <a16:creationId xmlns:a16="http://schemas.microsoft.com/office/drawing/2014/main" id="{58A35D69-A61D-4695-9B42-9960DAA7F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Imagem 11">
            <a:extLst>
              <a:ext uri="{FF2B5EF4-FFF2-40B4-BE49-F238E27FC236}">
                <a16:creationId xmlns:a16="http://schemas.microsoft.com/office/drawing/2014/main" id="{D68C8745-B0F6-4FBF-B7AA-B93ED347B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1DBCCA7-E847-468F-B1B3-F584D4D9E33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3744F3FB-A3B7-417E-824A-9F5B7DBE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5370" name="Picture 10" descr="pensativa">
            <a:extLst>
              <a:ext uri="{FF2B5EF4-FFF2-40B4-BE49-F238E27FC236}">
                <a16:creationId xmlns:a16="http://schemas.microsoft.com/office/drawing/2014/main" id="{FCE4BAE6-DDAB-47CB-9741-15DDD573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"/>
          <a:stretch>
            <a:fillRect/>
          </a:stretch>
        </p:blipFill>
        <p:spPr bwMode="auto">
          <a:xfrm>
            <a:off x="0" y="1628775"/>
            <a:ext cx="1789113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>
            <a:extLst>
              <a:ext uri="{FF2B5EF4-FFF2-40B4-BE49-F238E27FC236}">
                <a16:creationId xmlns:a16="http://schemas.microsoft.com/office/drawing/2014/main" id="{658AC005-8399-4498-BD3B-CB824DC6F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341438"/>
            <a:ext cx="70834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7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Relacione-se bem com os outros – </a:t>
            </a:r>
            <a:r>
              <a:rPr lang="pt-BR" altLang="pt-BR" sz="27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Saber tratar bem os diferentes tipos de pessoas é uma arte em extinção. Aprenda-a e você é quem vai lucrar.</a:t>
            </a:r>
            <a:endParaRPr lang="en-US" altLang="pt-BR" sz="2700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pt-BR" altLang="pt-BR" sz="2700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pt-BR" altLang="pt-BR" sz="27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Desafie a você mesmo – </a:t>
            </a:r>
            <a:r>
              <a:rPr lang="pt-BR" altLang="pt-BR" sz="27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Estabeleça metas específicas que sejam relevantes para você. imponha limites de tempo a curto e médio prazo e fiscalize a execução do plano. Acredite no seu próprio potencial.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36603345-615A-46C8-A2FD-C647DED856FD}"/>
              </a:ext>
            </a:extLst>
          </p:cNvPr>
          <p:cNvGrpSpPr>
            <a:grpSpLocks/>
          </p:cNvGrpSpPr>
          <p:nvPr/>
        </p:nvGrpSpPr>
        <p:grpSpPr bwMode="auto">
          <a:xfrm>
            <a:off x="1466850" y="152400"/>
            <a:ext cx="7739063" cy="1208088"/>
            <a:chOff x="924" y="96"/>
            <a:chExt cx="4875" cy="761"/>
          </a:xfrm>
        </p:grpSpPr>
        <p:sp>
          <p:nvSpPr>
            <p:cNvPr id="17420" name="AutoShape 4">
              <a:extLst>
                <a:ext uri="{FF2B5EF4-FFF2-40B4-BE49-F238E27FC236}">
                  <a16:creationId xmlns:a16="http://schemas.microsoft.com/office/drawing/2014/main" id="{E82E252F-AE2B-4C64-BF97-D492DBAAB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6"/>
              <a:ext cx="4836" cy="720"/>
            </a:xfrm>
            <a:prstGeom prst="cube">
              <a:avLst>
                <a:gd name="adj" fmla="val 25000"/>
              </a:avLst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375" name="Text Box 15">
              <a:extLst>
                <a:ext uri="{FF2B5EF4-FFF2-40B4-BE49-F238E27FC236}">
                  <a16:creationId xmlns:a16="http://schemas.microsoft.com/office/drawing/2014/main" id="{830B8F40-0D39-4E54-93BB-A1740A58C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377"/>
              <a:ext cx="454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Sete passos para o sucesso</a:t>
              </a:r>
              <a:endParaRPr lang="pt-BR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17414" name="Rectangle 11">
            <a:extLst>
              <a:ext uri="{FF2B5EF4-FFF2-40B4-BE49-F238E27FC236}">
                <a16:creationId xmlns:a16="http://schemas.microsoft.com/office/drawing/2014/main" id="{F58DC5D1-AAA2-46D5-8D06-51A79C38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5" name="Imagem 13">
            <a:extLst>
              <a:ext uri="{FF2B5EF4-FFF2-40B4-BE49-F238E27FC236}">
                <a16:creationId xmlns:a16="http://schemas.microsoft.com/office/drawing/2014/main" id="{BF03015B-BAF4-4B22-AA60-F152AB434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WordArt 20">
            <a:extLst>
              <a:ext uri="{FF2B5EF4-FFF2-40B4-BE49-F238E27FC236}">
                <a16:creationId xmlns:a16="http://schemas.microsoft.com/office/drawing/2014/main" id="{53A6327B-0B2C-4DB0-A3FB-C324774693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7417" name="Imagem 9">
            <a:extLst>
              <a:ext uri="{FF2B5EF4-FFF2-40B4-BE49-F238E27FC236}">
                <a16:creationId xmlns:a16="http://schemas.microsoft.com/office/drawing/2014/main" id="{F165F714-5526-4CB0-86DC-164D2E6A8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m 11">
            <a:extLst>
              <a:ext uri="{FF2B5EF4-FFF2-40B4-BE49-F238E27FC236}">
                <a16:creationId xmlns:a16="http://schemas.microsoft.com/office/drawing/2014/main" id="{2A0CA809-D6CE-48DA-A886-D2158123A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328664E-E0A4-42F4-A509-570E21D710B4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05A8FB4-2612-4E22-8956-0767C63E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4278" name="Picture 6" descr="pensativa">
            <a:extLst>
              <a:ext uri="{FF2B5EF4-FFF2-40B4-BE49-F238E27FC236}">
                <a16:creationId xmlns:a16="http://schemas.microsoft.com/office/drawing/2014/main" id="{D8EBA029-23B8-4F20-955F-EAB9F509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"/>
          <a:stretch>
            <a:fillRect/>
          </a:stretch>
        </p:blipFill>
        <p:spPr bwMode="auto">
          <a:xfrm>
            <a:off x="0" y="1700213"/>
            <a:ext cx="16843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7">
            <a:extLst>
              <a:ext uri="{FF2B5EF4-FFF2-40B4-BE49-F238E27FC236}">
                <a16:creationId xmlns:a16="http://schemas.microsoft.com/office/drawing/2014/main" id="{F0CE4DD5-53E8-45CE-944D-F6966257B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430338"/>
            <a:ext cx="71564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6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Perdoe a você mesmo</a:t>
            </a:r>
            <a:r>
              <a:rPr lang="pt-BR" altLang="pt-BR" sz="26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- Nem sempre você vai conseguir alcançar todas as metas ou acertar nas metas propostas. Perdoe-se quando errar e tenha coragem de começar outra vez.</a:t>
            </a:r>
            <a:endParaRPr lang="en-US" altLang="pt-BR" sz="2600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pt-BR" altLang="pt-BR" sz="1800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pt-BR" altLang="pt-BR" sz="26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Procure resultados, não a perfeição</a:t>
            </a:r>
            <a:r>
              <a:rPr lang="pt-BR" altLang="pt-BR" sz="26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- As pessoas de sucesso raramente são escravas do perfeccionismo. Em vez de considerar os erros como fracassos, aprenda com eles e faça melhor nas outras vezes.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29473384-654F-4E2C-87C5-4FA4F3E4AF0E}"/>
              </a:ext>
            </a:extLst>
          </p:cNvPr>
          <p:cNvGrpSpPr>
            <a:grpSpLocks/>
          </p:cNvGrpSpPr>
          <p:nvPr/>
        </p:nvGrpSpPr>
        <p:grpSpPr bwMode="auto">
          <a:xfrm>
            <a:off x="1466850" y="152400"/>
            <a:ext cx="7677150" cy="1196975"/>
            <a:chOff x="924" y="96"/>
            <a:chExt cx="4836" cy="754"/>
          </a:xfrm>
        </p:grpSpPr>
        <p:sp>
          <p:nvSpPr>
            <p:cNvPr id="18444" name="AutoShape 9">
              <a:extLst>
                <a:ext uri="{FF2B5EF4-FFF2-40B4-BE49-F238E27FC236}">
                  <a16:creationId xmlns:a16="http://schemas.microsoft.com/office/drawing/2014/main" id="{149C348A-23A3-4DE5-BBA5-4DC9DB638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6"/>
              <a:ext cx="4836" cy="720"/>
            </a:xfrm>
            <a:prstGeom prst="cube">
              <a:avLst>
                <a:gd name="adj" fmla="val 25000"/>
              </a:avLst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4282" name="Text Box 10">
              <a:extLst>
                <a:ext uri="{FF2B5EF4-FFF2-40B4-BE49-F238E27FC236}">
                  <a16:creationId xmlns:a16="http://schemas.microsoft.com/office/drawing/2014/main" id="{BB68EF6D-207C-4815-8C7F-213F9680C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408"/>
              <a:ext cx="413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Sete passos para o sucesso</a:t>
              </a:r>
              <a:endParaRPr lang="pt-B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18438" name="Rectangle 11">
            <a:extLst>
              <a:ext uri="{FF2B5EF4-FFF2-40B4-BE49-F238E27FC236}">
                <a16:creationId xmlns:a16="http://schemas.microsoft.com/office/drawing/2014/main" id="{7B6CCAB5-D309-4B60-991D-6F8C65DCE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8439" name="Imagem 13">
            <a:extLst>
              <a:ext uri="{FF2B5EF4-FFF2-40B4-BE49-F238E27FC236}">
                <a16:creationId xmlns:a16="http://schemas.microsoft.com/office/drawing/2014/main" id="{4BB9E972-5C04-4169-A0AF-DEF4908AF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WordArt 20">
            <a:extLst>
              <a:ext uri="{FF2B5EF4-FFF2-40B4-BE49-F238E27FC236}">
                <a16:creationId xmlns:a16="http://schemas.microsoft.com/office/drawing/2014/main" id="{3C454784-706A-4A30-BD19-325889B92D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8441" name="Imagem 9">
            <a:extLst>
              <a:ext uri="{FF2B5EF4-FFF2-40B4-BE49-F238E27FC236}">
                <a16:creationId xmlns:a16="http://schemas.microsoft.com/office/drawing/2014/main" id="{F79ABC07-A5D6-41DA-90E2-DF506C564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Imagem 11">
            <a:extLst>
              <a:ext uri="{FF2B5EF4-FFF2-40B4-BE49-F238E27FC236}">
                <a16:creationId xmlns:a16="http://schemas.microsoft.com/office/drawing/2014/main" id="{D1530E4C-3279-4C6B-A7E4-EE2919378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4126A70-CA99-41AD-B664-42339BBFB638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369C48B-A3CA-4534-A102-EE212C47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5302" name="Picture 6" descr="pensativa">
            <a:extLst>
              <a:ext uri="{FF2B5EF4-FFF2-40B4-BE49-F238E27FC236}">
                <a16:creationId xmlns:a16="http://schemas.microsoft.com/office/drawing/2014/main" id="{FC6C59E5-60C2-4060-BA27-5DCEB00C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"/>
          <a:stretch>
            <a:fillRect/>
          </a:stretch>
        </p:blipFill>
        <p:spPr bwMode="auto">
          <a:xfrm>
            <a:off x="0" y="1844675"/>
            <a:ext cx="15097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7">
            <a:extLst>
              <a:ext uri="{FF2B5EF4-FFF2-40B4-BE49-F238E27FC236}">
                <a16:creationId xmlns:a16="http://schemas.microsoft.com/office/drawing/2014/main" id="{0DBA83BC-2294-4A7C-BEE1-9A4EFFB2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700213"/>
            <a:ext cx="70119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8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Arrisque-se – </a:t>
            </a:r>
            <a:r>
              <a:rPr lang="pt-BR" altLang="pt-BR" sz="38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Saia da "zona de conforto e comodismo". Corra o risco de fracassar num grande empreendimento. Faça dos fracassos seus degraus para o sucesso.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4EE7F7AE-9C0D-4DA8-A2B6-60838901C09C}"/>
              </a:ext>
            </a:extLst>
          </p:cNvPr>
          <p:cNvGrpSpPr>
            <a:grpSpLocks/>
          </p:cNvGrpSpPr>
          <p:nvPr/>
        </p:nvGrpSpPr>
        <p:grpSpPr bwMode="auto">
          <a:xfrm>
            <a:off x="1466850" y="152400"/>
            <a:ext cx="7677150" cy="1196975"/>
            <a:chOff x="924" y="96"/>
            <a:chExt cx="4836" cy="754"/>
          </a:xfrm>
        </p:grpSpPr>
        <p:sp>
          <p:nvSpPr>
            <p:cNvPr id="19468" name="AutoShape 9">
              <a:extLst>
                <a:ext uri="{FF2B5EF4-FFF2-40B4-BE49-F238E27FC236}">
                  <a16:creationId xmlns:a16="http://schemas.microsoft.com/office/drawing/2014/main" id="{F510DEA1-4C51-4A95-B95B-DCE52411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6"/>
              <a:ext cx="4836" cy="720"/>
            </a:xfrm>
            <a:prstGeom prst="cube">
              <a:avLst>
                <a:gd name="adj" fmla="val 25000"/>
              </a:avLst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5306" name="Text Box 10">
              <a:extLst>
                <a:ext uri="{FF2B5EF4-FFF2-40B4-BE49-F238E27FC236}">
                  <a16:creationId xmlns:a16="http://schemas.microsoft.com/office/drawing/2014/main" id="{6E032D60-CE93-463F-8179-BEF7E86BD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408"/>
              <a:ext cx="413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Sete passos para o sucesso</a:t>
              </a:r>
              <a:endParaRPr lang="pt-B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19462" name="Rectangle 11">
            <a:extLst>
              <a:ext uri="{FF2B5EF4-FFF2-40B4-BE49-F238E27FC236}">
                <a16:creationId xmlns:a16="http://schemas.microsoft.com/office/drawing/2014/main" id="{3A7BAB77-B6B2-495A-B6B0-EE4D6AE22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9463" name="Imagem 13">
            <a:extLst>
              <a:ext uri="{FF2B5EF4-FFF2-40B4-BE49-F238E27FC236}">
                <a16:creationId xmlns:a16="http://schemas.microsoft.com/office/drawing/2014/main" id="{E9709DEC-E761-422B-8701-9B070EFD4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20">
            <a:extLst>
              <a:ext uri="{FF2B5EF4-FFF2-40B4-BE49-F238E27FC236}">
                <a16:creationId xmlns:a16="http://schemas.microsoft.com/office/drawing/2014/main" id="{F6764577-2535-48CB-A56B-E4D6A8C182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9465" name="Imagem 9">
            <a:extLst>
              <a:ext uri="{FF2B5EF4-FFF2-40B4-BE49-F238E27FC236}">
                <a16:creationId xmlns:a16="http://schemas.microsoft.com/office/drawing/2014/main" id="{963FC4AA-4380-4991-B79E-AE723C15B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m 11">
            <a:extLst>
              <a:ext uri="{FF2B5EF4-FFF2-40B4-BE49-F238E27FC236}">
                <a16:creationId xmlns:a16="http://schemas.microsoft.com/office/drawing/2014/main" id="{64FEA3C2-EB82-4375-847D-6A7BB73A5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E5C1B39-7F0A-439B-A04D-2CF747A11267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549BDEF-7857-4410-8EAB-7CD24FF23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6326" name="Picture 6" descr="pensativa">
            <a:extLst>
              <a:ext uri="{FF2B5EF4-FFF2-40B4-BE49-F238E27FC236}">
                <a16:creationId xmlns:a16="http://schemas.microsoft.com/office/drawing/2014/main" id="{27271734-9764-459E-8C86-CFE390F15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"/>
          <a:stretch>
            <a:fillRect/>
          </a:stretch>
        </p:blipFill>
        <p:spPr bwMode="auto">
          <a:xfrm>
            <a:off x="0" y="1762125"/>
            <a:ext cx="161925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7">
            <a:extLst>
              <a:ext uri="{FF2B5EF4-FFF2-40B4-BE49-F238E27FC236}">
                <a16:creationId xmlns:a16="http://schemas.microsoft.com/office/drawing/2014/main" id="{28E7071B-B4AB-4BCB-8F58-1602CB73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341438"/>
            <a:ext cx="71294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7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Procure competir</a:t>
            </a:r>
            <a:r>
              <a:rPr lang="pt-BR" altLang="pt-BR" sz="27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consigo mesmo e não com os outros - </a:t>
            </a:r>
            <a:r>
              <a:rPr lang="pt-BR" altLang="pt-BR" sz="27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As pessoas </a:t>
            </a:r>
            <a:r>
              <a:rPr lang="en-US" altLang="pt-BR" sz="27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bem sucedidas</a:t>
            </a:r>
            <a:r>
              <a:rPr lang="pt-BR" altLang="pt-BR" sz="27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estão mais interessadas em melhorar seus próprios resultados que em competir com os outros. Em vez de ter medo que </a:t>
            </a:r>
            <a:r>
              <a:rPr lang="en-US" altLang="pt-BR" sz="27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alguém </a:t>
            </a:r>
            <a:r>
              <a:rPr lang="pt-BR" altLang="pt-BR" sz="27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seja superior a você, aceite a cooperação dele. Veja os outros como companheiros de equipe e não como rivais. Não tenha medo do </a:t>
            </a:r>
            <a:r>
              <a:rPr lang="en-US" altLang="pt-BR" sz="27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sucesso</a:t>
            </a:r>
            <a:r>
              <a:rPr lang="pt-BR" altLang="pt-BR" sz="27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dos outros. Em equipe, todos crescem; isolados, todos ficam limitados.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794D1897-FBEF-4BA0-9321-1F8017A2700C}"/>
              </a:ext>
            </a:extLst>
          </p:cNvPr>
          <p:cNvGrpSpPr>
            <a:grpSpLocks/>
          </p:cNvGrpSpPr>
          <p:nvPr/>
        </p:nvGrpSpPr>
        <p:grpSpPr bwMode="auto">
          <a:xfrm>
            <a:off x="1466850" y="152400"/>
            <a:ext cx="7677150" cy="1196975"/>
            <a:chOff x="924" y="96"/>
            <a:chExt cx="4836" cy="754"/>
          </a:xfrm>
        </p:grpSpPr>
        <p:sp>
          <p:nvSpPr>
            <p:cNvPr id="20492" name="AutoShape 9">
              <a:extLst>
                <a:ext uri="{FF2B5EF4-FFF2-40B4-BE49-F238E27FC236}">
                  <a16:creationId xmlns:a16="http://schemas.microsoft.com/office/drawing/2014/main" id="{C2A67114-FB4A-43F7-9C10-5B6345225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6"/>
              <a:ext cx="4836" cy="720"/>
            </a:xfrm>
            <a:prstGeom prst="cube">
              <a:avLst>
                <a:gd name="adj" fmla="val 25000"/>
              </a:avLst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6330" name="Text Box 10">
              <a:extLst>
                <a:ext uri="{FF2B5EF4-FFF2-40B4-BE49-F238E27FC236}">
                  <a16:creationId xmlns:a16="http://schemas.microsoft.com/office/drawing/2014/main" id="{F473B1E3-8ED3-4FD9-850E-91ACD8DA4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408"/>
              <a:ext cx="413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Sete passos para o sucesso</a:t>
              </a:r>
              <a:endParaRPr lang="pt-B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20486" name="Rectangle 11">
            <a:extLst>
              <a:ext uri="{FF2B5EF4-FFF2-40B4-BE49-F238E27FC236}">
                <a16:creationId xmlns:a16="http://schemas.microsoft.com/office/drawing/2014/main" id="{0D03328B-1EA4-4C4A-B061-6F1ACBF5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487" name="Imagem 13">
            <a:extLst>
              <a:ext uri="{FF2B5EF4-FFF2-40B4-BE49-F238E27FC236}">
                <a16:creationId xmlns:a16="http://schemas.microsoft.com/office/drawing/2014/main" id="{13177F70-AB9F-4971-9664-F965F0617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20">
            <a:extLst>
              <a:ext uri="{FF2B5EF4-FFF2-40B4-BE49-F238E27FC236}">
                <a16:creationId xmlns:a16="http://schemas.microsoft.com/office/drawing/2014/main" id="{7A92A7E2-0A72-41C3-A4EA-732EA6AC8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0489" name="Imagem 9">
            <a:extLst>
              <a:ext uri="{FF2B5EF4-FFF2-40B4-BE49-F238E27FC236}">
                <a16:creationId xmlns:a16="http://schemas.microsoft.com/office/drawing/2014/main" id="{EB389201-2C01-4897-BFD4-EE5D62E60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m 11">
            <a:extLst>
              <a:ext uri="{FF2B5EF4-FFF2-40B4-BE49-F238E27FC236}">
                <a16:creationId xmlns:a16="http://schemas.microsoft.com/office/drawing/2014/main" id="{78E78461-5EBC-40C0-9F43-9195D575E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B3DFF2C-71E7-4EB0-A43C-16310CC1F304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20FB8FAC-8459-4235-8A90-22B92B812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4822" name="Picture 1030" descr="escolhida">
            <a:extLst>
              <a:ext uri="{FF2B5EF4-FFF2-40B4-BE49-F238E27FC236}">
                <a16:creationId xmlns:a16="http://schemas.microsoft.com/office/drawing/2014/main" id="{D8EDD485-E2F5-409B-B1DF-F89AD70F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676400"/>
            <a:ext cx="4017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1031">
            <a:extLst>
              <a:ext uri="{FF2B5EF4-FFF2-40B4-BE49-F238E27FC236}">
                <a16:creationId xmlns:a16="http://schemas.microsoft.com/office/drawing/2014/main" id="{47C9FABC-642F-446D-91EB-CF0B3CA0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687513"/>
            <a:ext cx="3486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Para se aprender a ter sucesso, é preciso primeiro saber o que é sucesso.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9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Muita gente começa a fracassar quando faz do sucesso uma ilusão inatingível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3077" name="Group 1039">
            <a:extLst>
              <a:ext uri="{FF2B5EF4-FFF2-40B4-BE49-F238E27FC236}">
                <a16:creationId xmlns:a16="http://schemas.microsoft.com/office/drawing/2014/main" id="{8E8A4C42-CD83-4083-BB49-F2955D48EEC0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24800" cy="1162050"/>
            <a:chOff x="756" y="168"/>
            <a:chExt cx="4992" cy="732"/>
          </a:xfrm>
        </p:grpSpPr>
        <p:sp>
          <p:nvSpPr>
            <p:cNvPr id="3084" name="AutoShape 1036">
              <a:extLst>
                <a:ext uri="{FF2B5EF4-FFF2-40B4-BE49-F238E27FC236}">
                  <a16:creationId xmlns:a16="http://schemas.microsoft.com/office/drawing/2014/main" id="{F8D0027C-E17F-4667-A0C6-1CA7ACE80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4829" name="Text Box 1037">
              <a:extLst>
                <a:ext uri="{FF2B5EF4-FFF2-40B4-BE49-F238E27FC236}">
                  <a16:creationId xmlns:a16="http://schemas.microsoft.com/office/drawing/2014/main" id="{361CF752-0D08-420F-8314-D0C828A7B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266"/>
              <a:ext cx="49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6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O que é sucesso?</a:t>
              </a:r>
              <a:endParaRPr lang="pt-BR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3078" name="Rectangle 11">
            <a:extLst>
              <a:ext uri="{FF2B5EF4-FFF2-40B4-BE49-F238E27FC236}">
                <a16:creationId xmlns:a16="http://schemas.microsoft.com/office/drawing/2014/main" id="{A6D7C283-2FC0-4485-A68D-AA397767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9" name="Imagem 13">
            <a:extLst>
              <a:ext uri="{FF2B5EF4-FFF2-40B4-BE49-F238E27FC236}">
                <a16:creationId xmlns:a16="http://schemas.microsoft.com/office/drawing/2014/main" id="{37241BE3-00BE-46E0-B917-BDA3D9928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20">
            <a:extLst>
              <a:ext uri="{FF2B5EF4-FFF2-40B4-BE49-F238E27FC236}">
                <a16:creationId xmlns:a16="http://schemas.microsoft.com/office/drawing/2014/main" id="{B7343721-17EA-4FF0-A228-BE16910239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3081" name="Imagem 9">
            <a:extLst>
              <a:ext uri="{FF2B5EF4-FFF2-40B4-BE49-F238E27FC236}">
                <a16:creationId xmlns:a16="http://schemas.microsoft.com/office/drawing/2014/main" id="{7E0538FB-3EB4-492A-9CF1-62D77D0E7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magem 11">
            <a:extLst>
              <a:ext uri="{FF2B5EF4-FFF2-40B4-BE49-F238E27FC236}">
                <a16:creationId xmlns:a16="http://schemas.microsoft.com/office/drawing/2014/main" id="{E072777A-E686-474F-B11F-DA9E8408C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7119D61-F294-4F56-A505-23D8E8EE3F7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4845414-8F37-42AE-832D-073D86AEF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7350" name="Picture 6" descr="pensativa">
            <a:extLst>
              <a:ext uri="{FF2B5EF4-FFF2-40B4-BE49-F238E27FC236}">
                <a16:creationId xmlns:a16="http://schemas.microsoft.com/office/drawing/2014/main" id="{5AD233BE-B9DB-4B9D-884B-2024FEF4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"/>
          <a:stretch>
            <a:fillRect/>
          </a:stretch>
        </p:blipFill>
        <p:spPr bwMode="auto">
          <a:xfrm>
            <a:off x="-36513" y="1700213"/>
            <a:ext cx="1619251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>
            <a:extLst>
              <a:ext uri="{FF2B5EF4-FFF2-40B4-BE49-F238E27FC236}">
                <a16:creationId xmlns:a16="http://schemas.microsoft.com/office/drawing/2014/main" id="{EED2217A-FF47-4879-ADAD-631213B8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443038"/>
            <a:ext cx="72009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000" b="1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Deixe que Deus faça parte de sua equipe – </a:t>
            </a:r>
            <a:r>
              <a:rPr lang="pt-BR" altLang="pt-BR" sz="300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Deus pode mais do que ninguém, e mais do que qualquer um Ele está interessado no sucesso de todos. Conte a Ele, acredite nEle e tenha fé. conte-Lhe seus objetivos e peça-Lhe sabedoria para alcança-los. Você vai ver que com Deus a coisa funciona.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998B9369-3B29-45EA-9E51-0B0A0617DF90}"/>
              </a:ext>
            </a:extLst>
          </p:cNvPr>
          <p:cNvGrpSpPr>
            <a:grpSpLocks/>
          </p:cNvGrpSpPr>
          <p:nvPr/>
        </p:nvGrpSpPr>
        <p:grpSpPr bwMode="auto">
          <a:xfrm>
            <a:off x="1466850" y="152400"/>
            <a:ext cx="7677150" cy="1196975"/>
            <a:chOff x="924" y="96"/>
            <a:chExt cx="4836" cy="754"/>
          </a:xfrm>
        </p:grpSpPr>
        <p:sp>
          <p:nvSpPr>
            <p:cNvPr id="21516" name="AutoShape 9">
              <a:extLst>
                <a:ext uri="{FF2B5EF4-FFF2-40B4-BE49-F238E27FC236}">
                  <a16:creationId xmlns:a16="http://schemas.microsoft.com/office/drawing/2014/main" id="{2DD20DBE-5CB6-43CB-B93D-347C20933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6"/>
              <a:ext cx="4836" cy="720"/>
            </a:xfrm>
            <a:prstGeom prst="cube">
              <a:avLst>
                <a:gd name="adj" fmla="val 25000"/>
              </a:avLst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7354" name="Text Box 10">
              <a:extLst>
                <a:ext uri="{FF2B5EF4-FFF2-40B4-BE49-F238E27FC236}">
                  <a16:creationId xmlns:a16="http://schemas.microsoft.com/office/drawing/2014/main" id="{34A151F2-050B-4393-9154-E5CEC3EB8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408"/>
              <a:ext cx="413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Sete passos para o sucesso</a:t>
              </a:r>
              <a:endParaRPr lang="pt-B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21510" name="Rectangle 11">
            <a:extLst>
              <a:ext uri="{FF2B5EF4-FFF2-40B4-BE49-F238E27FC236}">
                <a16:creationId xmlns:a16="http://schemas.microsoft.com/office/drawing/2014/main" id="{01682184-52ED-477B-8819-64EABF8C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1511" name="Imagem 13">
            <a:extLst>
              <a:ext uri="{FF2B5EF4-FFF2-40B4-BE49-F238E27FC236}">
                <a16:creationId xmlns:a16="http://schemas.microsoft.com/office/drawing/2014/main" id="{1F349005-3CB7-46B4-AAB0-900F6686C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WordArt 20">
            <a:extLst>
              <a:ext uri="{FF2B5EF4-FFF2-40B4-BE49-F238E27FC236}">
                <a16:creationId xmlns:a16="http://schemas.microsoft.com/office/drawing/2014/main" id="{B3F768DA-8508-4F18-B0D5-F14AFA8511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1513" name="Imagem 9">
            <a:extLst>
              <a:ext uri="{FF2B5EF4-FFF2-40B4-BE49-F238E27FC236}">
                <a16:creationId xmlns:a16="http://schemas.microsoft.com/office/drawing/2014/main" id="{8245D97C-8BA4-4583-A09F-13514F87B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m 11">
            <a:extLst>
              <a:ext uri="{FF2B5EF4-FFF2-40B4-BE49-F238E27FC236}">
                <a16:creationId xmlns:a16="http://schemas.microsoft.com/office/drawing/2014/main" id="{AE72653A-BB8D-4359-827A-C0401ED28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57C35EB-9126-4D3E-B803-8EB06677D156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37BED832-A3A6-4149-8A0C-4C95DD76E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7417" name="Picture 9" descr="girl">
            <a:extLst>
              <a:ext uri="{FF2B5EF4-FFF2-40B4-BE49-F238E27FC236}">
                <a16:creationId xmlns:a16="http://schemas.microsoft.com/office/drawing/2014/main" id="{B94217B0-C4AE-41C0-B029-1E8EEC349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20383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17">
            <a:extLst>
              <a:ext uri="{FF2B5EF4-FFF2-40B4-BE49-F238E27FC236}">
                <a16:creationId xmlns:a16="http://schemas.microsoft.com/office/drawing/2014/main" id="{B730D867-9526-468E-AD9B-5C80DD69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01800"/>
            <a:ext cx="694848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FontTx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Elogie três pessoas por dia.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Tenha um aperto de mão firme.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Olhe as pessoas nos olhos.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Gaste menos do que ganha.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Saiba perdoar a si e aos outros.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Trate os outros como gostaria de ser tratado.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Faça novos amigos.</a:t>
            </a:r>
          </a:p>
        </p:txBody>
      </p:sp>
      <p:grpSp>
        <p:nvGrpSpPr>
          <p:cNvPr id="22533" name="Group 21">
            <a:extLst>
              <a:ext uri="{FF2B5EF4-FFF2-40B4-BE49-F238E27FC236}">
                <a16:creationId xmlns:a16="http://schemas.microsoft.com/office/drawing/2014/main" id="{A0CEE92F-9764-4EB0-983A-E467A4BD235F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114300"/>
            <a:ext cx="7639050" cy="1143000"/>
            <a:chOff x="948" y="72"/>
            <a:chExt cx="4812" cy="720"/>
          </a:xfrm>
        </p:grpSpPr>
        <p:sp>
          <p:nvSpPr>
            <p:cNvPr id="22540" name="AutoShape 4">
              <a:extLst>
                <a:ext uri="{FF2B5EF4-FFF2-40B4-BE49-F238E27FC236}">
                  <a16:creationId xmlns:a16="http://schemas.microsoft.com/office/drawing/2014/main" id="{1CAE3447-3A5D-4615-9BFA-CBDEBA18F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72"/>
              <a:ext cx="4812" cy="720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24" name="Text Box 16">
              <a:extLst>
                <a:ext uri="{FF2B5EF4-FFF2-40B4-BE49-F238E27FC236}">
                  <a16:creationId xmlns:a16="http://schemas.microsoft.com/office/drawing/2014/main" id="{AEB817D3-37A3-47D2-B47F-41243D614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56"/>
              <a:ext cx="45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Dicas para o sucesso pessoal</a:t>
              </a:r>
              <a:endParaRPr lang="pt-B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17421" name="Text Box 13">
              <a:extLst>
                <a:ext uri="{FF2B5EF4-FFF2-40B4-BE49-F238E27FC236}">
                  <a16:creationId xmlns:a16="http://schemas.microsoft.com/office/drawing/2014/main" id="{DA7DCEEC-B898-411D-BF1D-E712D1926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527"/>
              <a:ext cx="22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Por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Luiz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Antônio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Marins</a:t>
              </a:r>
              <a:endPara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22534" name="Rectangle 11">
            <a:extLst>
              <a:ext uri="{FF2B5EF4-FFF2-40B4-BE49-F238E27FC236}">
                <a16:creationId xmlns:a16="http://schemas.microsoft.com/office/drawing/2014/main" id="{CD22D3D5-DC0E-4097-9596-086E48610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2535" name="Imagem 14">
            <a:extLst>
              <a:ext uri="{FF2B5EF4-FFF2-40B4-BE49-F238E27FC236}">
                <a16:creationId xmlns:a16="http://schemas.microsoft.com/office/drawing/2014/main" id="{01725AC1-D524-46E3-BD4D-1D1949F32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WordArt 20">
            <a:extLst>
              <a:ext uri="{FF2B5EF4-FFF2-40B4-BE49-F238E27FC236}">
                <a16:creationId xmlns:a16="http://schemas.microsoft.com/office/drawing/2014/main" id="{E318C6B9-38F6-422E-8C02-432F6A53A1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2537" name="Imagem 9">
            <a:extLst>
              <a:ext uri="{FF2B5EF4-FFF2-40B4-BE49-F238E27FC236}">
                <a16:creationId xmlns:a16="http://schemas.microsoft.com/office/drawing/2014/main" id="{5F3CFF42-1E4E-4B2F-8F21-EABA0690A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Imagem 11">
            <a:extLst>
              <a:ext uri="{FF2B5EF4-FFF2-40B4-BE49-F238E27FC236}">
                <a16:creationId xmlns:a16="http://schemas.microsoft.com/office/drawing/2014/main" id="{E3C80F2C-D047-4C55-B33B-1FF66E621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E93C9A97-FB5D-42E2-A5ED-98DDA36F570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C88F6BB-B130-4079-8E32-23A33FA6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C9A8E506-75FD-4079-8DA3-39CD381D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57338"/>
            <a:ext cx="694848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FontTx/>
              <a:buChar char="•"/>
              <a:defRPr/>
            </a:pP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Saiba guardar segredos.</a:t>
            </a:r>
            <a:endPara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Não adie uma alegria.</a:t>
            </a:r>
            <a:endPara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Surpreenda aqueles que você ama com presentes inesperados.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Sorria.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Aceite sempre uma mão estendida.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Pague suas contas em dia.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Não ore para pedir coisas. Ore para agradecer e pedir sabedoria e coragem.</a:t>
            </a:r>
          </a:p>
        </p:txBody>
      </p:sp>
      <p:grpSp>
        <p:nvGrpSpPr>
          <p:cNvPr id="23556" name="Group 8">
            <a:extLst>
              <a:ext uri="{FF2B5EF4-FFF2-40B4-BE49-F238E27FC236}">
                <a16:creationId xmlns:a16="http://schemas.microsoft.com/office/drawing/2014/main" id="{5D2B7A26-FF43-4280-A0C6-27061E0559CF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114300"/>
            <a:ext cx="7639050" cy="1200150"/>
            <a:chOff x="948" y="72"/>
            <a:chExt cx="4812" cy="756"/>
          </a:xfrm>
        </p:grpSpPr>
        <p:sp>
          <p:nvSpPr>
            <p:cNvPr id="23564" name="AutoShape 9">
              <a:extLst>
                <a:ext uri="{FF2B5EF4-FFF2-40B4-BE49-F238E27FC236}">
                  <a16:creationId xmlns:a16="http://schemas.microsoft.com/office/drawing/2014/main" id="{DCE0D639-7217-4EAF-80EF-D0ADEF19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72"/>
              <a:ext cx="4812" cy="720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8378" name="Text Box 10">
              <a:extLst>
                <a:ext uri="{FF2B5EF4-FFF2-40B4-BE49-F238E27FC236}">
                  <a16:creationId xmlns:a16="http://schemas.microsoft.com/office/drawing/2014/main" id="{29CEE825-3EE5-48E2-A13A-213E4ED7D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56"/>
              <a:ext cx="45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Dicas para o sucesso pessoal</a:t>
              </a:r>
              <a:endPara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58379" name="Text Box 11">
              <a:extLst>
                <a:ext uri="{FF2B5EF4-FFF2-40B4-BE49-F238E27FC236}">
                  <a16:creationId xmlns:a16="http://schemas.microsoft.com/office/drawing/2014/main" id="{9CE6902E-EBB5-4B03-B36C-5C268D7EB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576"/>
              <a:ext cx="23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Por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Luiz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Antônio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Marins</a:t>
              </a:r>
              <a:endPara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23557" name="Rectangle 11">
            <a:extLst>
              <a:ext uri="{FF2B5EF4-FFF2-40B4-BE49-F238E27FC236}">
                <a16:creationId xmlns:a16="http://schemas.microsoft.com/office/drawing/2014/main" id="{E6D925E6-EB8A-4B3A-87AD-8AD0AE90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3558" name="Imagem 14">
            <a:extLst>
              <a:ext uri="{FF2B5EF4-FFF2-40B4-BE49-F238E27FC236}">
                <a16:creationId xmlns:a16="http://schemas.microsoft.com/office/drawing/2014/main" id="{AA558764-4B0D-47F9-BDF2-7524FA33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20">
            <a:extLst>
              <a:ext uri="{FF2B5EF4-FFF2-40B4-BE49-F238E27FC236}">
                <a16:creationId xmlns:a16="http://schemas.microsoft.com/office/drawing/2014/main" id="{9FB047F1-A16B-4BE1-94AA-B6779FB174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3560" name="Imagem 9">
            <a:extLst>
              <a:ext uri="{FF2B5EF4-FFF2-40B4-BE49-F238E27FC236}">
                <a16:creationId xmlns:a16="http://schemas.microsoft.com/office/drawing/2014/main" id="{1D4434A9-4DBA-428E-8321-BB62640C3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agem 11">
            <a:extLst>
              <a:ext uri="{FF2B5EF4-FFF2-40B4-BE49-F238E27FC236}">
                <a16:creationId xmlns:a16="http://schemas.microsoft.com/office/drawing/2014/main" id="{D2783FB0-F67F-4C5F-B3FB-29D9CD9A9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4FE9A29-0A8D-4063-9E3C-D86E38BD60C8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  <p:pic>
        <p:nvPicPr>
          <p:cNvPr id="15" name="Picture 9" descr="girl">
            <a:extLst>
              <a:ext uri="{FF2B5EF4-FFF2-40B4-BE49-F238E27FC236}">
                <a16:creationId xmlns:a16="http://schemas.microsoft.com/office/drawing/2014/main" id="{314B7F33-22D1-4D86-BA47-45834C773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20383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91BC02-2246-468F-9ABB-A6FC48F3C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729F81FE-607F-4FEF-8B11-CB4D3434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638300"/>
            <a:ext cx="69484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FontTx/>
              <a:buChar char="•"/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Dê às pessoas uma segunda chance.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Não tome nenhuma decisão quando estiver cansado ou nervoso.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Dê o melhor de si no seu trabalho.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Seja humilde, principalmente nas vitórias.</a:t>
            </a:r>
          </a:p>
          <a:p>
            <a:pPr marL="457200" indent="-457200" eaLnBrk="0" hangingPunct="0">
              <a:buFontTx/>
              <a:buChar char="•"/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Jamais prive uma pessoa de esperança. Pode ser que ela só tenha isso.</a:t>
            </a:r>
          </a:p>
        </p:txBody>
      </p:sp>
      <p:grpSp>
        <p:nvGrpSpPr>
          <p:cNvPr id="24580" name="Group 8">
            <a:extLst>
              <a:ext uri="{FF2B5EF4-FFF2-40B4-BE49-F238E27FC236}">
                <a16:creationId xmlns:a16="http://schemas.microsoft.com/office/drawing/2014/main" id="{6A63E1AF-E440-4CA8-8819-755B50B90E33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114300"/>
            <a:ext cx="7639050" cy="1200150"/>
            <a:chOff x="948" y="72"/>
            <a:chExt cx="4812" cy="756"/>
          </a:xfrm>
        </p:grpSpPr>
        <p:sp>
          <p:nvSpPr>
            <p:cNvPr id="24588" name="AutoShape 9">
              <a:extLst>
                <a:ext uri="{FF2B5EF4-FFF2-40B4-BE49-F238E27FC236}">
                  <a16:creationId xmlns:a16="http://schemas.microsoft.com/office/drawing/2014/main" id="{CA66B864-BBF4-470B-8347-491403DA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72"/>
              <a:ext cx="4812" cy="720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9402" name="Text Box 10">
              <a:extLst>
                <a:ext uri="{FF2B5EF4-FFF2-40B4-BE49-F238E27FC236}">
                  <a16:creationId xmlns:a16="http://schemas.microsoft.com/office/drawing/2014/main" id="{0D557613-65C7-45C2-BB63-D6BE81537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56"/>
              <a:ext cx="45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Dicas para o sucesso pessoal</a:t>
              </a:r>
              <a:endParaRPr lang="pt-B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59403" name="Text Box 11">
              <a:extLst>
                <a:ext uri="{FF2B5EF4-FFF2-40B4-BE49-F238E27FC236}">
                  <a16:creationId xmlns:a16="http://schemas.microsoft.com/office/drawing/2014/main" id="{32D16218-86CA-48E9-9433-4B601767A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576"/>
              <a:ext cx="22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Por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Luiz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Antônio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Marins</a:t>
              </a:r>
              <a:endPara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24581" name="Rectangle 11">
            <a:extLst>
              <a:ext uri="{FF2B5EF4-FFF2-40B4-BE49-F238E27FC236}">
                <a16:creationId xmlns:a16="http://schemas.microsoft.com/office/drawing/2014/main" id="{E448551D-E798-4CEC-B74A-15A77300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4582" name="Imagem 14">
            <a:extLst>
              <a:ext uri="{FF2B5EF4-FFF2-40B4-BE49-F238E27FC236}">
                <a16:creationId xmlns:a16="http://schemas.microsoft.com/office/drawing/2014/main" id="{BBDB50F8-1673-4BC1-B38D-C86F6584D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WordArt 20">
            <a:extLst>
              <a:ext uri="{FF2B5EF4-FFF2-40B4-BE49-F238E27FC236}">
                <a16:creationId xmlns:a16="http://schemas.microsoft.com/office/drawing/2014/main" id="{0E0AB258-3406-4050-A8C3-363DAD2B1F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4584" name="Imagem 9">
            <a:extLst>
              <a:ext uri="{FF2B5EF4-FFF2-40B4-BE49-F238E27FC236}">
                <a16:creationId xmlns:a16="http://schemas.microsoft.com/office/drawing/2014/main" id="{7302838D-B40D-4360-9519-4FD97CAE9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Imagem 11">
            <a:extLst>
              <a:ext uri="{FF2B5EF4-FFF2-40B4-BE49-F238E27FC236}">
                <a16:creationId xmlns:a16="http://schemas.microsoft.com/office/drawing/2014/main" id="{292B26DE-6C45-4DDB-89E9-D632DC90D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35AC6BA-57F3-4091-930F-E5590A0ED560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  <p:pic>
        <p:nvPicPr>
          <p:cNvPr id="15" name="Picture 9" descr="girl">
            <a:extLst>
              <a:ext uri="{FF2B5EF4-FFF2-40B4-BE49-F238E27FC236}">
                <a16:creationId xmlns:a16="http://schemas.microsoft.com/office/drawing/2014/main" id="{836B7E87-D3F4-444E-846B-A78F3CB6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20383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884889C-F0E5-44F0-9854-8DE04448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60422" name="Picture 6" descr="escolhida">
            <a:extLst>
              <a:ext uri="{FF2B5EF4-FFF2-40B4-BE49-F238E27FC236}">
                <a16:creationId xmlns:a16="http://schemas.microsoft.com/office/drawing/2014/main" id="{0CF773D1-921D-46EE-AF12-0B5CA7DF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19177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8">
            <a:extLst>
              <a:ext uri="{FF2B5EF4-FFF2-40B4-BE49-F238E27FC236}">
                <a16:creationId xmlns:a16="http://schemas.microsoft.com/office/drawing/2014/main" id="{1C790BFE-EB7D-4F85-990E-288A5DCBFB8A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24800" cy="1162050"/>
            <a:chOff x="756" y="168"/>
            <a:chExt cx="4992" cy="732"/>
          </a:xfrm>
        </p:grpSpPr>
        <p:sp>
          <p:nvSpPr>
            <p:cNvPr id="25612" name="AutoShape 9">
              <a:extLst>
                <a:ext uri="{FF2B5EF4-FFF2-40B4-BE49-F238E27FC236}">
                  <a16:creationId xmlns:a16="http://schemas.microsoft.com/office/drawing/2014/main" id="{29B47077-7351-4C07-B03F-83E6EE050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0426" name="Text Box 10">
              <a:extLst>
                <a:ext uri="{FF2B5EF4-FFF2-40B4-BE49-F238E27FC236}">
                  <a16:creationId xmlns:a16="http://schemas.microsoft.com/office/drawing/2014/main" id="{CA209637-2031-434F-A004-57DE0A515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266"/>
              <a:ext cx="49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6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O que está por trás</a:t>
              </a:r>
              <a:endParaRPr lang="pt-BR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60427" name="Text Box 11">
            <a:extLst>
              <a:ext uri="{FF2B5EF4-FFF2-40B4-BE49-F238E27FC236}">
                <a16:creationId xmlns:a16="http://schemas.microsoft.com/office/drawing/2014/main" id="{CAAE325F-F543-4B60-9BB3-F92CBE0A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785938"/>
            <a:ext cx="66960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palavra-chave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FIDELIDADE</a:t>
            </a:r>
          </a:p>
          <a:p>
            <a:pPr algn="ctr" eaLnBrk="0" hangingPunct="0"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Aspecto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Humano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Honestidade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Aspecto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Divino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Obediência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25606" name="Rectangle 11">
            <a:extLst>
              <a:ext uri="{FF2B5EF4-FFF2-40B4-BE49-F238E27FC236}">
                <a16:creationId xmlns:a16="http://schemas.microsoft.com/office/drawing/2014/main" id="{640AA439-D8F6-4950-8B2A-2E7431C15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5607" name="Imagem 13">
            <a:extLst>
              <a:ext uri="{FF2B5EF4-FFF2-40B4-BE49-F238E27FC236}">
                <a16:creationId xmlns:a16="http://schemas.microsoft.com/office/drawing/2014/main" id="{07EE12DD-A2BF-45A3-A2EC-24AC2D1E8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WordArt 20">
            <a:extLst>
              <a:ext uri="{FF2B5EF4-FFF2-40B4-BE49-F238E27FC236}">
                <a16:creationId xmlns:a16="http://schemas.microsoft.com/office/drawing/2014/main" id="{40EE30DE-F795-494A-BD3B-B779144D81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5609" name="Imagem 9">
            <a:extLst>
              <a:ext uri="{FF2B5EF4-FFF2-40B4-BE49-F238E27FC236}">
                <a16:creationId xmlns:a16="http://schemas.microsoft.com/office/drawing/2014/main" id="{63705D0B-999B-46BE-8F5F-8F110207D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Imagem 11">
            <a:extLst>
              <a:ext uri="{FF2B5EF4-FFF2-40B4-BE49-F238E27FC236}">
                <a16:creationId xmlns:a16="http://schemas.microsoft.com/office/drawing/2014/main" id="{7B418180-D18A-48B0-A3CE-FA04CE036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9646619-8D10-46DF-B24B-C6FAD30F645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3148A2D7-2A51-4EA7-92D0-0396A2E4C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4714875"/>
            <a:ext cx="4033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rebuchet MS" pitchFamily="34" charset="0"/>
              </a:rPr>
              <a:t>Ministério Jovem</a:t>
            </a:r>
          </a:p>
          <a:p>
            <a:pPr algn="ctr">
              <a:defRPr/>
            </a:pPr>
            <a:r>
              <a:rPr lang="pt-B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rebuchet MS" pitchFamily="34" charset="0"/>
              </a:rPr>
              <a:t> União Nordeste Brasileira</a:t>
            </a:r>
          </a:p>
        </p:txBody>
      </p:sp>
      <p:sp>
        <p:nvSpPr>
          <p:cNvPr id="26627" name="WordArt 20">
            <a:extLst>
              <a:ext uri="{FF2B5EF4-FFF2-40B4-BE49-F238E27FC236}">
                <a16:creationId xmlns:a16="http://schemas.microsoft.com/office/drawing/2014/main" id="{5B44389A-09F8-41E9-9BAA-B34C40CCEA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6628" name="Imagem 9">
            <a:extLst>
              <a:ext uri="{FF2B5EF4-FFF2-40B4-BE49-F238E27FC236}">
                <a16:creationId xmlns:a16="http://schemas.microsoft.com/office/drawing/2014/main" id="{3E140BED-3853-4DA6-9A95-7D2B1E8B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m 11">
            <a:extLst>
              <a:ext uri="{FF2B5EF4-FFF2-40B4-BE49-F238E27FC236}">
                <a16:creationId xmlns:a16="http://schemas.microsoft.com/office/drawing/2014/main" id="{A05AE914-82CE-4DF8-9DAA-EBDB85914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m 8">
            <a:extLst>
              <a:ext uri="{FF2B5EF4-FFF2-40B4-BE49-F238E27FC236}">
                <a16:creationId xmlns:a16="http://schemas.microsoft.com/office/drawing/2014/main" id="{FD673D51-8455-47A2-BB22-49B0578BF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28625"/>
            <a:ext cx="42386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9AC12CB-3B9B-466D-8359-2CEAF80A8864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C59480EA-DEE2-4DAE-89C9-FCCB0ABD0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099" name="Group 15">
            <a:extLst>
              <a:ext uri="{FF2B5EF4-FFF2-40B4-BE49-F238E27FC236}">
                <a16:creationId xmlns:a16="http://schemas.microsoft.com/office/drawing/2014/main" id="{E76EDFE6-BAE4-4963-BD5F-63B1C4661F87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342900"/>
            <a:ext cx="7600950" cy="1270000"/>
            <a:chOff x="972" y="216"/>
            <a:chExt cx="4788" cy="800"/>
          </a:xfrm>
        </p:grpSpPr>
        <p:sp>
          <p:nvSpPr>
            <p:cNvPr id="4107" name="AutoShape 4">
              <a:extLst>
                <a:ext uri="{FF2B5EF4-FFF2-40B4-BE49-F238E27FC236}">
                  <a16:creationId xmlns:a16="http://schemas.microsoft.com/office/drawing/2014/main" id="{AD851568-BD2A-4545-BE6F-FD65D459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16"/>
              <a:ext cx="4788" cy="720"/>
            </a:xfrm>
            <a:prstGeom prst="cube">
              <a:avLst>
                <a:gd name="adj" fmla="val 25000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200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3" name="Text Box 11">
              <a:extLst>
                <a:ext uri="{FF2B5EF4-FFF2-40B4-BE49-F238E27FC236}">
                  <a16:creationId xmlns:a16="http://schemas.microsoft.com/office/drawing/2014/main" id="{05B318B0-8F45-442D-8A52-5A5EC44B7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376"/>
              <a:ext cx="329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O </a:t>
              </a:r>
              <a:r>
                <a:rPr lang="en-US" sz="6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Sucesso</a:t>
              </a:r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 é...</a:t>
              </a:r>
              <a:endParaRPr lang="pt-B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</p:grpSp>
      <p:sp>
        <p:nvSpPr>
          <p:cNvPr id="13324" name="Text Box 12">
            <a:extLst>
              <a:ext uri="{FF2B5EF4-FFF2-40B4-BE49-F238E27FC236}">
                <a16:creationId xmlns:a16="http://schemas.microsoft.com/office/drawing/2014/main" id="{B4D0D1FF-9CF1-47B2-9A97-3B580EBFE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7239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defRPr/>
            </a:pPr>
            <a:r>
              <a:rPr lang="pt-BR" sz="4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Pessoal</a:t>
            </a:r>
            <a:endParaRPr lang="en-US" sz="44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marL="457200" indent="-457200" algn="ctr" eaLnBrk="0" hangingPunct="0"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O sucesso de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uma pessoa não é necessariamente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sucesso para outra pessoa. Para </a:t>
            </a:r>
            <a:r>
              <a:rPr lang="pt-B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Ayrton Senna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por exemplo, o sucesso era ganhar o campeonato mundial de fórmula 1. Já para um intelectual, o sucesso seria o lançamento de um bom livro. Você é quem decide o que é sucesso para você.</a:t>
            </a:r>
          </a:p>
        </p:txBody>
      </p:sp>
      <p:sp>
        <p:nvSpPr>
          <p:cNvPr id="4101" name="Rectangle 11">
            <a:extLst>
              <a:ext uri="{FF2B5EF4-FFF2-40B4-BE49-F238E27FC236}">
                <a16:creationId xmlns:a16="http://schemas.microsoft.com/office/drawing/2014/main" id="{B13DFABE-8AFC-4331-89CE-F36456B8E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18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UNeB</a:t>
            </a:r>
            <a:endParaRPr lang="pt-BR" altLang="pt-BR" sz="180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Imagem 13">
            <a:extLst>
              <a:ext uri="{FF2B5EF4-FFF2-40B4-BE49-F238E27FC236}">
                <a16:creationId xmlns:a16="http://schemas.microsoft.com/office/drawing/2014/main" id="{8CC1177B-4951-4E9E-A3D8-CF62A0466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20">
            <a:extLst>
              <a:ext uri="{FF2B5EF4-FFF2-40B4-BE49-F238E27FC236}">
                <a16:creationId xmlns:a16="http://schemas.microsoft.com/office/drawing/2014/main" id="{56FB9C35-AC49-45F3-8DA0-01E4B1D2F0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4104" name="Imagem 9">
            <a:extLst>
              <a:ext uri="{FF2B5EF4-FFF2-40B4-BE49-F238E27FC236}">
                <a16:creationId xmlns:a16="http://schemas.microsoft.com/office/drawing/2014/main" id="{FB9BAC7F-EFF3-4023-9906-13A9C2782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m 11">
            <a:extLst>
              <a:ext uri="{FF2B5EF4-FFF2-40B4-BE49-F238E27FC236}">
                <a16:creationId xmlns:a16="http://schemas.microsoft.com/office/drawing/2014/main" id="{4D2CFFC4-06B8-4B46-A555-DDBEDBCB9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5885F40-5A92-4BC4-A580-A54DD8191BDE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F51CB95-AA4E-49FD-BD32-7CB154757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200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3" name="Group 7">
            <a:extLst>
              <a:ext uri="{FF2B5EF4-FFF2-40B4-BE49-F238E27FC236}">
                <a16:creationId xmlns:a16="http://schemas.microsoft.com/office/drawing/2014/main" id="{3B59AB5F-2C85-48B5-8C99-9533E11CFC76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342900"/>
            <a:ext cx="7600950" cy="1173163"/>
            <a:chOff x="972" y="216"/>
            <a:chExt cx="4788" cy="739"/>
          </a:xfrm>
        </p:grpSpPr>
        <p:sp>
          <p:nvSpPr>
            <p:cNvPr id="5131" name="AutoShape 8">
              <a:extLst>
                <a:ext uri="{FF2B5EF4-FFF2-40B4-BE49-F238E27FC236}">
                  <a16:creationId xmlns:a16="http://schemas.microsoft.com/office/drawing/2014/main" id="{4C9DDA08-778A-4080-AD6B-E43B66F3C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16"/>
              <a:ext cx="4788" cy="720"/>
            </a:xfrm>
            <a:prstGeom prst="cube">
              <a:avLst>
                <a:gd name="adj" fmla="val 25000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200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93" name="Text Box 9">
              <a:extLst>
                <a:ext uri="{FF2B5EF4-FFF2-40B4-BE49-F238E27FC236}">
                  <a16:creationId xmlns:a16="http://schemas.microsoft.com/office/drawing/2014/main" id="{908DCB93-DB63-49F1-BB52-BFA81313C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" y="315"/>
              <a:ext cx="318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O </a:t>
              </a:r>
              <a:r>
                <a:rPr lang="en-US" sz="6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Sucesso</a:t>
              </a:r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 é...</a:t>
              </a:r>
              <a:endParaRPr lang="pt-B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</p:grpSp>
      <p:sp>
        <p:nvSpPr>
          <p:cNvPr id="41994" name="Text Box 10">
            <a:extLst>
              <a:ext uri="{FF2B5EF4-FFF2-40B4-BE49-F238E27FC236}">
                <a16:creationId xmlns:a16="http://schemas.microsoft.com/office/drawing/2014/main" id="{EF6ACBD9-DA3D-4F97-A4B8-FDFC7E9CD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857375"/>
            <a:ext cx="7239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defRPr/>
            </a:pPr>
            <a:r>
              <a:rPr lang="en-US" sz="4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Mental</a:t>
            </a:r>
          </a:p>
          <a:p>
            <a:pPr marL="457200" indent="-457200" algn="ctr" eaLnBrk="0" hangingPunct="0">
              <a:defRPr/>
            </a:pPr>
            <a:endParaRPr lang="en-US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marL="457200" indent="-457200" algn="ctr" eaLnBrk="0" hangingPunct="0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"Se, na sua mente, você é bem sucedido, então, de fato, você é." O Sucesso não é medido apenas em dinheiro, como alguns pensam. É preciso que você esteja contente com suas consecuções.</a:t>
            </a:r>
          </a:p>
        </p:txBody>
      </p:sp>
      <p:sp>
        <p:nvSpPr>
          <p:cNvPr id="5125" name="Rectangle 11">
            <a:extLst>
              <a:ext uri="{FF2B5EF4-FFF2-40B4-BE49-F238E27FC236}">
                <a16:creationId xmlns:a16="http://schemas.microsoft.com/office/drawing/2014/main" id="{C4D8D8A0-F456-4005-86FC-43326092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18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UNeB</a:t>
            </a:r>
            <a:endParaRPr lang="pt-BR" altLang="pt-BR" sz="180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Imagem 13">
            <a:extLst>
              <a:ext uri="{FF2B5EF4-FFF2-40B4-BE49-F238E27FC236}">
                <a16:creationId xmlns:a16="http://schemas.microsoft.com/office/drawing/2014/main" id="{B8A78A43-65AD-4FB8-A60F-803808F8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20">
            <a:extLst>
              <a:ext uri="{FF2B5EF4-FFF2-40B4-BE49-F238E27FC236}">
                <a16:creationId xmlns:a16="http://schemas.microsoft.com/office/drawing/2014/main" id="{EA6594F5-60A7-4F7A-B607-32C4C7B567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5128" name="Imagem 9">
            <a:extLst>
              <a:ext uri="{FF2B5EF4-FFF2-40B4-BE49-F238E27FC236}">
                <a16:creationId xmlns:a16="http://schemas.microsoft.com/office/drawing/2014/main" id="{069D44D6-E791-4F2D-B2F8-E2E249E34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m 11">
            <a:extLst>
              <a:ext uri="{FF2B5EF4-FFF2-40B4-BE49-F238E27FC236}">
                <a16:creationId xmlns:a16="http://schemas.microsoft.com/office/drawing/2014/main" id="{DCB32529-C07A-42DA-92A5-755D9B788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D1033B2E-3CF0-4E2F-8384-E6BA8982B9D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E081E0-DA75-4D2D-854B-A9EFFE06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6147" name="Group 7">
            <a:extLst>
              <a:ext uri="{FF2B5EF4-FFF2-40B4-BE49-F238E27FC236}">
                <a16:creationId xmlns:a16="http://schemas.microsoft.com/office/drawing/2014/main" id="{4F79E282-3704-4686-9E6F-76ACE7643F42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342900"/>
            <a:ext cx="7600950" cy="1270000"/>
            <a:chOff x="972" y="216"/>
            <a:chExt cx="4788" cy="800"/>
          </a:xfrm>
        </p:grpSpPr>
        <p:sp>
          <p:nvSpPr>
            <p:cNvPr id="6155" name="AutoShape 8">
              <a:extLst>
                <a:ext uri="{FF2B5EF4-FFF2-40B4-BE49-F238E27FC236}">
                  <a16:creationId xmlns:a16="http://schemas.microsoft.com/office/drawing/2014/main" id="{F1604D0B-3259-432A-8F49-637D4A4E2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16"/>
              <a:ext cx="4788" cy="720"/>
            </a:xfrm>
            <a:prstGeom prst="cube">
              <a:avLst>
                <a:gd name="adj" fmla="val 25000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200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17" name="Text Box 9">
              <a:extLst>
                <a:ext uri="{FF2B5EF4-FFF2-40B4-BE49-F238E27FC236}">
                  <a16:creationId xmlns:a16="http://schemas.microsoft.com/office/drawing/2014/main" id="{014972D6-ED9C-4948-B2B6-48A1721F4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376"/>
              <a:ext cx="318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O </a:t>
              </a:r>
              <a:r>
                <a:rPr lang="en-US" sz="6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Sucesso</a:t>
              </a:r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 é...</a:t>
              </a:r>
              <a:endParaRPr lang="pt-B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</p:grpSp>
      <p:sp>
        <p:nvSpPr>
          <p:cNvPr id="43018" name="Text Box 10">
            <a:extLst>
              <a:ext uri="{FF2B5EF4-FFF2-40B4-BE49-F238E27FC236}">
                <a16:creationId xmlns:a16="http://schemas.microsoft.com/office/drawing/2014/main" id="{FAE7A183-74AB-47CD-8182-09F71700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71650"/>
            <a:ext cx="7543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defRPr/>
            </a:pPr>
            <a:r>
              <a:rPr lang="en-US" sz="4400" b="1" dirty="0" err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Relativo</a:t>
            </a:r>
            <a:endParaRPr lang="en-US" sz="44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marL="457200" indent="-457200" algn="ctr" eaLnBrk="0" hangingPunct="0"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Ninguém é bem sucedido em tudo ou fracassado em tudo. Além disso, o que é sucesso para uns pode ser fracasso para outros. Te ruma casa própria pode ser sinal de sucesso para quem não tinha nada, e sinal de fracasso para quem já teve várias casas. "Você é o melhor ‘ponto de referência’ de seu próprio sucesso."</a:t>
            </a:r>
          </a:p>
        </p:txBody>
      </p:sp>
      <p:sp>
        <p:nvSpPr>
          <p:cNvPr id="6149" name="Rectangle 11">
            <a:extLst>
              <a:ext uri="{FF2B5EF4-FFF2-40B4-BE49-F238E27FC236}">
                <a16:creationId xmlns:a16="http://schemas.microsoft.com/office/drawing/2014/main" id="{3EFA5C18-46EA-4B7E-AB3F-19CC0F6C8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150" name="Imagem 15">
            <a:extLst>
              <a:ext uri="{FF2B5EF4-FFF2-40B4-BE49-F238E27FC236}">
                <a16:creationId xmlns:a16="http://schemas.microsoft.com/office/drawing/2014/main" id="{BC7EDC4D-761B-478E-BBC5-10C27D30E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20">
            <a:extLst>
              <a:ext uri="{FF2B5EF4-FFF2-40B4-BE49-F238E27FC236}">
                <a16:creationId xmlns:a16="http://schemas.microsoft.com/office/drawing/2014/main" id="{FD1986BB-B23B-4984-8E93-12A9CD987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6152" name="Imagem 9">
            <a:extLst>
              <a:ext uri="{FF2B5EF4-FFF2-40B4-BE49-F238E27FC236}">
                <a16:creationId xmlns:a16="http://schemas.microsoft.com/office/drawing/2014/main" id="{D8659645-C72B-49AF-8083-CA47DCE13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m 11">
            <a:extLst>
              <a:ext uri="{FF2B5EF4-FFF2-40B4-BE49-F238E27FC236}">
                <a16:creationId xmlns:a16="http://schemas.microsoft.com/office/drawing/2014/main" id="{21AA3B1E-563C-4560-995C-DBC1DF7E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F693FC0A-42A7-4F31-AF58-700EC1E9457A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1A9D087-DB2E-476E-AD1E-B647895DD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7171" name="Group 7">
            <a:extLst>
              <a:ext uri="{FF2B5EF4-FFF2-40B4-BE49-F238E27FC236}">
                <a16:creationId xmlns:a16="http://schemas.microsoft.com/office/drawing/2014/main" id="{E53FBA8D-37EA-44FC-AF89-9E5E98F28ABA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342900"/>
            <a:ext cx="7600950" cy="1270000"/>
            <a:chOff x="972" y="216"/>
            <a:chExt cx="4788" cy="800"/>
          </a:xfrm>
        </p:grpSpPr>
        <p:sp>
          <p:nvSpPr>
            <p:cNvPr id="7179" name="AutoShape 8">
              <a:extLst>
                <a:ext uri="{FF2B5EF4-FFF2-40B4-BE49-F238E27FC236}">
                  <a16:creationId xmlns:a16="http://schemas.microsoft.com/office/drawing/2014/main" id="{AED397D3-E3C2-46B3-AAC3-3E3B09BE7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16"/>
              <a:ext cx="4788" cy="720"/>
            </a:xfrm>
            <a:prstGeom prst="cube">
              <a:avLst>
                <a:gd name="adj" fmla="val 25000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200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41" name="Text Box 9">
              <a:extLst>
                <a:ext uri="{FF2B5EF4-FFF2-40B4-BE49-F238E27FC236}">
                  <a16:creationId xmlns:a16="http://schemas.microsoft.com/office/drawing/2014/main" id="{CE5D9A39-EB98-496F-BC10-8484DD9F7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376"/>
              <a:ext cx="329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O </a:t>
              </a:r>
              <a:r>
                <a:rPr lang="en-US" sz="6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Sucesso</a:t>
              </a:r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cs typeface="Arial" pitchFamily="34" charset="0"/>
                </a:rPr>
                <a:t> é...</a:t>
              </a:r>
              <a:endParaRPr lang="pt-B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</p:grpSp>
      <p:sp>
        <p:nvSpPr>
          <p:cNvPr id="44042" name="Text Box 10">
            <a:extLst>
              <a:ext uri="{FF2B5EF4-FFF2-40B4-BE49-F238E27FC236}">
                <a16:creationId xmlns:a16="http://schemas.microsoft.com/office/drawing/2014/main" id="{034CA167-9AE6-436B-B5AC-B83F69066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14538"/>
            <a:ext cx="7239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defRPr/>
            </a:pPr>
            <a:r>
              <a:rPr lang="en-US" sz="4400" b="1" dirty="0" err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Progressivo</a:t>
            </a:r>
            <a:endParaRPr lang="en-US" sz="44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marL="457200" indent="-457200" algn="ctr" eaLnBrk="0" hangingPunct="0">
              <a:defRPr/>
            </a:pPr>
            <a:endParaRPr lang="en-US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marL="457200" indent="-457200" algn="ctr" eaLnBrk="0" hangingPunct="0"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Normalmente, o sucesso não chega todo de uma vez. Ele é o resultado de um conjunto de boas consecuções, e por isso mesmo leva tempo. Você pode até ter alguns fracassos dentro de um período de tempo em que você foi bem sucedido no todo.</a:t>
            </a:r>
          </a:p>
        </p:txBody>
      </p:sp>
      <p:sp>
        <p:nvSpPr>
          <p:cNvPr id="7173" name="Rectangle 11">
            <a:extLst>
              <a:ext uri="{FF2B5EF4-FFF2-40B4-BE49-F238E27FC236}">
                <a16:creationId xmlns:a16="http://schemas.microsoft.com/office/drawing/2014/main" id="{C3FA85D7-610F-47E4-A7B6-A6BF44F6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4" name="Imagem 13">
            <a:extLst>
              <a:ext uri="{FF2B5EF4-FFF2-40B4-BE49-F238E27FC236}">
                <a16:creationId xmlns:a16="http://schemas.microsoft.com/office/drawing/2014/main" id="{5A0B0083-1FEA-495A-80A4-59E504DE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20">
            <a:extLst>
              <a:ext uri="{FF2B5EF4-FFF2-40B4-BE49-F238E27FC236}">
                <a16:creationId xmlns:a16="http://schemas.microsoft.com/office/drawing/2014/main" id="{83080E28-102F-44CA-A63A-A7D2A19599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7176" name="Imagem 9">
            <a:extLst>
              <a:ext uri="{FF2B5EF4-FFF2-40B4-BE49-F238E27FC236}">
                <a16:creationId xmlns:a16="http://schemas.microsoft.com/office/drawing/2014/main" id="{42FCFD54-A06F-4D66-BB92-77C807C1E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agem 11">
            <a:extLst>
              <a:ext uri="{FF2B5EF4-FFF2-40B4-BE49-F238E27FC236}">
                <a16:creationId xmlns:a16="http://schemas.microsoft.com/office/drawing/2014/main" id="{34DC9575-65DD-4FB7-9E2E-D3A29DFD3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7326595-0581-42A3-AAA1-019CC7A81E77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34C2F8A-3E63-4794-920F-63E0DCB8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8195" name="Group 7">
            <a:extLst>
              <a:ext uri="{FF2B5EF4-FFF2-40B4-BE49-F238E27FC236}">
                <a16:creationId xmlns:a16="http://schemas.microsoft.com/office/drawing/2014/main" id="{498F1CA3-44ED-4B41-A246-CCC3EC1DA992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342900"/>
            <a:ext cx="7600950" cy="1352550"/>
            <a:chOff x="972" y="216"/>
            <a:chExt cx="4788" cy="852"/>
          </a:xfrm>
        </p:grpSpPr>
        <p:sp>
          <p:nvSpPr>
            <p:cNvPr id="8203" name="AutoShape 8">
              <a:extLst>
                <a:ext uri="{FF2B5EF4-FFF2-40B4-BE49-F238E27FC236}">
                  <a16:creationId xmlns:a16="http://schemas.microsoft.com/office/drawing/2014/main" id="{D03136BE-2666-48C5-897E-CBAB0F6BA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16"/>
              <a:ext cx="4788" cy="720"/>
            </a:xfrm>
            <a:prstGeom prst="cube">
              <a:avLst>
                <a:gd name="adj" fmla="val 25000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5065" name="Text Box 9">
              <a:extLst>
                <a:ext uri="{FF2B5EF4-FFF2-40B4-BE49-F238E27FC236}">
                  <a16:creationId xmlns:a16="http://schemas.microsoft.com/office/drawing/2014/main" id="{3BC73CE4-7121-46D3-BC53-1C44A6068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376"/>
              <a:ext cx="23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O Sucesso é...</a:t>
              </a:r>
              <a:endParaRPr lang="pt-BR" sz="6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45066" name="Text Box 10">
            <a:extLst>
              <a:ext uri="{FF2B5EF4-FFF2-40B4-BE49-F238E27FC236}">
                <a16:creationId xmlns:a16="http://schemas.microsoft.com/office/drawing/2014/main" id="{C1B64F80-C7E3-4146-924E-0BC4F06DC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557338"/>
            <a:ext cx="7239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defRPr/>
            </a:pPr>
            <a:r>
              <a:rPr lang="pt-BR" sz="4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P</a:t>
            </a:r>
            <a:r>
              <a:rPr lang="en-US" sz="4600" b="1" dirty="0" err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ortátil</a:t>
            </a:r>
            <a:endParaRPr lang="en-US" sz="46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457200" indent="-457200" algn="ctr" eaLnBrk="0" hangingPunct="0">
              <a:defRPr/>
            </a:pPr>
            <a:endParaRPr lang="en-US" sz="26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457200" indent="-457200" algn="ctr" eaLnBrk="0" hangingPunct="0">
              <a:defRPr/>
            </a:pPr>
            <a:r>
              <a:rPr lang="pt-BR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Ou seja, você o leva para onde for. O sucesso não depende do ambiente ou do emprego que você tem, e sim das qualidades que você desenvolver em si.</a:t>
            </a: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A63DE27D-E72B-498B-BD95-92BBB59F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8" name="Imagem 13">
            <a:extLst>
              <a:ext uri="{FF2B5EF4-FFF2-40B4-BE49-F238E27FC236}">
                <a16:creationId xmlns:a16="http://schemas.microsoft.com/office/drawing/2014/main" id="{5FD94B98-B8F2-4452-87E5-1AD8B608C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20">
            <a:extLst>
              <a:ext uri="{FF2B5EF4-FFF2-40B4-BE49-F238E27FC236}">
                <a16:creationId xmlns:a16="http://schemas.microsoft.com/office/drawing/2014/main" id="{13420575-AABE-4DA6-8820-C90AA35571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8200" name="Imagem 9">
            <a:extLst>
              <a:ext uri="{FF2B5EF4-FFF2-40B4-BE49-F238E27FC236}">
                <a16:creationId xmlns:a16="http://schemas.microsoft.com/office/drawing/2014/main" id="{DF666D18-676F-4256-B105-4E105302C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Imagem 11">
            <a:extLst>
              <a:ext uri="{FF2B5EF4-FFF2-40B4-BE49-F238E27FC236}">
                <a16:creationId xmlns:a16="http://schemas.microsoft.com/office/drawing/2014/main" id="{D50C1CFD-5127-46B5-BE15-2A2D3B237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348DEE6-83B9-4486-BED4-68CA5CC39882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CF16C76-46D4-4FB1-BFB8-602D179DB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FB01D3DC-DC48-4D58-8A16-519B1C119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617663"/>
            <a:ext cx="74882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Uma pesquisa da </a:t>
            </a:r>
            <a:r>
              <a:rPr 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Organizaçào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 Gallup, publicada pela Revista Seleções, consultou 1.500 pessoas consideradas bem-sucedidas em determinados campos de atividade. Como resultado, a pesquisa identificou as cinco principais características comuns às pessoas de sucesso. Veja quais são essas características:</a:t>
            </a:r>
          </a:p>
        </p:txBody>
      </p:sp>
      <p:grpSp>
        <p:nvGrpSpPr>
          <p:cNvPr id="9220" name="Group 8">
            <a:extLst>
              <a:ext uri="{FF2B5EF4-FFF2-40B4-BE49-F238E27FC236}">
                <a16:creationId xmlns:a16="http://schemas.microsoft.com/office/drawing/2014/main" id="{2DF8D03E-F7AD-4567-860D-D2A477BFD37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43850" cy="1143000"/>
            <a:chOff x="756" y="168"/>
            <a:chExt cx="4992" cy="720"/>
          </a:xfrm>
        </p:grpSpPr>
        <p:sp>
          <p:nvSpPr>
            <p:cNvPr id="9227" name="AutoShape 9">
              <a:extLst>
                <a:ext uri="{FF2B5EF4-FFF2-40B4-BE49-F238E27FC236}">
                  <a16:creationId xmlns:a16="http://schemas.microsoft.com/office/drawing/2014/main" id="{4CA7B656-1546-473C-81A5-42EE6855F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090" name="Text Box 10">
              <a:extLst>
                <a:ext uri="{FF2B5EF4-FFF2-40B4-BE49-F238E27FC236}">
                  <a16:creationId xmlns:a16="http://schemas.microsoft.com/office/drawing/2014/main" id="{2FD8954D-EBB4-470E-A189-ECB6E3FEC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266"/>
              <a:ext cx="49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A </a:t>
              </a:r>
              <a:r>
                <a:rPr lang="en-US" sz="5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pessoa</a:t>
              </a:r>
              <a:r>
                <a:rPr 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bem</a:t>
              </a:r>
              <a:r>
                <a:rPr 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sucedida</a:t>
              </a:r>
              <a:endParaRPr lang="pt-B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9221" name="Rectangle 11">
            <a:extLst>
              <a:ext uri="{FF2B5EF4-FFF2-40B4-BE49-F238E27FC236}">
                <a16:creationId xmlns:a16="http://schemas.microsoft.com/office/drawing/2014/main" id="{08764775-865C-4C28-B363-E8D077CD4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222" name="Imagem 15">
            <a:extLst>
              <a:ext uri="{FF2B5EF4-FFF2-40B4-BE49-F238E27FC236}">
                <a16:creationId xmlns:a16="http://schemas.microsoft.com/office/drawing/2014/main" id="{4BAFAAD7-2B8E-4AC6-B2E9-81E918EF2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20">
            <a:extLst>
              <a:ext uri="{FF2B5EF4-FFF2-40B4-BE49-F238E27FC236}">
                <a16:creationId xmlns:a16="http://schemas.microsoft.com/office/drawing/2014/main" id="{E303242B-D918-43BA-B6E6-4142A6BBC7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9224" name="Imagem 9">
            <a:extLst>
              <a:ext uri="{FF2B5EF4-FFF2-40B4-BE49-F238E27FC236}">
                <a16:creationId xmlns:a16="http://schemas.microsoft.com/office/drawing/2014/main" id="{AC583F9A-284B-4BA9-B1B1-C10CC8184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m 11">
            <a:extLst>
              <a:ext uri="{FF2B5EF4-FFF2-40B4-BE49-F238E27FC236}">
                <a16:creationId xmlns:a16="http://schemas.microsoft.com/office/drawing/2014/main" id="{ACEAE084-BBCB-475C-AC32-535890988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C06040A-545A-4CE0-8316-31DE329E1E28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0FFCA0AB-F91C-405A-A6F8-F35720AC0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5046A71A-94DE-4A81-9399-1526F0B2BA63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66700"/>
            <a:ext cx="7924800" cy="1222375"/>
            <a:chOff x="756" y="168"/>
            <a:chExt cx="4992" cy="770"/>
          </a:xfrm>
        </p:grpSpPr>
        <p:sp>
          <p:nvSpPr>
            <p:cNvPr id="10251" name="AutoShape 4">
              <a:extLst>
                <a:ext uri="{FF2B5EF4-FFF2-40B4-BE49-F238E27FC236}">
                  <a16:creationId xmlns:a16="http://schemas.microsoft.com/office/drawing/2014/main" id="{13A6E843-D5D0-4F53-900C-97329ACC5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"/>
              <a:ext cx="4800" cy="72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399" name="Text Box 15">
              <a:extLst>
                <a:ext uri="{FF2B5EF4-FFF2-40B4-BE49-F238E27FC236}">
                  <a16:creationId xmlns:a16="http://schemas.microsoft.com/office/drawing/2014/main" id="{1D4BCD11-A790-456B-AB88-72F382F1A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62"/>
              <a:ext cx="49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5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istral" pitchFamily="66" charset="0"/>
                </a:rPr>
                <a:t>Senso comum</a:t>
              </a:r>
              <a:endPara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10244" name="Rectangle 11">
            <a:extLst>
              <a:ext uri="{FF2B5EF4-FFF2-40B4-BE49-F238E27FC236}">
                <a16:creationId xmlns:a16="http://schemas.microsoft.com/office/drawing/2014/main" id="{05FB8F40-5101-41B3-902C-A7F7DC174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000">
                <a:solidFill>
                  <a:schemeClr val="bg1"/>
                </a:solidFill>
                <a:latin typeface="Trebuchet MS" panose="020B0603020202020204" pitchFamily="34" charset="0"/>
              </a:rPr>
              <a:t>UNeB</a:t>
            </a:r>
            <a:endParaRPr lang="pt-BR" altLang="pt-BR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45" name="Imagem 13">
            <a:extLst>
              <a:ext uri="{FF2B5EF4-FFF2-40B4-BE49-F238E27FC236}">
                <a16:creationId xmlns:a16="http://schemas.microsoft.com/office/drawing/2014/main" id="{BD8B0412-E841-4D6C-A966-A7BA9C174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4788"/>
            <a:ext cx="920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20">
            <a:extLst>
              <a:ext uri="{FF2B5EF4-FFF2-40B4-BE49-F238E27FC236}">
                <a16:creationId xmlns:a16="http://schemas.microsoft.com/office/drawing/2014/main" id="{A8BD422D-6A12-44FB-B249-E6EED8647C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10247" name="Imagem 9">
            <a:extLst>
              <a:ext uri="{FF2B5EF4-FFF2-40B4-BE49-F238E27FC236}">
                <a16:creationId xmlns:a16="http://schemas.microsoft.com/office/drawing/2014/main" id="{04DB18C9-1AAE-4BAB-9FF7-DB5CC6423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m 11">
            <a:extLst>
              <a:ext uri="{FF2B5EF4-FFF2-40B4-BE49-F238E27FC236}">
                <a16:creationId xmlns:a16="http://schemas.microsoft.com/office/drawing/2014/main" id="{6F406A92-2C53-4841-A077-339FB4883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>
            <a:extLst>
              <a:ext uri="{FF2B5EF4-FFF2-40B4-BE49-F238E27FC236}">
                <a16:creationId xmlns:a16="http://schemas.microsoft.com/office/drawing/2014/main" id="{EDCF60DF-3782-4AFC-A74F-AFA4AAA9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600200"/>
            <a:ext cx="7488238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     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Para 69% dos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entrevistados, essa característica era um dos fatores do sucesso.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     </a:t>
            </a:r>
            <a:endParaRPr lang="en-US" sz="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      S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enso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 comum é "a capacidade de fazer julgamentos certos e práticos em relação a assuntos da vida diária", ou seja, saber discernir o que é importante e o que não é para a solução de determinado problema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,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charset="0"/>
              </a:rPr>
              <a:t>e isso a gente aprende observando os erros nossos e dos outros.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F56633-9279-452E-865C-89FAB7C65576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build="p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1511</Words>
  <Application>Microsoft Office PowerPoint</Application>
  <PresentationFormat>Apresentação na tela (4:3)</PresentationFormat>
  <Paragraphs>182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Calibri</vt:lpstr>
      <vt:lpstr>Trebuchet MS</vt:lpstr>
      <vt:lpstr>Mistral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SM5011-SM5048</dc:title>
  <dc:subject>SM-PALESTRAS ESTILO JOVEM</dc:subject>
  <dc:creator>Pr. MARCELO AUGUSTO DE CARVALHO;Erton Köhler</dc:creator>
  <cp:keywords>www.4tons.com</cp:keywords>
  <dc:description>COMÉRCIO PROIBIDO. USO PESSOAL</dc:description>
  <cp:lastModifiedBy>Pr. Marcelo Carvalho</cp:lastModifiedBy>
  <cp:revision>13</cp:revision>
  <dcterms:created xsi:type="dcterms:W3CDTF">2001-08-03T14:34:16Z</dcterms:created>
  <dcterms:modified xsi:type="dcterms:W3CDTF">2019-11-21T09:46:59Z</dcterms:modified>
  <cp:category>SM-JOVENS</cp:category>
</cp:coreProperties>
</file>