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</p:sldIdLst>
  <p:sldSz cx="9144000" cy="6858000" type="letter"/>
  <p:notesSz cx="9144000" cy="6858000"/>
  <p:embeddedFontLst>
    <p:embeddedFont>
      <p:font typeface="Futura Md BT" panose="020B0602020204020303" pitchFamily="34" charset="0"/>
      <p:regular r:id="rId25"/>
      <p:bold r:id="rId26"/>
      <p:italic r:id="rId27"/>
      <p:boldItalic r:id="rId28"/>
    </p:embeddedFont>
    <p:embeddedFont>
      <p:font typeface="Georgia" panose="02040502050405020303" pitchFamily="18" charset="0"/>
      <p:regular r:id="rId29"/>
      <p:bold r:id="rId30"/>
      <p:italic r:id="rId31"/>
      <p:boldItalic r:id="rId32"/>
    </p:embeddedFont>
    <p:embeddedFont>
      <p:font typeface="Monotype Sorts" panose="05000000000000000000" pitchFamily="2" charset="2"/>
      <p:regular r:id="rId33"/>
    </p:embeddedFont>
    <p:embeddedFont>
      <p:font typeface="Tempus Sans ITC" panose="04020404030D07020202" pitchFamily="82" charset="0"/>
      <p:regular r:id="rId34"/>
    </p:embeddedFont>
  </p:embeddedFontLst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pt-BR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accent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accent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accent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accent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accent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accent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accent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accent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accent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4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66CCFF"/>
    <a:srgbClr val="FAFD00"/>
    <a:srgbClr val="F95AB7"/>
    <a:srgbClr val="063DE8"/>
    <a:srgbClr val="00FF00"/>
    <a:srgbClr val="8CF4EA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48"/>
      </p:cViewPr>
      <p:guideLst>
        <p:guide orient="horz" pos="1200"/>
        <p:guide pos="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2.fntdata"/><Relationship Id="rId21" Type="http://schemas.openxmlformats.org/officeDocument/2006/relationships/slide" Target="slides/slide20.xml"/><Relationship Id="rId34" Type="http://schemas.openxmlformats.org/officeDocument/2006/relationships/font" Target="fonts/font10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1.fntdata"/><Relationship Id="rId33" Type="http://schemas.openxmlformats.org/officeDocument/2006/relationships/font" Target="fonts/font9.fntdata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32" Type="http://schemas.openxmlformats.org/officeDocument/2006/relationships/font" Target="fonts/font8.fntdata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font" Target="fonts/font4.fntdata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3.fntdata"/><Relationship Id="rId30" Type="http://schemas.openxmlformats.org/officeDocument/2006/relationships/font" Target="fonts/font6.fntdata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FF61E739-559D-4C34-8447-D2ECA87ED06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57550"/>
            <a:ext cx="6705600" cy="308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/>
              <a:t>Click to edit Master text styles</a:t>
            </a:r>
          </a:p>
          <a:p>
            <a:pPr lvl="1"/>
            <a:r>
              <a:rPr lang="pt-BR" noProof="0"/>
              <a:t>Second level</a:t>
            </a:r>
          </a:p>
          <a:p>
            <a:pPr lvl="2"/>
            <a:r>
              <a:rPr lang="pt-BR" noProof="0"/>
              <a:t>Third level</a:t>
            </a:r>
          </a:p>
          <a:p>
            <a:pPr lvl="3"/>
            <a:r>
              <a:rPr lang="pt-BR" noProof="0"/>
              <a:t>Fourth level</a:t>
            </a:r>
          </a:p>
          <a:p>
            <a:pPr lvl="4"/>
            <a:r>
              <a:rPr lang="pt-BR" noProof="0"/>
              <a:t>Fifth level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36F79D63-B070-4C1C-ACFC-3AE333AA983B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2859088" y="515938"/>
            <a:ext cx="3425825" cy="2568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</p:spTree>
    <p:extLst>
      <p:ext uri="{BB962C8B-B14F-4D97-AF65-F5344CB8AC3E}">
        <p14:creationId xmlns:p14="http://schemas.microsoft.com/office/powerpoint/2010/main" val="3609970035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99262747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2083553046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1238123456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2697745883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3823494880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644520878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2908607592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527432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484637610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3415315276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410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>
            <a:extLst>
              <a:ext uri="{FF2B5EF4-FFF2-40B4-BE49-F238E27FC236}">
                <a16:creationId xmlns:a16="http://schemas.microsoft.com/office/drawing/2014/main" id="{A81F1E70-AAC5-4140-AE95-62C34C2191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76200"/>
            <a:ext cx="1447800" cy="6705600"/>
          </a:xfrm>
          <a:prstGeom prst="rect">
            <a:avLst/>
          </a:prstGeom>
          <a:gradFill rotWithShape="0">
            <a:gsLst>
              <a:gs pos="0">
                <a:srgbClr val="FC0128"/>
              </a:gs>
              <a:gs pos="100000">
                <a:srgbClr val="FC0128">
                  <a:gamma/>
                  <a:shade val="0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83CB203-C171-43BE-BDA5-D7E8D825D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563" y="6507163"/>
            <a:ext cx="1189037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342900" indent="-342900" defTabSz="762000">
              <a:defRPr/>
            </a:pPr>
            <a:r>
              <a:rPr lang="pt-BR" sz="1000" b="1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MJ  DSA - IASD</a:t>
            </a:r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2DE13F99-BEC0-481C-B78B-C98FDD3F1B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Click to edit Master title style</a:t>
            </a:r>
          </a:p>
        </p:txBody>
      </p:sp>
      <p:sp>
        <p:nvSpPr>
          <p:cNvPr id="21509" name="Rectangle 3">
            <a:extLst>
              <a:ext uri="{FF2B5EF4-FFF2-40B4-BE49-F238E27FC236}">
                <a16:creationId xmlns:a16="http://schemas.microsoft.com/office/drawing/2014/main" id="{4E81B184-C35C-4A3A-9205-7FE89D681E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Click to edit Master text styles</a:t>
            </a:r>
          </a:p>
          <a:p>
            <a:pPr lvl="1"/>
            <a:r>
              <a:rPr lang="pt-BR" altLang="pt-BR"/>
              <a:t>Second level</a:t>
            </a:r>
          </a:p>
          <a:p>
            <a:pPr lvl="2"/>
            <a:r>
              <a:rPr lang="pt-BR" altLang="pt-BR"/>
              <a:t>Third level</a:t>
            </a:r>
          </a:p>
          <a:p>
            <a:pPr lvl="3"/>
            <a:r>
              <a:rPr lang="pt-BR" altLang="pt-BR"/>
              <a:t>Fourth level</a:t>
            </a:r>
          </a:p>
          <a:p>
            <a:pPr lvl="4"/>
            <a:r>
              <a:rPr lang="pt-BR" altLang="pt-BR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Futura Md BT" pitchFamily="34" charset="0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Futura Md BT" pitchFamily="34" charset="0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Futura Md BT" pitchFamily="34" charset="0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Futura Md BT" pitchFamily="34" charset="0"/>
        </a:defRPr>
      </a:lvl5pPr>
      <a:lvl6pPr marL="457200" algn="ctr" defTabSz="7620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Futura Md BT" pitchFamily="34" charset="0"/>
        </a:defRPr>
      </a:lvl6pPr>
      <a:lvl7pPr marL="914400" algn="ctr" defTabSz="7620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Futura Md BT" pitchFamily="34" charset="0"/>
        </a:defRPr>
      </a:lvl7pPr>
      <a:lvl8pPr marL="1371600" algn="ctr" defTabSz="7620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Futura Md BT" pitchFamily="34" charset="0"/>
        </a:defRPr>
      </a:lvl8pPr>
      <a:lvl9pPr marL="1828800" algn="ctr" defTabSz="7620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Futura Md BT" pitchFamily="34" charset="0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defTabSz="7620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defTabSz="7620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defTabSz="7620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defTabSz="7620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0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.png"/><Relationship Id="rId4" Type="http://schemas.openxmlformats.org/officeDocument/2006/relationships/image" Target="../media/image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.png"/><Relationship Id="rId4" Type="http://schemas.openxmlformats.org/officeDocument/2006/relationships/image" Target="../media/image7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2.png"/><Relationship Id="rId4" Type="http://schemas.openxmlformats.org/officeDocument/2006/relationships/image" Target="../media/image7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1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2.png"/><Relationship Id="rId4" Type="http://schemas.openxmlformats.org/officeDocument/2006/relationships/image" Target="../media/image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2.png"/><Relationship Id="rId4" Type="http://schemas.openxmlformats.org/officeDocument/2006/relationships/image" Target="../media/image9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2.png"/><Relationship Id="rId4" Type="http://schemas.openxmlformats.org/officeDocument/2006/relationships/image" Target="../media/image11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image" Target="../media/image2.png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9.bin"/><Relationship Id="rId9" Type="http://schemas.openxmlformats.org/officeDocument/2006/relationships/image" Target="../media/image14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png"/><Relationship Id="rId4" Type="http://schemas.openxmlformats.org/officeDocument/2006/relationships/image" Target="../media/image3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22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2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.png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.png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6.jpeg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11">
            <a:hlinkClick r:id="" action="ppaction://ole?verb=0"/>
            <a:extLst>
              <a:ext uri="{FF2B5EF4-FFF2-40B4-BE49-F238E27FC236}">
                <a16:creationId xmlns:a16="http://schemas.microsoft.com/office/drawing/2014/main" id="{1BD9CE6E-C41A-4EF5-BA51-F65D03C29B5C}"/>
              </a:ext>
            </a:extLst>
          </p:cNvPr>
          <p:cNvGraphicFramePr>
            <a:graphicFrameLocks/>
          </p:cNvGraphicFramePr>
          <p:nvPr/>
        </p:nvGraphicFramePr>
        <p:xfrm>
          <a:off x="3352800" y="2924175"/>
          <a:ext cx="3581400" cy="297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CorelDRAW" r:id="rId3" imgW="2568240" imgH="2055600" progId="CorelDraw.Graphic.9">
                  <p:embed/>
                </p:oleObj>
              </mc:Choice>
              <mc:Fallback>
                <p:oleObj name="CorelDRAW" r:id="rId3" imgW="2568240" imgH="2055600" progId="CorelDraw.Graphic.9">
                  <p:embed/>
                  <p:pic>
                    <p:nvPicPr>
                      <p:cNvPr id="0" name="Object 11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924175"/>
                        <a:ext cx="3581400" cy="297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8" name="Rectangle 12">
            <a:extLst>
              <a:ext uri="{FF2B5EF4-FFF2-40B4-BE49-F238E27FC236}">
                <a16:creationId xmlns:a16="http://schemas.microsoft.com/office/drawing/2014/main" id="{619EDEAF-CC91-4D44-BB47-E9EF5D96E5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14338"/>
            <a:ext cx="80772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defTabSz="762000">
              <a:defRPr/>
            </a:pPr>
            <a:r>
              <a:rPr lang="pt-BR" sz="8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  <a:t>EU ME AMO</a:t>
            </a:r>
          </a:p>
        </p:txBody>
      </p:sp>
      <p:sp>
        <p:nvSpPr>
          <p:cNvPr id="4109" name="Rectangle 13">
            <a:extLst>
              <a:ext uri="{FF2B5EF4-FFF2-40B4-BE49-F238E27FC236}">
                <a16:creationId xmlns:a16="http://schemas.microsoft.com/office/drawing/2014/main" id="{CC447F22-6031-4673-8DA0-D098BA0A99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844675"/>
            <a:ext cx="80772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defTabSz="762000">
              <a:defRPr/>
            </a:pPr>
            <a:r>
              <a:rPr lang="pt-BR" sz="4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Como desenvolver uma        auto-estima forte</a:t>
            </a:r>
          </a:p>
        </p:txBody>
      </p:sp>
      <p:grpSp>
        <p:nvGrpSpPr>
          <p:cNvPr id="1029" name="Group 17">
            <a:extLst>
              <a:ext uri="{FF2B5EF4-FFF2-40B4-BE49-F238E27FC236}">
                <a16:creationId xmlns:a16="http://schemas.microsoft.com/office/drawing/2014/main" id="{ADD2B10B-CAA3-4E66-AF99-731EE959478B}"/>
              </a:ext>
            </a:extLst>
          </p:cNvPr>
          <p:cNvGrpSpPr>
            <a:grpSpLocks/>
          </p:cNvGrpSpPr>
          <p:nvPr/>
        </p:nvGrpSpPr>
        <p:grpSpPr bwMode="auto">
          <a:xfrm>
            <a:off x="-381000" y="5410200"/>
            <a:ext cx="2362200" cy="1271588"/>
            <a:chOff x="-240" y="3408"/>
            <a:chExt cx="1488" cy="801"/>
          </a:xfrm>
        </p:grpSpPr>
        <p:pic>
          <p:nvPicPr>
            <p:cNvPr id="1031" name="Picture 14">
              <a:extLst>
                <a:ext uri="{FF2B5EF4-FFF2-40B4-BE49-F238E27FC236}">
                  <a16:creationId xmlns:a16="http://schemas.microsoft.com/office/drawing/2014/main" id="{BDDC4A42-B161-4B6C-94AA-D084FB7FFD9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3408"/>
              <a:ext cx="393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11" name="Rectangle 15">
              <a:extLst>
                <a:ext uri="{FF2B5EF4-FFF2-40B4-BE49-F238E27FC236}">
                  <a16:creationId xmlns:a16="http://schemas.microsoft.com/office/drawing/2014/main" id="{64091B31-6864-472B-A478-22AC17164A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40" y="3696"/>
              <a:ext cx="1488" cy="4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 anchor="ctr"/>
            <a:lstStyle/>
            <a:p>
              <a:pPr defTabSz="762000">
                <a:defRPr/>
              </a:pP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Ministério Jovem</a:t>
              </a:r>
              <a:b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</a:b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União Nordeste </a:t>
              </a:r>
              <a:b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</a:b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Brasileira</a:t>
              </a:r>
            </a:p>
          </p:txBody>
        </p:sp>
        <p:sp>
          <p:nvSpPr>
            <p:cNvPr id="4112" name="Rectangle 16">
              <a:extLst>
                <a:ext uri="{FF2B5EF4-FFF2-40B4-BE49-F238E27FC236}">
                  <a16:creationId xmlns:a16="http://schemas.microsoft.com/office/drawing/2014/main" id="{93374807-8F4E-43C5-A0B8-1B76D34468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4113"/>
              <a:ext cx="720" cy="96"/>
            </a:xfrm>
            <a:prstGeom prst="rect">
              <a:avLst/>
            </a:prstGeom>
            <a:solidFill>
              <a:schemeClr val="bg2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</p:grpSp>
      <p:sp>
        <p:nvSpPr>
          <p:cNvPr id="9" name="Retângulo 8">
            <a:extLst>
              <a:ext uri="{FF2B5EF4-FFF2-40B4-BE49-F238E27FC236}">
                <a16:creationId xmlns:a16="http://schemas.microsoft.com/office/drawing/2014/main" id="{421562E2-C935-4D33-8E71-45B316D3FC4C}"/>
              </a:ext>
            </a:extLst>
          </p:cNvPr>
          <p:cNvSpPr/>
          <p:nvPr/>
        </p:nvSpPr>
        <p:spPr>
          <a:xfrm>
            <a:off x="3779912" y="5949280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rgbClr val="FFFFFF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rgbClr val="FFFFFF"/>
                  </a:solidFill>
                </a:ln>
                <a:solidFill>
                  <a:srgbClr val="FF0000"/>
                </a:solidFill>
                <a:effectLst/>
                <a:latin typeface="Georgia" pitchFamily="18" charset="0"/>
              </a:rPr>
              <a:t>t</a:t>
            </a:r>
            <a:r>
              <a:rPr lang="pt-BR" b="1" dirty="0">
                <a:solidFill>
                  <a:srgbClr val="FFFFFF"/>
                </a:solidFill>
                <a:latin typeface="Georgia" pitchFamily="18" charset="0"/>
              </a:rPr>
              <a:t>ons.com</a:t>
            </a:r>
            <a:endParaRPr lang="pt-BR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3" name="Group 4">
            <a:extLst>
              <a:ext uri="{FF2B5EF4-FFF2-40B4-BE49-F238E27FC236}">
                <a16:creationId xmlns:a16="http://schemas.microsoft.com/office/drawing/2014/main" id="{6C7D3C5B-22B3-4225-854A-D6DB3D2D0B87}"/>
              </a:ext>
            </a:extLst>
          </p:cNvPr>
          <p:cNvGrpSpPr>
            <a:grpSpLocks/>
          </p:cNvGrpSpPr>
          <p:nvPr/>
        </p:nvGrpSpPr>
        <p:grpSpPr bwMode="auto">
          <a:xfrm>
            <a:off x="-381000" y="5410200"/>
            <a:ext cx="2362200" cy="1271588"/>
            <a:chOff x="-240" y="3408"/>
            <a:chExt cx="1488" cy="801"/>
          </a:xfrm>
        </p:grpSpPr>
        <p:pic>
          <p:nvPicPr>
            <p:cNvPr id="10247" name="Picture 5">
              <a:extLst>
                <a:ext uri="{FF2B5EF4-FFF2-40B4-BE49-F238E27FC236}">
                  <a16:creationId xmlns:a16="http://schemas.microsoft.com/office/drawing/2014/main" id="{B7BF3EA7-8CE0-4560-9E01-9E15AF74D8A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3408"/>
              <a:ext cx="393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822" name="Rectangle 6">
              <a:extLst>
                <a:ext uri="{FF2B5EF4-FFF2-40B4-BE49-F238E27FC236}">
                  <a16:creationId xmlns:a16="http://schemas.microsoft.com/office/drawing/2014/main" id="{0A587879-4442-4DB0-BE88-785D2F5C8D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40" y="3696"/>
              <a:ext cx="1488" cy="4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 anchor="ctr"/>
            <a:lstStyle/>
            <a:p>
              <a:pPr defTabSz="762000">
                <a:defRPr/>
              </a:pP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Ministério Jovem</a:t>
              </a:r>
              <a:b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</a:b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União Nordeste </a:t>
              </a:r>
              <a:b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</a:b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Brasileira</a:t>
              </a:r>
            </a:p>
          </p:txBody>
        </p:sp>
        <p:sp>
          <p:nvSpPr>
            <p:cNvPr id="34823" name="Rectangle 7">
              <a:extLst>
                <a:ext uri="{FF2B5EF4-FFF2-40B4-BE49-F238E27FC236}">
                  <a16:creationId xmlns:a16="http://schemas.microsoft.com/office/drawing/2014/main" id="{3A92109B-E170-4BFA-B8BC-62E45B3BD7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4113"/>
              <a:ext cx="720" cy="96"/>
            </a:xfrm>
            <a:prstGeom prst="rect">
              <a:avLst/>
            </a:prstGeom>
            <a:solidFill>
              <a:schemeClr val="bg2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</p:grpSp>
      <p:sp>
        <p:nvSpPr>
          <p:cNvPr id="10244" name="Rectangle 9">
            <a:extLst>
              <a:ext uri="{FF2B5EF4-FFF2-40B4-BE49-F238E27FC236}">
                <a16:creationId xmlns:a16="http://schemas.microsoft.com/office/drawing/2014/main" id="{B931008F-E455-4532-B049-B045B85334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711325"/>
            <a:ext cx="7543800" cy="491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Você busca maneiras de se motivar </a:t>
            </a: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– Um auto-elogio, uma roupa nova, um penteado diferente. Um pequeno toque, que faz a diferença.</a:t>
            </a: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 </a:t>
            </a:r>
          </a:p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Você se vê como um todo </a:t>
            </a: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– Entende que não é só nariz, cabelo ou pernas. Ninguém é bom em tudo.</a:t>
            </a: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 </a:t>
            </a:r>
          </a:p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Você tem consciência de que seu problema pode não ser real</a:t>
            </a: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 – Por exemplo: Se você se acha feio, pode descobrir que beleza, para a grande maioria das pessoas, vale menos do que simpatia. </a:t>
            </a:r>
          </a:p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Você entende que o seu sentimento de inferioridade não passa de um sentimento </a:t>
            </a: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– Você não é inferior só porque se sente assim.</a:t>
            </a: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 </a:t>
            </a:r>
            <a:endParaRPr lang="pt-BR" altLang="pt-BR">
              <a:solidFill>
                <a:srgbClr val="FFFFFF"/>
              </a:solidFill>
              <a:effectLst/>
              <a:latin typeface="Tempus Sans ITC" panose="04020404030D07020202" pitchFamily="82" charset="0"/>
            </a:endParaRPr>
          </a:p>
        </p:txBody>
      </p:sp>
      <p:sp>
        <p:nvSpPr>
          <p:cNvPr id="34826" name="Rectangle 10">
            <a:extLst>
              <a:ext uri="{FF2B5EF4-FFF2-40B4-BE49-F238E27FC236}">
                <a16:creationId xmlns:a16="http://schemas.microsoft.com/office/drawing/2014/main" id="{298C8AD7-A4CB-4518-B542-7C4FB71130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28600"/>
            <a:ext cx="80772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defTabSz="762000">
              <a:defRPr/>
            </a:pPr>
            <a:r>
              <a:rPr lang="pt-BR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  <a:t>Sintomas de uma</a:t>
            </a:r>
            <a:br>
              <a:rPr lang="pt-BR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</a:br>
            <a:r>
              <a:rPr lang="pt-BR" sz="4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  <a:t>CBP </a:t>
            </a:r>
            <a:r>
              <a:rPr lang="pt-BR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  <a:t>Rica</a:t>
            </a:r>
          </a:p>
        </p:txBody>
      </p:sp>
      <p:graphicFrame>
        <p:nvGraphicFramePr>
          <p:cNvPr id="10242" name="Object 11">
            <a:hlinkClick r:id="" action="ppaction://ole?verb=0"/>
            <a:extLst>
              <a:ext uri="{FF2B5EF4-FFF2-40B4-BE49-F238E27FC236}">
                <a16:creationId xmlns:a16="http://schemas.microsoft.com/office/drawing/2014/main" id="{6629F864-91ED-437A-BA42-EF493F68DF29}"/>
              </a:ext>
            </a:extLst>
          </p:cNvPr>
          <p:cNvGraphicFramePr>
            <a:graphicFrameLocks/>
          </p:cNvGraphicFramePr>
          <p:nvPr/>
        </p:nvGraphicFramePr>
        <p:xfrm>
          <a:off x="755650" y="381000"/>
          <a:ext cx="1431925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CorelDRAW" r:id="rId4" imgW="2139840" imgH="1380960" progId="CorelDraw.Graphic.9">
                  <p:embed/>
                </p:oleObj>
              </mc:Choice>
              <mc:Fallback>
                <p:oleObj name="CorelDRAW" r:id="rId4" imgW="2139840" imgH="1380960" progId="CorelDraw.Graphic.9">
                  <p:embed/>
                  <p:pic>
                    <p:nvPicPr>
                      <p:cNvPr id="0" name="Object 11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381000"/>
                        <a:ext cx="1431925" cy="92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8" name="AutoShape 12">
            <a:extLst>
              <a:ext uri="{FF2B5EF4-FFF2-40B4-BE49-F238E27FC236}">
                <a16:creationId xmlns:a16="http://schemas.microsoft.com/office/drawing/2014/main" id="{61D19D9E-535D-4160-8069-D90CAEDD74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09600"/>
            <a:ext cx="152400" cy="609600"/>
          </a:xfrm>
          <a:prstGeom prst="upArrow">
            <a:avLst>
              <a:gd name="adj1" fmla="val 50000"/>
              <a:gd name="adj2" fmla="val 100000"/>
            </a:avLst>
          </a:prstGeom>
          <a:solidFill>
            <a:srgbClr val="66CCFF"/>
          </a:solidFill>
          <a:ln w="12700">
            <a:solidFill>
              <a:srgbClr val="66CC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ED53968A-5DA1-4A99-995C-6B0B01C53F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28600"/>
            <a:ext cx="80772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defTabSz="762000">
              <a:defRPr/>
            </a:pPr>
            <a:r>
              <a:rPr lang="pt-BR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  <a:t>Sintomas de uma</a:t>
            </a:r>
            <a:br>
              <a:rPr lang="pt-BR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</a:br>
            <a:r>
              <a:rPr lang="pt-BR" sz="4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  <a:t>CBP </a:t>
            </a:r>
            <a:r>
              <a:rPr lang="pt-BR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  <a:t>Rica</a:t>
            </a:r>
          </a:p>
        </p:txBody>
      </p:sp>
      <p:graphicFrame>
        <p:nvGraphicFramePr>
          <p:cNvPr id="11266" name="Object 3">
            <a:hlinkClick r:id="" action="ppaction://ole?verb=0"/>
            <a:extLst>
              <a:ext uri="{FF2B5EF4-FFF2-40B4-BE49-F238E27FC236}">
                <a16:creationId xmlns:a16="http://schemas.microsoft.com/office/drawing/2014/main" id="{EA3AA122-4505-44BE-BD31-0EC50B436123}"/>
              </a:ext>
            </a:extLst>
          </p:cNvPr>
          <p:cNvGraphicFramePr>
            <a:graphicFrameLocks/>
          </p:cNvGraphicFramePr>
          <p:nvPr/>
        </p:nvGraphicFramePr>
        <p:xfrm>
          <a:off x="762000" y="381000"/>
          <a:ext cx="1431925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name="CorelDRAW" r:id="rId3" imgW="2139840" imgH="1380960" progId="CorelDraw.Graphic.9">
                  <p:embed/>
                </p:oleObj>
              </mc:Choice>
              <mc:Fallback>
                <p:oleObj name="CorelDRAW" r:id="rId3" imgW="2139840" imgH="1380960" progId="CorelDraw.Graphic.9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81000"/>
                        <a:ext cx="1431925" cy="92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268" name="Group 4">
            <a:extLst>
              <a:ext uri="{FF2B5EF4-FFF2-40B4-BE49-F238E27FC236}">
                <a16:creationId xmlns:a16="http://schemas.microsoft.com/office/drawing/2014/main" id="{4520C783-A7E3-4430-9821-929150D42349}"/>
              </a:ext>
            </a:extLst>
          </p:cNvPr>
          <p:cNvGrpSpPr>
            <a:grpSpLocks/>
          </p:cNvGrpSpPr>
          <p:nvPr/>
        </p:nvGrpSpPr>
        <p:grpSpPr bwMode="auto">
          <a:xfrm>
            <a:off x="-381000" y="5410200"/>
            <a:ext cx="2362200" cy="1271588"/>
            <a:chOff x="-240" y="3408"/>
            <a:chExt cx="1488" cy="801"/>
          </a:xfrm>
        </p:grpSpPr>
        <p:pic>
          <p:nvPicPr>
            <p:cNvPr id="11271" name="Picture 5">
              <a:extLst>
                <a:ext uri="{FF2B5EF4-FFF2-40B4-BE49-F238E27FC236}">
                  <a16:creationId xmlns:a16="http://schemas.microsoft.com/office/drawing/2014/main" id="{FFB86588-C12B-4E29-BC80-D872C904A54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3408"/>
              <a:ext cx="393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5846" name="Rectangle 6">
              <a:extLst>
                <a:ext uri="{FF2B5EF4-FFF2-40B4-BE49-F238E27FC236}">
                  <a16:creationId xmlns:a16="http://schemas.microsoft.com/office/drawing/2014/main" id="{DF3F89A8-0D29-41F1-9C6C-55FF78C541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40" y="3696"/>
              <a:ext cx="1488" cy="4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 anchor="ctr"/>
            <a:lstStyle/>
            <a:p>
              <a:pPr defTabSz="762000">
                <a:defRPr/>
              </a:pP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Ministério Jovem</a:t>
              </a:r>
              <a:b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</a:b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União Nordeste </a:t>
              </a:r>
              <a:b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</a:b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Brasileira</a:t>
              </a:r>
            </a:p>
          </p:txBody>
        </p:sp>
        <p:sp>
          <p:nvSpPr>
            <p:cNvPr id="35847" name="Rectangle 7">
              <a:extLst>
                <a:ext uri="{FF2B5EF4-FFF2-40B4-BE49-F238E27FC236}">
                  <a16:creationId xmlns:a16="http://schemas.microsoft.com/office/drawing/2014/main" id="{B13C48D8-903E-4B9B-B44A-C7259A4D98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4113"/>
              <a:ext cx="720" cy="96"/>
            </a:xfrm>
            <a:prstGeom prst="rect">
              <a:avLst/>
            </a:prstGeom>
            <a:solidFill>
              <a:schemeClr val="bg2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</p:grpSp>
      <p:sp>
        <p:nvSpPr>
          <p:cNvPr id="35848" name="AutoShape 8">
            <a:extLst>
              <a:ext uri="{FF2B5EF4-FFF2-40B4-BE49-F238E27FC236}">
                <a16:creationId xmlns:a16="http://schemas.microsoft.com/office/drawing/2014/main" id="{2BF11897-C964-4718-855A-C1CF856A96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6150" y="609600"/>
            <a:ext cx="152400" cy="609600"/>
          </a:xfrm>
          <a:prstGeom prst="upArrow">
            <a:avLst>
              <a:gd name="adj1" fmla="val 50000"/>
              <a:gd name="adj2" fmla="val 100000"/>
            </a:avLst>
          </a:prstGeom>
          <a:solidFill>
            <a:srgbClr val="66CCFF"/>
          </a:solidFill>
          <a:ln w="12700">
            <a:solidFill>
              <a:srgbClr val="66CC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1270" name="Rectangle 9">
            <a:extLst>
              <a:ext uri="{FF2B5EF4-FFF2-40B4-BE49-F238E27FC236}">
                <a16:creationId xmlns:a16="http://schemas.microsoft.com/office/drawing/2014/main" id="{2B413964-2EAF-49E1-B1EC-50EFB3A626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1676400"/>
            <a:ext cx="7467600" cy="517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Você se comporta de maneira firme, mas não agressiva </a:t>
            </a: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– Tem o controle, e não é controlado pela situação.</a:t>
            </a: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 </a:t>
            </a:r>
          </a:p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Você se relaciona com amigos confiantes </a:t>
            </a: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– Procura pessoas que gostem de você e apreciem a vida.</a:t>
            </a: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 </a:t>
            </a:r>
          </a:p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Você procura ajudar os outros a serem felizes </a:t>
            </a: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– Quem enxuga as lágrimas alheias, não tem tempo de chorar.</a:t>
            </a: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 </a:t>
            </a:r>
          </a:p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Você aprende a rir </a:t>
            </a: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– Está atento ao lado bem humorado da vida e o aproveita.</a:t>
            </a: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 </a:t>
            </a:r>
          </a:p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Você não tem pressa </a:t>
            </a: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– Dá tempo para que as coisas aconteçam no seu devido tempo.</a:t>
            </a: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 </a:t>
            </a:r>
          </a:p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Quando falha, admite ou confessa a Deus </a:t>
            </a: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– Não aceita se condenar, se já foi perdoado por Deus.</a:t>
            </a:r>
          </a:p>
        </p:txBody>
      </p:sp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Object 13">
            <a:hlinkClick r:id="" action="ppaction://ole?verb=0"/>
            <a:extLst>
              <a:ext uri="{FF2B5EF4-FFF2-40B4-BE49-F238E27FC236}">
                <a16:creationId xmlns:a16="http://schemas.microsoft.com/office/drawing/2014/main" id="{380CBE2A-15E9-4971-9413-A6FF466D4279}"/>
              </a:ext>
            </a:extLst>
          </p:cNvPr>
          <p:cNvGraphicFramePr>
            <a:graphicFrameLocks/>
          </p:cNvGraphicFramePr>
          <p:nvPr/>
        </p:nvGraphicFramePr>
        <p:xfrm>
          <a:off x="533400" y="201613"/>
          <a:ext cx="1874838" cy="3455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0" name="CorelDRAW" r:id="rId3" imgW="2022120" imgH="3716280" progId="CorelDraw.Graphic.9">
                  <p:embed/>
                </p:oleObj>
              </mc:Choice>
              <mc:Fallback>
                <p:oleObj name="CorelDRAW" r:id="rId3" imgW="2022120" imgH="3716280" progId="CorelDraw.Graphic.9">
                  <p:embed/>
                  <p:pic>
                    <p:nvPicPr>
                      <p:cNvPr id="0" name="Object 13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01613"/>
                        <a:ext cx="1874838" cy="3455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291" name="Group 2">
            <a:extLst>
              <a:ext uri="{FF2B5EF4-FFF2-40B4-BE49-F238E27FC236}">
                <a16:creationId xmlns:a16="http://schemas.microsoft.com/office/drawing/2014/main" id="{21236D19-E867-4AF8-8622-794A5EB298C1}"/>
              </a:ext>
            </a:extLst>
          </p:cNvPr>
          <p:cNvGrpSpPr>
            <a:grpSpLocks/>
          </p:cNvGrpSpPr>
          <p:nvPr/>
        </p:nvGrpSpPr>
        <p:grpSpPr bwMode="auto">
          <a:xfrm>
            <a:off x="-381000" y="5410200"/>
            <a:ext cx="2362200" cy="1271588"/>
            <a:chOff x="-240" y="3408"/>
            <a:chExt cx="1488" cy="801"/>
          </a:xfrm>
        </p:grpSpPr>
        <p:pic>
          <p:nvPicPr>
            <p:cNvPr id="12297" name="Picture 3">
              <a:extLst>
                <a:ext uri="{FF2B5EF4-FFF2-40B4-BE49-F238E27FC236}">
                  <a16:creationId xmlns:a16="http://schemas.microsoft.com/office/drawing/2014/main" id="{985675BD-5B4D-4B80-84E2-D5CFD23481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3408"/>
              <a:ext cx="393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6868" name="Rectangle 4">
              <a:extLst>
                <a:ext uri="{FF2B5EF4-FFF2-40B4-BE49-F238E27FC236}">
                  <a16:creationId xmlns:a16="http://schemas.microsoft.com/office/drawing/2014/main" id="{431E1033-7422-4AFC-8FD1-856E76F9C7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40" y="3696"/>
              <a:ext cx="1488" cy="4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 anchor="ctr"/>
            <a:lstStyle/>
            <a:p>
              <a:pPr defTabSz="762000">
                <a:defRPr/>
              </a:pP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Ministério Jovem</a:t>
              </a:r>
              <a:b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</a:b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União Nordeste </a:t>
              </a:r>
              <a:b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</a:b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Brasileira</a:t>
              </a:r>
            </a:p>
          </p:txBody>
        </p:sp>
        <p:sp>
          <p:nvSpPr>
            <p:cNvPr id="36869" name="Rectangle 5">
              <a:extLst>
                <a:ext uri="{FF2B5EF4-FFF2-40B4-BE49-F238E27FC236}">
                  <a16:creationId xmlns:a16="http://schemas.microsoft.com/office/drawing/2014/main" id="{1CBD09DA-12DD-42A8-A20C-1A80477401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4113"/>
              <a:ext cx="720" cy="96"/>
            </a:xfrm>
            <a:prstGeom prst="rect">
              <a:avLst/>
            </a:prstGeom>
            <a:solidFill>
              <a:schemeClr val="bg2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</p:grpSp>
      <p:sp>
        <p:nvSpPr>
          <p:cNvPr id="36870" name="Rectangle 6">
            <a:extLst>
              <a:ext uri="{FF2B5EF4-FFF2-40B4-BE49-F238E27FC236}">
                <a16:creationId xmlns:a16="http://schemas.microsoft.com/office/drawing/2014/main" id="{029BC580-DEF8-4141-905D-D0762EE13C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04800"/>
            <a:ext cx="80772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defTabSz="762000">
              <a:defRPr/>
            </a:pPr>
            <a:r>
              <a:rPr lang="pt-BR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  <a:t>Depósitos &amp; Retiradas</a:t>
            </a:r>
            <a:br>
              <a:rPr lang="pt-BR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</a:br>
            <a:r>
              <a:rPr lang="pt-BR" sz="4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  <a:t>CBP</a:t>
            </a:r>
            <a:endParaRPr lang="pt-BR" sz="48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Futura Md BT" pitchFamily="34" charset="0"/>
            </a:endParaRPr>
          </a:p>
        </p:txBody>
      </p:sp>
      <p:sp>
        <p:nvSpPr>
          <p:cNvPr id="12293" name="Rectangle 9">
            <a:extLst>
              <a:ext uri="{FF2B5EF4-FFF2-40B4-BE49-F238E27FC236}">
                <a16:creationId xmlns:a16="http://schemas.microsoft.com/office/drawing/2014/main" id="{93E097F5-60D0-47EB-BE4A-DE66532931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4963" y="1627188"/>
            <a:ext cx="3729037" cy="506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pt-BR" altLang="pt-BR" b="1" i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   RETIRADAS NA CBP</a:t>
            </a: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	</a:t>
            </a:r>
          </a:p>
          <a:p>
            <a:pPr algn="l">
              <a:spcBef>
                <a:spcPts val="500"/>
              </a:spcBef>
              <a:spcAft>
                <a:spcPts val="500"/>
              </a:spcAft>
              <a:buFontTx/>
              <a:buChar char="•"/>
            </a:pPr>
            <a:r>
              <a:rPr lang="pt-BR" altLang="pt-BR" b="1" i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Descumprir promessas pessoais                        </a:t>
            </a:r>
            <a:endParaRPr lang="pt-BR" altLang="pt-BR" b="1">
              <a:solidFill>
                <a:srgbClr val="FFFFFF"/>
              </a:solidFill>
              <a:effectLst/>
              <a:latin typeface="Tempus Sans ITC" panose="04020404030D07020202" pitchFamily="82" charset="0"/>
            </a:endParaRPr>
          </a:p>
          <a:p>
            <a:pPr algn="l">
              <a:spcBef>
                <a:spcPts val="500"/>
              </a:spcBef>
              <a:spcAft>
                <a:spcPts val="500"/>
              </a:spcAft>
              <a:buFontTx/>
              <a:buChar char="•"/>
            </a:pPr>
            <a:r>
              <a:rPr lang="pt-BR" altLang="pt-BR" b="1" i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Ser egoísta</a:t>
            </a: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	</a:t>
            </a:r>
          </a:p>
          <a:p>
            <a:pPr algn="l">
              <a:spcBef>
                <a:spcPts val="500"/>
              </a:spcBef>
              <a:spcAft>
                <a:spcPts val="500"/>
              </a:spcAft>
              <a:buFontTx/>
              <a:buChar char="•"/>
            </a:pPr>
            <a:r>
              <a:rPr lang="pt-BR" altLang="pt-BR" b="1" i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Torturar a si mesmo</a:t>
            </a:r>
            <a:endParaRPr lang="pt-BR" altLang="pt-BR" b="1">
              <a:solidFill>
                <a:srgbClr val="FFFFFF"/>
              </a:solidFill>
              <a:effectLst/>
              <a:latin typeface="Tempus Sans ITC" panose="04020404030D07020202" pitchFamily="82" charset="0"/>
            </a:endParaRPr>
          </a:p>
          <a:p>
            <a:pPr algn="l">
              <a:spcBef>
                <a:spcPts val="500"/>
              </a:spcBef>
              <a:spcAft>
                <a:spcPts val="500"/>
              </a:spcAft>
              <a:buFontTx/>
              <a:buChar char="•"/>
            </a:pPr>
            <a:r>
              <a:rPr lang="pt-BR" altLang="pt-BR" b="1" i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Ser desonesto</a:t>
            </a:r>
            <a:endParaRPr lang="pt-BR" altLang="pt-BR" b="1">
              <a:solidFill>
                <a:srgbClr val="FFFFFF"/>
              </a:solidFill>
              <a:effectLst/>
              <a:latin typeface="Tempus Sans ITC" panose="04020404030D07020202" pitchFamily="82" charset="0"/>
            </a:endParaRPr>
          </a:p>
          <a:p>
            <a:pPr algn="l">
              <a:spcBef>
                <a:spcPts val="500"/>
              </a:spcBef>
              <a:spcAft>
                <a:spcPts val="500"/>
              </a:spcAft>
              <a:buFontTx/>
              <a:buChar char="•"/>
            </a:pPr>
            <a:r>
              <a:rPr lang="pt-BR" altLang="pt-BR" b="1" i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Se manter acomodado</a:t>
            </a:r>
            <a:endParaRPr lang="pt-BR" altLang="pt-BR" b="1">
              <a:solidFill>
                <a:srgbClr val="FFFFFF"/>
              </a:solidFill>
              <a:effectLst/>
              <a:latin typeface="Tempus Sans ITC" panose="04020404030D07020202" pitchFamily="82" charset="0"/>
            </a:endParaRPr>
          </a:p>
          <a:p>
            <a:pPr algn="l">
              <a:spcBef>
                <a:spcPts val="500"/>
              </a:spcBef>
              <a:spcAft>
                <a:spcPts val="500"/>
              </a:spcAft>
              <a:buFontTx/>
              <a:buChar char="•"/>
            </a:pPr>
            <a:r>
              <a:rPr lang="pt-BR" altLang="pt-BR" b="1" i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Negligenciar seus talentos</a:t>
            </a:r>
            <a:endParaRPr lang="pt-BR" altLang="pt-BR" b="1">
              <a:solidFill>
                <a:srgbClr val="FFFFFF"/>
              </a:solidFill>
              <a:effectLst/>
              <a:latin typeface="Tempus Sans ITC" panose="04020404030D07020202" pitchFamily="82" charset="0"/>
            </a:endParaRPr>
          </a:p>
          <a:p>
            <a:pPr algn="l">
              <a:spcBef>
                <a:spcPts val="500"/>
              </a:spcBef>
              <a:spcAft>
                <a:spcPts val="500"/>
              </a:spcAft>
              <a:buFontTx/>
              <a:buChar char="•"/>
            </a:pPr>
            <a:r>
              <a:rPr lang="pt-BR" altLang="pt-BR" b="1" i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Deixar Deus para um segundo plano          </a:t>
            </a:r>
            <a:endParaRPr lang="pt-BR" altLang="pt-BR" b="1">
              <a:solidFill>
                <a:srgbClr val="FFFFFF"/>
              </a:solidFill>
              <a:effectLst/>
              <a:latin typeface="Tempus Sans ITC" panose="04020404030D07020202" pitchFamily="82" charset="0"/>
            </a:endParaRPr>
          </a:p>
        </p:txBody>
      </p:sp>
      <p:sp>
        <p:nvSpPr>
          <p:cNvPr id="12294" name="Rectangle 10">
            <a:extLst>
              <a:ext uri="{FF2B5EF4-FFF2-40B4-BE49-F238E27FC236}">
                <a16:creationId xmlns:a16="http://schemas.microsoft.com/office/drawing/2014/main" id="{DD0C5280-1FE0-449C-9370-49C7B4A00F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188" y="1603375"/>
            <a:ext cx="3833812" cy="542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pt-BR" altLang="pt-BR" b="1" i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      DEPÓSITOS NA CBP</a:t>
            </a:r>
            <a:endParaRPr lang="pt-BR" altLang="pt-BR" b="1">
              <a:solidFill>
                <a:srgbClr val="FFFFFF"/>
              </a:solidFill>
              <a:effectLst/>
              <a:latin typeface="Tempus Sans ITC" panose="04020404030D07020202" pitchFamily="82" charset="0"/>
            </a:endParaRPr>
          </a:p>
          <a:p>
            <a:pPr algn="l">
              <a:spcBef>
                <a:spcPts val="500"/>
              </a:spcBef>
              <a:spcAft>
                <a:spcPts val="500"/>
              </a:spcAft>
              <a:buFontTx/>
              <a:buChar char="•"/>
            </a:pPr>
            <a:r>
              <a:rPr lang="pt-BR" altLang="pt-BR" b="1" i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Cumprir promessas feitas a si mesmo</a:t>
            </a: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		</a:t>
            </a:r>
          </a:p>
          <a:p>
            <a:pPr algn="l">
              <a:spcBef>
                <a:spcPts val="500"/>
              </a:spcBef>
              <a:spcAft>
                <a:spcPts val="500"/>
              </a:spcAft>
              <a:buFontTx/>
              <a:buChar char="•"/>
            </a:pPr>
            <a:r>
              <a:rPr lang="pt-BR" altLang="pt-BR" b="1" i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Fazer pequenas gentilezas</a:t>
            </a:r>
            <a:endParaRPr lang="pt-BR" altLang="pt-BR" b="1">
              <a:solidFill>
                <a:srgbClr val="FFFFFF"/>
              </a:solidFill>
              <a:effectLst/>
              <a:latin typeface="Tempus Sans ITC" panose="04020404030D07020202" pitchFamily="82" charset="0"/>
            </a:endParaRPr>
          </a:p>
          <a:p>
            <a:pPr algn="l">
              <a:spcBef>
                <a:spcPts val="500"/>
              </a:spcBef>
              <a:spcAft>
                <a:spcPts val="500"/>
              </a:spcAft>
              <a:buFontTx/>
              <a:buChar char="•"/>
            </a:pPr>
            <a:r>
              <a:rPr lang="pt-BR" altLang="pt-BR" b="1" i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Ser gentil consigo mesmo</a:t>
            </a:r>
            <a:endParaRPr lang="pt-BR" altLang="pt-BR" b="1">
              <a:solidFill>
                <a:srgbClr val="FFFFFF"/>
              </a:solidFill>
              <a:effectLst/>
              <a:latin typeface="Tempus Sans ITC" panose="04020404030D07020202" pitchFamily="82" charset="0"/>
            </a:endParaRPr>
          </a:p>
          <a:p>
            <a:pPr algn="l">
              <a:spcBef>
                <a:spcPts val="500"/>
              </a:spcBef>
              <a:spcAft>
                <a:spcPts val="500"/>
              </a:spcAft>
              <a:buFontTx/>
              <a:buChar char="•"/>
            </a:pPr>
            <a:r>
              <a:rPr lang="pt-BR" altLang="pt-BR" b="1" i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Ser honesto</a:t>
            </a: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	</a:t>
            </a:r>
          </a:p>
          <a:p>
            <a:pPr algn="l">
              <a:spcBef>
                <a:spcPts val="500"/>
              </a:spcBef>
              <a:spcAft>
                <a:spcPts val="500"/>
              </a:spcAft>
              <a:buFontTx/>
              <a:buChar char="•"/>
            </a:pPr>
            <a:r>
              <a:rPr lang="pt-BR" altLang="pt-BR" b="1" i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Renovar-se</a:t>
            </a: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		</a:t>
            </a:r>
          </a:p>
          <a:p>
            <a:pPr algn="l">
              <a:spcBef>
                <a:spcPts val="500"/>
              </a:spcBef>
              <a:spcAft>
                <a:spcPts val="500"/>
              </a:spcAft>
              <a:buFontTx/>
              <a:buChar char="•"/>
            </a:pPr>
            <a:r>
              <a:rPr lang="pt-BR" altLang="pt-BR" b="1" i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Voltar-se para seus                talentos</a:t>
            </a: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		</a:t>
            </a:r>
          </a:p>
          <a:p>
            <a:pPr algn="l">
              <a:spcBef>
                <a:spcPts val="500"/>
              </a:spcBef>
              <a:spcAft>
                <a:spcPts val="500"/>
              </a:spcAft>
              <a:buFontTx/>
              <a:buChar char="•"/>
            </a:pPr>
            <a:r>
              <a:rPr lang="pt-BR" altLang="pt-BR" b="1" i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Ter um tempo para abrir o coração a Deus</a:t>
            </a: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		</a:t>
            </a:r>
          </a:p>
        </p:txBody>
      </p:sp>
      <p:sp>
        <p:nvSpPr>
          <p:cNvPr id="36875" name="Line 11">
            <a:extLst>
              <a:ext uri="{FF2B5EF4-FFF2-40B4-BE49-F238E27FC236}">
                <a16:creationId xmlns:a16="http://schemas.microsoft.com/office/drawing/2014/main" id="{4206D9FE-5EE4-4F89-B3FC-72C6E8487DF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21300" y="1676400"/>
            <a:ext cx="12700" cy="49704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36876" name="Line 12">
            <a:extLst>
              <a:ext uri="{FF2B5EF4-FFF2-40B4-BE49-F238E27FC236}">
                <a16:creationId xmlns:a16="http://schemas.microsoft.com/office/drawing/2014/main" id="{4B511A86-7D86-46B3-AF49-3684A84368D5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2058988"/>
            <a:ext cx="708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9">
            <a:hlinkClick r:id="" action="ppaction://ole?verb=0"/>
            <a:extLst>
              <a:ext uri="{FF2B5EF4-FFF2-40B4-BE49-F238E27FC236}">
                <a16:creationId xmlns:a16="http://schemas.microsoft.com/office/drawing/2014/main" id="{E03EDD0D-2EFA-4DDB-A7D7-F50380DC6B37}"/>
              </a:ext>
            </a:extLst>
          </p:cNvPr>
          <p:cNvGraphicFramePr>
            <a:graphicFrameLocks/>
          </p:cNvGraphicFramePr>
          <p:nvPr/>
        </p:nvGraphicFramePr>
        <p:xfrm>
          <a:off x="533400" y="201613"/>
          <a:ext cx="1874838" cy="3455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6" name="CorelDRAW" r:id="rId3" imgW="2022120" imgH="3716280" progId="CorelDraw.Graphic.9">
                  <p:embed/>
                </p:oleObj>
              </mc:Choice>
              <mc:Fallback>
                <p:oleObj name="CorelDRAW" r:id="rId3" imgW="2022120" imgH="3716280" progId="CorelDraw.Graphic.9">
                  <p:embed/>
                  <p:pic>
                    <p:nvPicPr>
                      <p:cNvPr id="0" name="Object 9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01613"/>
                        <a:ext cx="1874838" cy="3455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315" name="Group 2">
            <a:extLst>
              <a:ext uri="{FF2B5EF4-FFF2-40B4-BE49-F238E27FC236}">
                <a16:creationId xmlns:a16="http://schemas.microsoft.com/office/drawing/2014/main" id="{0D37C47F-D3BB-4B37-BCFC-49DF12E5FC08}"/>
              </a:ext>
            </a:extLst>
          </p:cNvPr>
          <p:cNvGrpSpPr>
            <a:grpSpLocks/>
          </p:cNvGrpSpPr>
          <p:nvPr/>
        </p:nvGrpSpPr>
        <p:grpSpPr bwMode="auto">
          <a:xfrm>
            <a:off x="-381000" y="5410200"/>
            <a:ext cx="2362200" cy="1271588"/>
            <a:chOff x="-240" y="3408"/>
            <a:chExt cx="1488" cy="801"/>
          </a:xfrm>
        </p:grpSpPr>
        <p:pic>
          <p:nvPicPr>
            <p:cNvPr id="13323" name="Picture 3">
              <a:extLst>
                <a:ext uri="{FF2B5EF4-FFF2-40B4-BE49-F238E27FC236}">
                  <a16:creationId xmlns:a16="http://schemas.microsoft.com/office/drawing/2014/main" id="{0DDF7243-645B-4ABF-8770-50038BCDA6B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3408"/>
              <a:ext cx="393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892" name="Rectangle 4">
              <a:extLst>
                <a:ext uri="{FF2B5EF4-FFF2-40B4-BE49-F238E27FC236}">
                  <a16:creationId xmlns:a16="http://schemas.microsoft.com/office/drawing/2014/main" id="{0ABBFFE8-E412-4112-BEFD-73FDB8A7FD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40" y="3696"/>
              <a:ext cx="1488" cy="4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 anchor="ctr"/>
            <a:lstStyle/>
            <a:p>
              <a:pPr defTabSz="762000">
                <a:defRPr/>
              </a:pP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Ministério Jovem</a:t>
              </a:r>
              <a:b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</a:b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União Nordeste </a:t>
              </a:r>
              <a:b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</a:b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Brasileira</a:t>
              </a:r>
            </a:p>
          </p:txBody>
        </p:sp>
        <p:sp>
          <p:nvSpPr>
            <p:cNvPr id="37893" name="Rectangle 5">
              <a:extLst>
                <a:ext uri="{FF2B5EF4-FFF2-40B4-BE49-F238E27FC236}">
                  <a16:creationId xmlns:a16="http://schemas.microsoft.com/office/drawing/2014/main" id="{45375A3C-C729-4501-BA19-FD920BF8C8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4113"/>
              <a:ext cx="720" cy="96"/>
            </a:xfrm>
            <a:prstGeom prst="rect">
              <a:avLst/>
            </a:prstGeom>
            <a:solidFill>
              <a:schemeClr val="bg2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</p:grpSp>
      <p:sp>
        <p:nvSpPr>
          <p:cNvPr id="37896" name="Rectangle 8">
            <a:extLst>
              <a:ext uri="{FF2B5EF4-FFF2-40B4-BE49-F238E27FC236}">
                <a16:creationId xmlns:a16="http://schemas.microsoft.com/office/drawing/2014/main" id="{A4F66F10-4937-48AA-A01C-40A22AA733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304800"/>
            <a:ext cx="80772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defTabSz="762000">
              <a:defRPr/>
            </a:pPr>
            <a:r>
              <a:rPr lang="pt-BR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  <a:t>Depósitos &amp; Retiradas</a:t>
            </a:r>
            <a:br>
              <a:rPr lang="pt-BR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</a:br>
            <a:r>
              <a:rPr lang="pt-BR" sz="4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  <a:t>CBP</a:t>
            </a:r>
            <a:endParaRPr lang="pt-BR" sz="48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Futura Md BT" pitchFamily="34" charset="0"/>
            </a:endParaRPr>
          </a:p>
        </p:txBody>
      </p:sp>
      <p:grpSp>
        <p:nvGrpSpPr>
          <p:cNvPr id="13317" name="Group 15">
            <a:extLst>
              <a:ext uri="{FF2B5EF4-FFF2-40B4-BE49-F238E27FC236}">
                <a16:creationId xmlns:a16="http://schemas.microsoft.com/office/drawing/2014/main" id="{76D544F7-3B3C-41D8-B4F0-DB7581DD5805}"/>
              </a:ext>
            </a:extLst>
          </p:cNvPr>
          <p:cNvGrpSpPr>
            <a:grpSpLocks/>
          </p:cNvGrpSpPr>
          <p:nvPr/>
        </p:nvGrpSpPr>
        <p:grpSpPr bwMode="auto">
          <a:xfrm>
            <a:off x="1447800" y="2133600"/>
            <a:ext cx="7315200" cy="4076700"/>
            <a:chOff x="912" y="1632"/>
            <a:chExt cx="4608" cy="2568"/>
          </a:xfrm>
        </p:grpSpPr>
        <p:sp>
          <p:nvSpPr>
            <p:cNvPr id="13318" name="Rectangle 6">
              <a:extLst>
                <a:ext uri="{FF2B5EF4-FFF2-40B4-BE49-F238E27FC236}">
                  <a16:creationId xmlns:a16="http://schemas.microsoft.com/office/drawing/2014/main" id="{68773A05-11D8-4BB7-93DF-42CAF69A50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1632"/>
              <a:ext cx="2064" cy="2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 defTabSz="762000">
                <a:defRPr sz="2400"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sz="2400"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sz="2400"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sz="2400"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sz="2400"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algn="ctr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algn="ctr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algn="ctr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algn="ctr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>
                <a:spcBef>
                  <a:spcPts val="500"/>
                </a:spcBef>
                <a:spcAft>
                  <a:spcPts val="500"/>
                </a:spcAft>
              </a:pPr>
              <a:r>
                <a:rPr lang="pt-BR" altLang="pt-BR" b="1" i="1">
                  <a:solidFill>
                    <a:srgbClr val="FFFFFF"/>
                  </a:solidFill>
                  <a:effectLst/>
                  <a:latin typeface="Tempus Sans ITC" panose="04020404030D07020202" pitchFamily="82" charset="0"/>
                </a:rPr>
                <a:t>RETIRADAS DA CBP</a:t>
              </a:r>
            </a:p>
            <a:p>
              <a:pPr algn="l">
                <a:spcBef>
                  <a:spcPts val="500"/>
                </a:spcBef>
                <a:spcAft>
                  <a:spcPts val="500"/>
                </a:spcAft>
              </a:pPr>
              <a:r>
                <a:rPr lang="pt-BR" altLang="pt-BR" b="1" i="1">
                  <a:solidFill>
                    <a:srgbClr val="FFFFFF"/>
                  </a:solidFill>
                  <a:effectLst/>
                  <a:latin typeface="Tempus Sans ITC" panose="04020404030D07020202" pitchFamily="82" charset="0"/>
                </a:rPr>
                <a:t>     DESTRUIDORES</a:t>
              </a:r>
              <a:endPara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endParaRPr>
            </a:p>
            <a:p>
              <a:pPr algn="l">
                <a:spcBef>
                  <a:spcPts val="500"/>
                </a:spcBef>
                <a:spcAft>
                  <a:spcPts val="500"/>
                </a:spcAft>
                <a:buFontTx/>
                <a:buChar char="•"/>
              </a:pPr>
              <a:r>
                <a:rPr lang="pt-BR" altLang="pt-BR" b="1" i="1">
                  <a:solidFill>
                    <a:srgbClr val="FFFFFF"/>
                  </a:solidFill>
                  <a:effectLst/>
                  <a:latin typeface="Tempus Sans ITC" panose="04020404030D07020202" pitchFamily="82" charset="0"/>
                </a:rPr>
                <a:t>A perda de uma pessoa querida</a:t>
              </a:r>
              <a:r>
                <a:rPr lang="pt-BR" altLang="pt-BR" b="1">
                  <a:solidFill>
                    <a:srgbClr val="FFFFFF"/>
                  </a:solidFill>
                  <a:effectLst/>
                  <a:latin typeface="Tempus Sans ITC" panose="04020404030D07020202" pitchFamily="82" charset="0"/>
                </a:rPr>
                <a:t>	</a:t>
              </a:r>
            </a:p>
            <a:p>
              <a:pPr algn="l">
                <a:spcBef>
                  <a:spcPts val="500"/>
                </a:spcBef>
                <a:spcAft>
                  <a:spcPts val="500"/>
                </a:spcAft>
                <a:buFontTx/>
                <a:buChar char="•"/>
              </a:pPr>
              <a:r>
                <a:rPr lang="pt-BR" altLang="pt-BR" b="1" i="1">
                  <a:solidFill>
                    <a:srgbClr val="FFFFFF"/>
                  </a:solidFill>
                  <a:effectLst/>
                  <a:latin typeface="Tempus Sans ITC" panose="04020404030D07020202" pitchFamily="82" charset="0"/>
                </a:rPr>
                <a:t>A perda do emprego</a:t>
              </a:r>
              <a:r>
                <a:rPr lang="pt-BR" altLang="pt-BR" b="1">
                  <a:solidFill>
                    <a:srgbClr val="FFFFFF"/>
                  </a:solidFill>
                  <a:effectLst/>
                  <a:latin typeface="Tempus Sans ITC" panose="04020404030D07020202" pitchFamily="82" charset="0"/>
                </a:rPr>
                <a:t>	</a:t>
              </a:r>
            </a:p>
            <a:p>
              <a:pPr algn="l">
                <a:spcBef>
                  <a:spcPts val="500"/>
                </a:spcBef>
                <a:spcAft>
                  <a:spcPts val="500"/>
                </a:spcAft>
                <a:buFontTx/>
                <a:buChar char="•"/>
              </a:pPr>
              <a:r>
                <a:rPr lang="pt-BR" altLang="pt-BR" b="1" i="1">
                  <a:solidFill>
                    <a:srgbClr val="FFFFFF"/>
                  </a:solidFill>
                  <a:effectLst/>
                  <a:latin typeface="Tempus Sans ITC" panose="04020404030D07020202" pitchFamily="82" charset="0"/>
                </a:rPr>
                <a:t>Estar impossibilitado de realizar alguma atividade</a:t>
              </a:r>
              <a:r>
                <a:rPr lang="pt-BR" altLang="pt-BR" b="1">
                  <a:solidFill>
                    <a:srgbClr val="FFFFFF"/>
                  </a:solidFill>
                  <a:effectLst/>
                  <a:latin typeface="Tempus Sans ITC" panose="04020404030D07020202" pitchFamily="82" charset="0"/>
                </a:rPr>
                <a:t>	</a:t>
              </a:r>
            </a:p>
            <a:p>
              <a:pPr algn="l">
                <a:spcBef>
                  <a:spcPts val="500"/>
                </a:spcBef>
                <a:spcAft>
                  <a:spcPts val="500"/>
                </a:spcAft>
                <a:buFontTx/>
                <a:buChar char="•"/>
              </a:pPr>
              <a:r>
                <a:rPr lang="pt-BR" altLang="pt-BR" b="1" i="1">
                  <a:solidFill>
                    <a:srgbClr val="FFFFFF"/>
                  </a:solidFill>
                  <a:effectLst/>
                  <a:latin typeface="Tempus Sans ITC" panose="04020404030D07020202" pitchFamily="82" charset="0"/>
                </a:rPr>
                <a:t>Ser discriminado</a:t>
              </a:r>
              <a:r>
                <a:rPr lang="pt-BR" altLang="pt-BR" b="1">
                  <a:solidFill>
                    <a:srgbClr val="FFFFFF"/>
                  </a:solidFill>
                  <a:effectLst/>
                  <a:latin typeface="Tempus Sans ITC" panose="04020404030D07020202" pitchFamily="82" charset="0"/>
                </a:rPr>
                <a:t>	</a:t>
              </a:r>
            </a:p>
          </p:txBody>
        </p:sp>
        <p:sp>
          <p:nvSpPr>
            <p:cNvPr id="13319" name="Rectangle 10">
              <a:extLst>
                <a:ext uri="{FF2B5EF4-FFF2-40B4-BE49-F238E27FC236}">
                  <a16:creationId xmlns:a16="http://schemas.microsoft.com/office/drawing/2014/main" id="{06CEE246-5B93-42AE-82BD-84F4C8469F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" y="1632"/>
              <a:ext cx="2496" cy="2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 defTabSz="762000">
                <a:defRPr sz="2400"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sz="2400"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sz="2400"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sz="2400"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sz="2400"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algn="ctr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algn="ctr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algn="ctr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algn="ctr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>
                <a:spcBef>
                  <a:spcPts val="500"/>
                </a:spcBef>
                <a:spcAft>
                  <a:spcPts val="500"/>
                </a:spcAft>
              </a:pPr>
              <a:r>
                <a:rPr lang="pt-BR" altLang="pt-BR" b="1" i="1">
                  <a:solidFill>
                    <a:srgbClr val="FFFFFF"/>
                  </a:solidFill>
                  <a:effectLst/>
                  <a:latin typeface="Tempus Sans ITC" panose="04020404030D07020202" pitchFamily="82" charset="0"/>
                </a:rPr>
                <a:t>    DEPÓSITOS NA CBP</a:t>
              </a:r>
            </a:p>
            <a:p>
              <a:pPr algn="l">
                <a:spcBef>
                  <a:spcPts val="500"/>
                </a:spcBef>
                <a:spcAft>
                  <a:spcPts val="500"/>
                </a:spcAft>
              </a:pPr>
              <a:r>
                <a:rPr lang="pt-BR" altLang="pt-BR" b="1" i="1">
                  <a:solidFill>
                    <a:srgbClr val="FFFFFF"/>
                  </a:solidFill>
                  <a:effectLst/>
                  <a:latin typeface="Tempus Sans ITC" panose="04020404030D07020202" pitchFamily="82" charset="0"/>
                </a:rPr>
                <a:t>        CONSTRUTORES</a:t>
              </a:r>
              <a:r>
                <a:rPr lang="pt-BR" altLang="pt-BR" b="1">
                  <a:solidFill>
                    <a:srgbClr val="FFFFFF"/>
                  </a:solidFill>
                  <a:effectLst/>
                  <a:latin typeface="Tempus Sans ITC" panose="04020404030D07020202" pitchFamily="82" charset="0"/>
                </a:rPr>
                <a:t>	</a:t>
              </a:r>
            </a:p>
            <a:p>
              <a:pPr algn="l">
                <a:spcBef>
                  <a:spcPts val="500"/>
                </a:spcBef>
                <a:spcAft>
                  <a:spcPts val="500"/>
                </a:spcAft>
                <a:buFontTx/>
                <a:buChar char="•"/>
              </a:pPr>
              <a:r>
                <a:rPr lang="pt-BR" altLang="pt-BR" b="1" i="1">
                  <a:solidFill>
                    <a:srgbClr val="FFFFFF"/>
                  </a:solidFill>
                  <a:effectLst/>
                  <a:latin typeface="Tempus Sans ITC" panose="04020404030D07020202" pitchFamily="82" charset="0"/>
                </a:rPr>
                <a:t>Realizar projetos pessoais</a:t>
              </a:r>
              <a:endPara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endParaRPr>
            </a:p>
            <a:p>
              <a:pPr algn="l">
                <a:spcBef>
                  <a:spcPts val="500"/>
                </a:spcBef>
                <a:spcAft>
                  <a:spcPts val="500"/>
                </a:spcAft>
                <a:buFontTx/>
                <a:buChar char="•"/>
              </a:pPr>
              <a:r>
                <a:rPr lang="pt-BR" altLang="pt-BR" b="1" i="1">
                  <a:solidFill>
                    <a:srgbClr val="FFFFFF"/>
                  </a:solidFill>
                  <a:effectLst/>
                  <a:latin typeface="Tempus Sans ITC" panose="04020404030D07020202" pitchFamily="82" charset="0"/>
                </a:rPr>
                <a:t>Estar envolvido com quem lhe ama e dá atenção</a:t>
              </a:r>
              <a:endPara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endParaRPr>
            </a:p>
            <a:p>
              <a:pPr algn="l">
                <a:spcBef>
                  <a:spcPts val="500"/>
                </a:spcBef>
                <a:spcAft>
                  <a:spcPts val="500"/>
                </a:spcAft>
                <a:buFontTx/>
                <a:buChar char="•"/>
              </a:pPr>
              <a:r>
                <a:rPr lang="pt-BR" altLang="pt-BR" b="1" i="1">
                  <a:solidFill>
                    <a:srgbClr val="FFFFFF"/>
                  </a:solidFill>
                  <a:effectLst/>
                  <a:latin typeface="Tempus Sans ITC" panose="04020404030D07020202" pitchFamily="82" charset="0"/>
                </a:rPr>
                <a:t>Saber se proteger</a:t>
              </a:r>
              <a:r>
                <a:rPr lang="pt-BR" altLang="pt-BR" b="1">
                  <a:solidFill>
                    <a:srgbClr val="FFFFFF"/>
                  </a:solidFill>
                  <a:effectLst/>
                  <a:latin typeface="Tempus Sans ITC" panose="04020404030D07020202" pitchFamily="82" charset="0"/>
                </a:rPr>
                <a:t>	</a:t>
              </a:r>
            </a:p>
            <a:p>
              <a:pPr algn="l">
                <a:spcBef>
                  <a:spcPts val="500"/>
                </a:spcBef>
                <a:spcAft>
                  <a:spcPts val="500"/>
                </a:spcAft>
                <a:buFontTx/>
                <a:buChar char="•"/>
              </a:pPr>
              <a:r>
                <a:rPr lang="pt-BR" altLang="pt-BR" b="1" i="1">
                  <a:solidFill>
                    <a:srgbClr val="FFFFFF"/>
                  </a:solidFill>
                  <a:effectLst/>
                  <a:latin typeface="Tempus Sans ITC" panose="04020404030D07020202" pitchFamily="82" charset="0"/>
                </a:rPr>
                <a:t>Ter controle sobre a própria vida</a:t>
              </a:r>
              <a:r>
                <a:rPr lang="pt-BR" altLang="pt-BR" b="1">
                  <a:solidFill>
                    <a:srgbClr val="FFFFFF"/>
                  </a:solidFill>
                  <a:effectLst/>
                  <a:latin typeface="Tempus Sans ITC" panose="04020404030D07020202" pitchFamily="82" charset="0"/>
                </a:rPr>
                <a:t>	</a:t>
              </a:r>
            </a:p>
          </p:txBody>
        </p:sp>
        <p:sp>
          <p:nvSpPr>
            <p:cNvPr id="37900" name="Line 12">
              <a:extLst>
                <a:ext uri="{FF2B5EF4-FFF2-40B4-BE49-F238E27FC236}">
                  <a16:creationId xmlns:a16="http://schemas.microsoft.com/office/drawing/2014/main" id="{CB9081C4-02C0-4F48-B8D8-3A03CC1F95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1632"/>
              <a:ext cx="0" cy="24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37901" name="Line 13">
              <a:extLst>
                <a:ext uri="{FF2B5EF4-FFF2-40B4-BE49-F238E27FC236}">
                  <a16:creationId xmlns:a16="http://schemas.microsoft.com/office/drawing/2014/main" id="{D62AFB37-B79E-4BDC-BE70-6291652A65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1920"/>
              <a:ext cx="44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37902" name="Line 14">
              <a:extLst>
                <a:ext uri="{FF2B5EF4-FFF2-40B4-BE49-F238E27FC236}">
                  <a16:creationId xmlns:a16="http://schemas.microsoft.com/office/drawing/2014/main" id="{2672620A-419A-42A0-8042-6879441ED8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2208"/>
              <a:ext cx="44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</p:grpSp>
    </p:spTree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9" name="Group 2">
            <a:extLst>
              <a:ext uri="{FF2B5EF4-FFF2-40B4-BE49-F238E27FC236}">
                <a16:creationId xmlns:a16="http://schemas.microsoft.com/office/drawing/2014/main" id="{7BC4F8B7-F3D1-4559-95F3-FAC2D28297B0}"/>
              </a:ext>
            </a:extLst>
          </p:cNvPr>
          <p:cNvGrpSpPr>
            <a:grpSpLocks/>
          </p:cNvGrpSpPr>
          <p:nvPr/>
        </p:nvGrpSpPr>
        <p:grpSpPr bwMode="auto">
          <a:xfrm>
            <a:off x="-381000" y="5410200"/>
            <a:ext cx="2362200" cy="1271588"/>
            <a:chOff x="-240" y="3408"/>
            <a:chExt cx="1488" cy="801"/>
          </a:xfrm>
        </p:grpSpPr>
        <p:pic>
          <p:nvPicPr>
            <p:cNvPr id="14342" name="Picture 3">
              <a:extLst>
                <a:ext uri="{FF2B5EF4-FFF2-40B4-BE49-F238E27FC236}">
                  <a16:creationId xmlns:a16="http://schemas.microsoft.com/office/drawing/2014/main" id="{DAED2E0C-5300-4C77-A25E-3E76893C93A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3408"/>
              <a:ext cx="393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8916" name="Rectangle 4">
              <a:extLst>
                <a:ext uri="{FF2B5EF4-FFF2-40B4-BE49-F238E27FC236}">
                  <a16:creationId xmlns:a16="http://schemas.microsoft.com/office/drawing/2014/main" id="{33018CE1-8AA7-4CE2-AEB8-F759BACCF8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40" y="3696"/>
              <a:ext cx="1488" cy="4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 anchor="ctr"/>
            <a:lstStyle/>
            <a:p>
              <a:pPr defTabSz="762000">
                <a:defRPr/>
              </a:pP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Ministério Jovem</a:t>
              </a:r>
              <a:b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</a:b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União Nordeste </a:t>
              </a:r>
              <a:b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</a:b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Brasileira</a:t>
              </a:r>
            </a:p>
          </p:txBody>
        </p:sp>
        <p:sp>
          <p:nvSpPr>
            <p:cNvPr id="38917" name="Rectangle 5">
              <a:extLst>
                <a:ext uri="{FF2B5EF4-FFF2-40B4-BE49-F238E27FC236}">
                  <a16:creationId xmlns:a16="http://schemas.microsoft.com/office/drawing/2014/main" id="{AF047E20-A9EE-4C37-9F9E-58D2C7384B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4113"/>
              <a:ext cx="720" cy="96"/>
            </a:xfrm>
            <a:prstGeom prst="rect">
              <a:avLst/>
            </a:prstGeom>
            <a:solidFill>
              <a:schemeClr val="bg2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</p:grpSp>
      <p:sp>
        <p:nvSpPr>
          <p:cNvPr id="38918" name="Rectangle 6">
            <a:extLst>
              <a:ext uri="{FF2B5EF4-FFF2-40B4-BE49-F238E27FC236}">
                <a16:creationId xmlns:a16="http://schemas.microsoft.com/office/drawing/2014/main" id="{03B6CB6A-8A98-4387-B226-42E8DA9326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0450" y="304800"/>
            <a:ext cx="80772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defTabSz="762000">
              <a:defRPr/>
            </a:pPr>
            <a:r>
              <a:rPr lang="pt-BR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  <a:t>Dinheiro Falso</a:t>
            </a:r>
            <a:br>
              <a:rPr lang="pt-BR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</a:br>
            <a:r>
              <a:rPr lang="pt-BR" sz="4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  <a:t>CBP</a:t>
            </a:r>
            <a:endParaRPr lang="pt-BR" sz="48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Futura Md BT" pitchFamily="34" charset="0"/>
            </a:endParaRPr>
          </a:p>
        </p:txBody>
      </p:sp>
      <p:sp>
        <p:nvSpPr>
          <p:cNvPr id="14341" name="Rectangle 7">
            <a:extLst>
              <a:ext uri="{FF2B5EF4-FFF2-40B4-BE49-F238E27FC236}">
                <a16:creationId xmlns:a16="http://schemas.microsoft.com/office/drawing/2014/main" id="{7FAF418C-289D-4894-B7C4-9CF9871999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847850"/>
            <a:ext cx="7543800" cy="455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Adiamento</a:t>
            </a: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 – Planejar e deixar para amanhã. </a:t>
            </a:r>
          </a:p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Socialização Frenética </a:t>
            </a: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– Não agüentar ficar sozinho e procurar os amigos constantemente para acalmar a ansiedade.</a:t>
            </a: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 </a:t>
            </a:r>
          </a:p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Cura geográfica </a:t>
            </a: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– Acreditar em                                      um novo emprego, uma nova                                   casa, roupas, carros, viagens,                                        etc. para trazer alívio a                                           ansiedade.</a:t>
            </a: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 </a:t>
            </a:r>
          </a:p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Depressão</a:t>
            </a: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 – Resultado da                                         repressão dos sentimentos.</a:t>
            </a: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 </a:t>
            </a:r>
            <a:endParaRPr lang="pt-BR" altLang="pt-BR">
              <a:solidFill>
                <a:srgbClr val="FFFFFF"/>
              </a:solidFill>
              <a:effectLst/>
              <a:latin typeface="Tempus Sans ITC" panose="04020404030D07020202" pitchFamily="82" charset="0"/>
            </a:endParaRPr>
          </a:p>
        </p:txBody>
      </p:sp>
      <p:graphicFrame>
        <p:nvGraphicFramePr>
          <p:cNvPr id="14338" name="Object 8">
            <a:hlinkClick r:id="" action="ppaction://ole?verb=0"/>
            <a:extLst>
              <a:ext uri="{FF2B5EF4-FFF2-40B4-BE49-F238E27FC236}">
                <a16:creationId xmlns:a16="http://schemas.microsoft.com/office/drawing/2014/main" id="{A6FAE5C5-E01B-4DC5-882A-49352567786E}"/>
              </a:ext>
            </a:extLst>
          </p:cNvPr>
          <p:cNvGraphicFramePr>
            <a:graphicFrameLocks/>
          </p:cNvGraphicFramePr>
          <p:nvPr/>
        </p:nvGraphicFramePr>
        <p:xfrm>
          <a:off x="5715000" y="3886200"/>
          <a:ext cx="3311525" cy="289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5" name="CorelDRAW" r:id="rId4" imgW="3301920" imgH="2803320" progId="CorelDraw.Graphic.9">
                  <p:embed/>
                </p:oleObj>
              </mc:Choice>
              <mc:Fallback>
                <p:oleObj name="CorelDRAW" r:id="rId4" imgW="3301920" imgH="2803320" progId="CorelDraw.Graphic.9">
                  <p:embed/>
                  <p:pic>
                    <p:nvPicPr>
                      <p:cNvPr id="0" name="Object 8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3886200"/>
                        <a:ext cx="3311525" cy="289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8">
            <a:hlinkClick r:id="" action="ppaction://ole?verb=0"/>
            <a:extLst>
              <a:ext uri="{FF2B5EF4-FFF2-40B4-BE49-F238E27FC236}">
                <a16:creationId xmlns:a16="http://schemas.microsoft.com/office/drawing/2014/main" id="{77FB251E-3D5E-43D9-8AA7-5D401507A18F}"/>
              </a:ext>
            </a:extLst>
          </p:cNvPr>
          <p:cNvGraphicFramePr>
            <a:graphicFrameLocks/>
          </p:cNvGraphicFramePr>
          <p:nvPr/>
        </p:nvGraphicFramePr>
        <p:xfrm>
          <a:off x="5715000" y="3886200"/>
          <a:ext cx="3311525" cy="289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9" name="CorelDRAW" r:id="rId3" imgW="3301920" imgH="2803320" progId="CorelDraw.Graphic.9">
                  <p:embed/>
                </p:oleObj>
              </mc:Choice>
              <mc:Fallback>
                <p:oleObj name="CorelDRAW" r:id="rId3" imgW="3301920" imgH="2803320" progId="CorelDraw.Graphic.9">
                  <p:embed/>
                  <p:pic>
                    <p:nvPicPr>
                      <p:cNvPr id="0" name="Object 8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3886200"/>
                        <a:ext cx="3311525" cy="289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363" name="Group 2">
            <a:extLst>
              <a:ext uri="{FF2B5EF4-FFF2-40B4-BE49-F238E27FC236}">
                <a16:creationId xmlns:a16="http://schemas.microsoft.com/office/drawing/2014/main" id="{EA448A84-32F0-4F40-96DC-12E7A44B4193}"/>
              </a:ext>
            </a:extLst>
          </p:cNvPr>
          <p:cNvGrpSpPr>
            <a:grpSpLocks/>
          </p:cNvGrpSpPr>
          <p:nvPr/>
        </p:nvGrpSpPr>
        <p:grpSpPr bwMode="auto">
          <a:xfrm>
            <a:off x="-381000" y="5410200"/>
            <a:ext cx="2362200" cy="1271588"/>
            <a:chOff x="-240" y="3408"/>
            <a:chExt cx="1488" cy="801"/>
          </a:xfrm>
        </p:grpSpPr>
        <p:pic>
          <p:nvPicPr>
            <p:cNvPr id="15366" name="Picture 3">
              <a:extLst>
                <a:ext uri="{FF2B5EF4-FFF2-40B4-BE49-F238E27FC236}">
                  <a16:creationId xmlns:a16="http://schemas.microsoft.com/office/drawing/2014/main" id="{D0CB3758-1CA4-45C4-AF07-64146BB1F99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3408"/>
              <a:ext cx="393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9940" name="Rectangle 4">
              <a:extLst>
                <a:ext uri="{FF2B5EF4-FFF2-40B4-BE49-F238E27FC236}">
                  <a16:creationId xmlns:a16="http://schemas.microsoft.com/office/drawing/2014/main" id="{73FA58DA-453C-4065-BE4B-D5EE0FBE49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40" y="3696"/>
              <a:ext cx="1488" cy="4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 anchor="ctr"/>
            <a:lstStyle/>
            <a:p>
              <a:pPr defTabSz="762000">
                <a:defRPr/>
              </a:pP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Ministério Jovem</a:t>
              </a:r>
              <a:b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</a:b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União Nordeste </a:t>
              </a:r>
              <a:b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</a:b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Brasileira</a:t>
              </a:r>
            </a:p>
          </p:txBody>
        </p:sp>
        <p:sp>
          <p:nvSpPr>
            <p:cNvPr id="39941" name="Rectangle 5">
              <a:extLst>
                <a:ext uri="{FF2B5EF4-FFF2-40B4-BE49-F238E27FC236}">
                  <a16:creationId xmlns:a16="http://schemas.microsoft.com/office/drawing/2014/main" id="{ADB35D43-8A5C-4B93-9866-AC2BA77584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4113"/>
              <a:ext cx="720" cy="96"/>
            </a:xfrm>
            <a:prstGeom prst="rect">
              <a:avLst/>
            </a:prstGeom>
            <a:solidFill>
              <a:schemeClr val="bg2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</p:grpSp>
      <p:sp>
        <p:nvSpPr>
          <p:cNvPr id="15364" name="Rectangle 6">
            <a:extLst>
              <a:ext uri="{FF2B5EF4-FFF2-40B4-BE49-F238E27FC236}">
                <a16:creationId xmlns:a16="http://schemas.microsoft.com/office/drawing/2014/main" id="{B5C921BE-DDD4-4180-9221-3A1B6326BD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2130425"/>
            <a:ext cx="6477000" cy="320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Trabalho compulsório </a:t>
            </a: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– Fuga de alguma coisa. Muitas vezes é uma voz muda que diz: "Você não presta, a menos que esteja ocupado ou seja muito eficiente."</a:t>
            </a: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 </a:t>
            </a:r>
          </a:p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Preguiça compulsória </a:t>
            </a: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– Deixar                             as coisas como estão,                          esperando que o acaso                                opere um milagre.</a:t>
            </a:r>
          </a:p>
        </p:txBody>
      </p:sp>
      <p:sp>
        <p:nvSpPr>
          <p:cNvPr id="39943" name="Rectangle 7">
            <a:extLst>
              <a:ext uri="{FF2B5EF4-FFF2-40B4-BE49-F238E27FC236}">
                <a16:creationId xmlns:a16="http://schemas.microsoft.com/office/drawing/2014/main" id="{F1C46793-1FEE-4CAF-8AE3-82B5037CA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0450" y="304800"/>
            <a:ext cx="80772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defTabSz="762000">
              <a:defRPr/>
            </a:pPr>
            <a:r>
              <a:rPr lang="pt-BR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  <a:t>Dinheiro Falso</a:t>
            </a:r>
            <a:br>
              <a:rPr lang="pt-BR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</a:br>
            <a:r>
              <a:rPr lang="pt-BR" sz="4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  <a:t>CBP</a:t>
            </a:r>
            <a:endParaRPr lang="pt-BR" sz="48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Futura Md BT" pitchFamily="34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Object 8">
            <a:hlinkClick r:id="" action="ppaction://ole?verb=0"/>
            <a:extLst>
              <a:ext uri="{FF2B5EF4-FFF2-40B4-BE49-F238E27FC236}">
                <a16:creationId xmlns:a16="http://schemas.microsoft.com/office/drawing/2014/main" id="{4AD4A513-C353-4714-A6D5-6F6ECC195D9A}"/>
              </a:ext>
            </a:extLst>
          </p:cNvPr>
          <p:cNvGraphicFramePr>
            <a:graphicFrameLocks/>
          </p:cNvGraphicFramePr>
          <p:nvPr/>
        </p:nvGraphicFramePr>
        <p:xfrm>
          <a:off x="4857750" y="1330325"/>
          <a:ext cx="4279900" cy="552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4" name="CorelDRAW" r:id="rId3" imgW="1965240" imgH="2536560" progId="CorelDraw.Graphic.9">
                  <p:embed/>
                </p:oleObj>
              </mc:Choice>
              <mc:Fallback>
                <p:oleObj name="CorelDRAW" r:id="rId3" imgW="1965240" imgH="2536560" progId="CorelDraw.Graphic.9">
                  <p:embed/>
                  <p:pic>
                    <p:nvPicPr>
                      <p:cNvPr id="0" name="Object 8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7750" y="1330325"/>
                        <a:ext cx="4279900" cy="552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388" name="Group 2">
            <a:extLst>
              <a:ext uri="{FF2B5EF4-FFF2-40B4-BE49-F238E27FC236}">
                <a16:creationId xmlns:a16="http://schemas.microsoft.com/office/drawing/2014/main" id="{064198F5-847D-4BDE-AF55-AC5BDD4E627B}"/>
              </a:ext>
            </a:extLst>
          </p:cNvPr>
          <p:cNvGrpSpPr>
            <a:grpSpLocks/>
          </p:cNvGrpSpPr>
          <p:nvPr/>
        </p:nvGrpSpPr>
        <p:grpSpPr bwMode="auto">
          <a:xfrm>
            <a:off x="-381000" y="5410200"/>
            <a:ext cx="2362200" cy="1271588"/>
            <a:chOff x="-240" y="3408"/>
            <a:chExt cx="1488" cy="801"/>
          </a:xfrm>
        </p:grpSpPr>
        <p:pic>
          <p:nvPicPr>
            <p:cNvPr id="16391" name="Picture 3">
              <a:extLst>
                <a:ext uri="{FF2B5EF4-FFF2-40B4-BE49-F238E27FC236}">
                  <a16:creationId xmlns:a16="http://schemas.microsoft.com/office/drawing/2014/main" id="{E4629758-FCF8-4F5C-AF14-55D66CE55F8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3408"/>
              <a:ext cx="393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0964" name="Rectangle 4">
              <a:extLst>
                <a:ext uri="{FF2B5EF4-FFF2-40B4-BE49-F238E27FC236}">
                  <a16:creationId xmlns:a16="http://schemas.microsoft.com/office/drawing/2014/main" id="{70B38586-2898-4E1E-A77E-573FEA1966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40" y="3696"/>
              <a:ext cx="1488" cy="4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 anchor="ctr"/>
            <a:lstStyle/>
            <a:p>
              <a:pPr defTabSz="762000">
                <a:defRPr/>
              </a:pP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Ministério Jovem</a:t>
              </a:r>
              <a:b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</a:b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União Nordeste </a:t>
              </a:r>
              <a:b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</a:b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Brasileira</a:t>
              </a:r>
            </a:p>
          </p:txBody>
        </p:sp>
        <p:sp>
          <p:nvSpPr>
            <p:cNvPr id="40965" name="Rectangle 5">
              <a:extLst>
                <a:ext uri="{FF2B5EF4-FFF2-40B4-BE49-F238E27FC236}">
                  <a16:creationId xmlns:a16="http://schemas.microsoft.com/office/drawing/2014/main" id="{FE89C077-8A28-4DE8-AC17-91EC482C64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4113"/>
              <a:ext cx="720" cy="96"/>
            </a:xfrm>
            <a:prstGeom prst="rect">
              <a:avLst/>
            </a:prstGeom>
            <a:solidFill>
              <a:schemeClr val="bg2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</p:grpSp>
      <p:sp>
        <p:nvSpPr>
          <p:cNvPr id="40966" name="Rectangle 6">
            <a:extLst>
              <a:ext uri="{FF2B5EF4-FFF2-40B4-BE49-F238E27FC236}">
                <a16:creationId xmlns:a16="http://schemas.microsoft.com/office/drawing/2014/main" id="{58470833-44F8-4019-8CFF-1116ABB142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0450" y="304800"/>
            <a:ext cx="80772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defTabSz="762000">
              <a:defRPr/>
            </a:pPr>
            <a:r>
              <a:rPr lang="pt-BR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  <a:t>Para dar a </a:t>
            </a:r>
            <a:br>
              <a:rPr lang="pt-BR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</a:br>
            <a:r>
              <a:rPr lang="pt-BR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  <a:t>Volta por Cima</a:t>
            </a:r>
          </a:p>
        </p:txBody>
      </p:sp>
      <p:sp>
        <p:nvSpPr>
          <p:cNvPr id="40967" name="Rectangle 7">
            <a:extLst>
              <a:ext uri="{FF2B5EF4-FFF2-40B4-BE49-F238E27FC236}">
                <a16:creationId xmlns:a16="http://schemas.microsoft.com/office/drawing/2014/main" id="{BBDA7457-A540-4343-87D7-27582AD2ED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1905000"/>
            <a:ext cx="7305675" cy="46974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 defTabSz="762000">
              <a:spcBef>
                <a:spcPts val="500"/>
              </a:spcBef>
              <a:spcAft>
                <a:spcPts val="500"/>
              </a:spcAft>
              <a:defRPr/>
            </a:pPr>
            <a:r>
              <a:rPr lang="pt-BR" sz="2800" b="1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CHRISTOPHE ANDRÉ E FRANÇOIS LELORD:</a:t>
            </a:r>
          </a:p>
          <a:p>
            <a:pPr marL="342900" indent="-342900" algn="l" defTabSz="762000">
              <a:spcBef>
                <a:spcPts val="500"/>
              </a:spcBef>
              <a:spcAft>
                <a:spcPts val="500"/>
              </a:spcAft>
              <a:defRPr/>
            </a:pPr>
            <a:r>
              <a:rPr lang="pt-BR" b="1" i="1">
                <a:solidFill>
                  <a:srgbClr val="FFFFFF"/>
                </a:solidFill>
                <a:effectLst/>
                <a:latin typeface="Tempus Sans ITC" pitchFamily="82" charset="0"/>
              </a:rPr>
              <a:t>Nove atitudes práticas que melhoram a auto-estima.</a:t>
            </a:r>
            <a:r>
              <a:rPr lang="pt-BR" b="1">
                <a:solidFill>
                  <a:srgbClr val="FFFFFF"/>
                </a:solidFill>
                <a:effectLst/>
                <a:latin typeface="Tempus Sans ITC" pitchFamily="82" charset="0"/>
              </a:rPr>
              <a:t> </a:t>
            </a:r>
          </a:p>
          <a:p>
            <a:pPr marL="342900" indent="-342900" algn="l" defTabSz="762000">
              <a:spcBef>
                <a:spcPts val="500"/>
              </a:spcBef>
              <a:spcAft>
                <a:spcPts val="500"/>
              </a:spcAft>
              <a:defRPr/>
            </a:pPr>
            <a:endParaRPr lang="pt-BR" sz="1000" b="1">
              <a:solidFill>
                <a:srgbClr val="FFFFFF"/>
              </a:solidFill>
              <a:effectLst/>
              <a:latin typeface="Tempus Sans ITC" pitchFamily="82" charset="0"/>
            </a:endParaRPr>
          </a:p>
          <a:p>
            <a:pPr marL="342900" indent="-342900" algn="l" defTabSz="762000">
              <a:spcBef>
                <a:spcPts val="500"/>
              </a:spcBef>
              <a:spcAft>
                <a:spcPts val="500"/>
              </a:spcAft>
              <a:defRPr/>
            </a:pPr>
            <a:r>
              <a:rPr lang="pt-BR" b="1" u="sng">
                <a:solidFill>
                  <a:srgbClr val="FFFFFF"/>
                </a:solidFill>
                <a:effectLst/>
                <a:latin typeface="Tempus Sans ITC" pitchFamily="82" charset="0"/>
              </a:rPr>
              <a:t>O ponto de partida:</a:t>
            </a:r>
          </a:p>
          <a:p>
            <a:pPr marL="342900" indent="-342900" algn="l" defTabSz="762000">
              <a:spcBef>
                <a:spcPts val="500"/>
              </a:spcBef>
              <a:spcAft>
                <a:spcPts val="500"/>
              </a:spcAft>
              <a:defRPr/>
            </a:pPr>
            <a:endParaRPr lang="pt-BR" sz="1000" b="1">
              <a:solidFill>
                <a:srgbClr val="FFFFFF"/>
              </a:solidFill>
              <a:effectLst/>
              <a:latin typeface="Tempus Sans ITC" pitchFamily="82" charset="0"/>
            </a:endParaRPr>
          </a:p>
          <a:p>
            <a:pPr marL="342900" indent="-342900" algn="l" defTabSz="762000">
              <a:spcBef>
                <a:spcPts val="500"/>
              </a:spcBef>
              <a:spcAft>
                <a:spcPts val="500"/>
              </a:spcAft>
              <a:buFont typeface="Monotype Sorts" pitchFamily="2" charset="2"/>
              <a:buChar char="¶"/>
              <a:defRPr/>
            </a:pPr>
            <a:r>
              <a:rPr lang="pt-BR" b="1">
                <a:solidFill>
                  <a:srgbClr val="FFFFFF"/>
                </a:solidFill>
                <a:effectLst/>
                <a:latin typeface="Tempus Sans ITC" pitchFamily="82" charset="0"/>
              </a:rPr>
              <a:t>Transformar os                                                 lamentos em decisões;</a:t>
            </a:r>
          </a:p>
          <a:p>
            <a:pPr marL="342900" indent="-342900" algn="l" defTabSz="762000">
              <a:spcBef>
                <a:spcPts val="500"/>
              </a:spcBef>
              <a:spcAft>
                <a:spcPts val="500"/>
              </a:spcAft>
              <a:buFont typeface="Monotype Sorts" pitchFamily="2" charset="2"/>
              <a:buChar char="·"/>
              <a:defRPr/>
            </a:pPr>
            <a:r>
              <a:rPr lang="pt-BR" b="1">
                <a:solidFill>
                  <a:srgbClr val="FFFFFF"/>
                </a:solidFill>
                <a:effectLst/>
                <a:latin typeface="Tempus Sans ITC" pitchFamily="82" charset="0"/>
              </a:rPr>
              <a:t>Escolher objetivos                                               viáveis;</a:t>
            </a:r>
          </a:p>
          <a:p>
            <a:pPr marL="342900" indent="-342900" algn="l" defTabSz="762000">
              <a:spcBef>
                <a:spcPts val="500"/>
              </a:spcBef>
              <a:spcAft>
                <a:spcPts val="500"/>
              </a:spcAft>
              <a:buFont typeface="Monotype Sorts" pitchFamily="2" charset="2"/>
              <a:buChar char="¸"/>
              <a:defRPr/>
            </a:pPr>
            <a:r>
              <a:rPr lang="pt-BR" b="1">
                <a:solidFill>
                  <a:srgbClr val="FFFFFF"/>
                </a:solidFill>
                <a:effectLst/>
                <a:latin typeface="Tempus Sans ITC" pitchFamily="82" charset="0"/>
              </a:rPr>
              <a:t>Dar um passo de                                                      cada vez.</a:t>
            </a:r>
          </a:p>
        </p:txBody>
      </p:sp>
      <p:graphicFrame>
        <p:nvGraphicFramePr>
          <p:cNvPr id="16387" name="Object 10">
            <a:hlinkClick r:id="" action="ppaction://ole?verb=0"/>
            <a:extLst>
              <a:ext uri="{FF2B5EF4-FFF2-40B4-BE49-F238E27FC236}">
                <a16:creationId xmlns:a16="http://schemas.microsoft.com/office/drawing/2014/main" id="{BA75A0F5-B053-4974-AC4B-7AB3B9403055}"/>
              </a:ext>
            </a:extLst>
          </p:cNvPr>
          <p:cNvGraphicFramePr>
            <a:graphicFrameLocks/>
          </p:cNvGraphicFramePr>
          <p:nvPr/>
        </p:nvGraphicFramePr>
        <p:xfrm>
          <a:off x="228600" y="304800"/>
          <a:ext cx="1670050" cy="289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5" name="CorelDRAW" r:id="rId6" imgW="3809880" imgH="6589440" progId="CorelDraw.Graphic.9">
                  <p:embed/>
                </p:oleObj>
              </mc:Choice>
              <mc:Fallback>
                <p:oleObj name="CorelDRAW" r:id="rId6" imgW="3809880" imgH="6589440" progId="CorelDraw.Graphic.9">
                  <p:embed/>
                  <p:pic>
                    <p:nvPicPr>
                      <p:cNvPr id="0" name="Object 10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04800"/>
                        <a:ext cx="1670050" cy="289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7">
            <a:extLst>
              <a:ext uri="{FF2B5EF4-FFF2-40B4-BE49-F238E27FC236}">
                <a16:creationId xmlns:a16="http://schemas.microsoft.com/office/drawing/2014/main" id="{F2EBCAD3-7799-46A5-9261-C6B48921AD84}"/>
              </a:ext>
            </a:extLst>
          </p:cNvPr>
          <p:cNvGrpSpPr>
            <a:grpSpLocks/>
          </p:cNvGrpSpPr>
          <p:nvPr/>
        </p:nvGrpSpPr>
        <p:grpSpPr bwMode="auto">
          <a:xfrm>
            <a:off x="230188" y="377825"/>
            <a:ext cx="3111500" cy="4422775"/>
            <a:chOff x="3770" y="1483"/>
            <a:chExt cx="1960" cy="2786"/>
          </a:xfrm>
        </p:grpSpPr>
        <p:sp>
          <p:nvSpPr>
            <p:cNvPr id="41992" name="Freeform 8">
              <a:extLst>
                <a:ext uri="{FF2B5EF4-FFF2-40B4-BE49-F238E27FC236}">
                  <a16:creationId xmlns:a16="http://schemas.microsoft.com/office/drawing/2014/main" id="{AB406785-B67D-4CDC-B2A2-8C960B12D70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0" y="1483"/>
              <a:ext cx="1212" cy="2786"/>
            </a:xfrm>
            <a:custGeom>
              <a:avLst/>
              <a:gdLst/>
              <a:ahLst/>
              <a:cxnLst>
                <a:cxn ang="0">
                  <a:pos x="415" y="116"/>
                </a:cxn>
                <a:cxn ang="0">
                  <a:pos x="355" y="193"/>
                </a:cxn>
                <a:cxn ang="0">
                  <a:pos x="375" y="296"/>
                </a:cxn>
                <a:cxn ang="0">
                  <a:pos x="441" y="375"/>
                </a:cxn>
                <a:cxn ang="0">
                  <a:pos x="395" y="464"/>
                </a:cxn>
                <a:cxn ang="0">
                  <a:pos x="0" y="927"/>
                </a:cxn>
                <a:cxn ang="0">
                  <a:pos x="298" y="1081"/>
                </a:cxn>
                <a:cxn ang="0">
                  <a:pos x="203" y="964"/>
                </a:cxn>
                <a:cxn ang="0">
                  <a:pos x="245" y="843"/>
                </a:cxn>
                <a:cxn ang="0">
                  <a:pos x="299" y="1080"/>
                </a:cxn>
                <a:cxn ang="0">
                  <a:pos x="321" y="1225"/>
                </a:cxn>
                <a:cxn ang="0">
                  <a:pos x="309" y="1594"/>
                </a:cxn>
                <a:cxn ang="0">
                  <a:pos x="268" y="2219"/>
                </a:cxn>
                <a:cxn ang="0">
                  <a:pos x="316" y="2685"/>
                </a:cxn>
                <a:cxn ang="0">
                  <a:pos x="343" y="2765"/>
                </a:cxn>
                <a:cxn ang="0">
                  <a:pos x="431" y="2761"/>
                </a:cxn>
                <a:cxn ang="0">
                  <a:pos x="462" y="2676"/>
                </a:cxn>
                <a:cxn ang="0">
                  <a:pos x="495" y="2253"/>
                </a:cxn>
                <a:cxn ang="0">
                  <a:pos x="567" y="1626"/>
                </a:cxn>
                <a:cxn ang="0">
                  <a:pos x="653" y="1979"/>
                </a:cxn>
                <a:cxn ang="0">
                  <a:pos x="702" y="2366"/>
                </a:cxn>
                <a:cxn ang="0">
                  <a:pos x="770" y="2679"/>
                </a:cxn>
                <a:cxn ang="0">
                  <a:pos x="790" y="2785"/>
                </a:cxn>
                <a:cxn ang="0">
                  <a:pos x="849" y="2785"/>
                </a:cxn>
                <a:cxn ang="0">
                  <a:pos x="940" y="2730"/>
                </a:cxn>
                <a:cxn ang="0">
                  <a:pos x="1066" y="2648"/>
                </a:cxn>
                <a:cxn ang="0">
                  <a:pos x="1048" y="2603"/>
                </a:cxn>
                <a:cxn ang="0">
                  <a:pos x="972" y="2597"/>
                </a:cxn>
                <a:cxn ang="0">
                  <a:pos x="875" y="1999"/>
                </a:cxn>
                <a:cxn ang="0">
                  <a:pos x="845" y="1571"/>
                </a:cxn>
                <a:cxn ang="0">
                  <a:pos x="782" y="1081"/>
                </a:cxn>
                <a:cxn ang="0">
                  <a:pos x="813" y="675"/>
                </a:cxn>
                <a:cxn ang="0">
                  <a:pos x="1017" y="576"/>
                </a:cxn>
                <a:cxn ang="0">
                  <a:pos x="1138" y="335"/>
                </a:cxn>
                <a:cxn ang="0">
                  <a:pos x="1126" y="270"/>
                </a:cxn>
                <a:cxn ang="0">
                  <a:pos x="1163" y="229"/>
                </a:cxn>
                <a:cxn ang="0">
                  <a:pos x="1174" y="179"/>
                </a:cxn>
                <a:cxn ang="0">
                  <a:pos x="1178" y="131"/>
                </a:cxn>
                <a:cxn ang="0">
                  <a:pos x="1176" y="85"/>
                </a:cxn>
                <a:cxn ang="0">
                  <a:pos x="1211" y="4"/>
                </a:cxn>
                <a:cxn ang="0">
                  <a:pos x="1190" y="14"/>
                </a:cxn>
                <a:cxn ang="0">
                  <a:pos x="1153" y="76"/>
                </a:cxn>
                <a:cxn ang="0">
                  <a:pos x="1099" y="136"/>
                </a:cxn>
                <a:cxn ang="0">
                  <a:pos x="1094" y="86"/>
                </a:cxn>
                <a:cxn ang="0">
                  <a:pos x="1075" y="59"/>
                </a:cxn>
                <a:cxn ang="0">
                  <a:pos x="1053" y="147"/>
                </a:cxn>
                <a:cxn ang="0">
                  <a:pos x="1035" y="230"/>
                </a:cxn>
                <a:cxn ang="0">
                  <a:pos x="948" y="421"/>
                </a:cxn>
                <a:cxn ang="0">
                  <a:pos x="936" y="423"/>
                </a:cxn>
                <a:cxn ang="0">
                  <a:pos x="768" y="456"/>
                </a:cxn>
                <a:cxn ang="0">
                  <a:pos x="634" y="457"/>
                </a:cxn>
                <a:cxn ang="0">
                  <a:pos x="639" y="319"/>
                </a:cxn>
                <a:cxn ang="0">
                  <a:pos x="643" y="243"/>
                </a:cxn>
                <a:cxn ang="0">
                  <a:pos x="668" y="178"/>
                </a:cxn>
                <a:cxn ang="0">
                  <a:pos x="667" y="164"/>
                </a:cxn>
                <a:cxn ang="0">
                  <a:pos x="586" y="107"/>
                </a:cxn>
                <a:cxn ang="0">
                  <a:pos x="503" y="75"/>
                </a:cxn>
              </a:cxnLst>
              <a:rect l="0" t="0" r="r" b="b"/>
              <a:pathLst>
                <a:path w="1212" h="2786">
                  <a:moveTo>
                    <a:pt x="462" y="86"/>
                  </a:moveTo>
                  <a:lnTo>
                    <a:pt x="415" y="116"/>
                  </a:lnTo>
                  <a:lnTo>
                    <a:pt x="367" y="162"/>
                  </a:lnTo>
                  <a:lnTo>
                    <a:pt x="355" y="193"/>
                  </a:lnTo>
                  <a:lnTo>
                    <a:pt x="375" y="258"/>
                  </a:lnTo>
                  <a:lnTo>
                    <a:pt x="375" y="296"/>
                  </a:lnTo>
                  <a:lnTo>
                    <a:pt x="408" y="357"/>
                  </a:lnTo>
                  <a:lnTo>
                    <a:pt x="441" y="375"/>
                  </a:lnTo>
                  <a:lnTo>
                    <a:pt x="432" y="423"/>
                  </a:lnTo>
                  <a:lnTo>
                    <a:pt x="395" y="464"/>
                  </a:lnTo>
                  <a:lnTo>
                    <a:pt x="205" y="541"/>
                  </a:lnTo>
                  <a:lnTo>
                    <a:pt x="0" y="927"/>
                  </a:lnTo>
                  <a:lnTo>
                    <a:pt x="226" y="1228"/>
                  </a:lnTo>
                  <a:lnTo>
                    <a:pt x="298" y="1081"/>
                  </a:lnTo>
                  <a:lnTo>
                    <a:pt x="239" y="1019"/>
                  </a:lnTo>
                  <a:lnTo>
                    <a:pt x="203" y="964"/>
                  </a:lnTo>
                  <a:lnTo>
                    <a:pt x="179" y="920"/>
                  </a:lnTo>
                  <a:lnTo>
                    <a:pt x="245" y="843"/>
                  </a:lnTo>
                  <a:lnTo>
                    <a:pt x="345" y="1066"/>
                  </a:lnTo>
                  <a:lnTo>
                    <a:pt x="299" y="1080"/>
                  </a:lnTo>
                  <a:lnTo>
                    <a:pt x="250" y="1179"/>
                  </a:lnTo>
                  <a:lnTo>
                    <a:pt x="321" y="1225"/>
                  </a:lnTo>
                  <a:lnTo>
                    <a:pt x="279" y="1594"/>
                  </a:lnTo>
                  <a:lnTo>
                    <a:pt x="309" y="1594"/>
                  </a:lnTo>
                  <a:lnTo>
                    <a:pt x="280" y="2020"/>
                  </a:lnTo>
                  <a:lnTo>
                    <a:pt x="268" y="2219"/>
                  </a:lnTo>
                  <a:lnTo>
                    <a:pt x="279" y="2673"/>
                  </a:lnTo>
                  <a:lnTo>
                    <a:pt x="316" y="2685"/>
                  </a:lnTo>
                  <a:lnTo>
                    <a:pt x="321" y="2751"/>
                  </a:lnTo>
                  <a:lnTo>
                    <a:pt x="343" y="2765"/>
                  </a:lnTo>
                  <a:lnTo>
                    <a:pt x="386" y="2772"/>
                  </a:lnTo>
                  <a:lnTo>
                    <a:pt x="431" y="2761"/>
                  </a:lnTo>
                  <a:lnTo>
                    <a:pt x="457" y="2740"/>
                  </a:lnTo>
                  <a:lnTo>
                    <a:pt x="462" y="2676"/>
                  </a:lnTo>
                  <a:lnTo>
                    <a:pt x="495" y="2651"/>
                  </a:lnTo>
                  <a:lnTo>
                    <a:pt x="495" y="2253"/>
                  </a:lnTo>
                  <a:lnTo>
                    <a:pt x="523" y="1876"/>
                  </a:lnTo>
                  <a:lnTo>
                    <a:pt x="567" y="1626"/>
                  </a:lnTo>
                  <a:lnTo>
                    <a:pt x="599" y="1625"/>
                  </a:lnTo>
                  <a:lnTo>
                    <a:pt x="653" y="1979"/>
                  </a:lnTo>
                  <a:lnTo>
                    <a:pt x="673" y="2028"/>
                  </a:lnTo>
                  <a:lnTo>
                    <a:pt x="702" y="2366"/>
                  </a:lnTo>
                  <a:lnTo>
                    <a:pt x="745" y="2655"/>
                  </a:lnTo>
                  <a:lnTo>
                    <a:pt x="770" y="2679"/>
                  </a:lnTo>
                  <a:lnTo>
                    <a:pt x="772" y="2765"/>
                  </a:lnTo>
                  <a:lnTo>
                    <a:pt x="790" y="2785"/>
                  </a:lnTo>
                  <a:lnTo>
                    <a:pt x="817" y="2782"/>
                  </a:lnTo>
                  <a:lnTo>
                    <a:pt x="849" y="2785"/>
                  </a:lnTo>
                  <a:lnTo>
                    <a:pt x="895" y="2760"/>
                  </a:lnTo>
                  <a:lnTo>
                    <a:pt x="940" y="2730"/>
                  </a:lnTo>
                  <a:lnTo>
                    <a:pt x="991" y="2714"/>
                  </a:lnTo>
                  <a:lnTo>
                    <a:pt x="1066" y="2648"/>
                  </a:lnTo>
                  <a:lnTo>
                    <a:pt x="1071" y="2620"/>
                  </a:lnTo>
                  <a:lnTo>
                    <a:pt x="1048" y="2603"/>
                  </a:lnTo>
                  <a:lnTo>
                    <a:pt x="958" y="2614"/>
                  </a:lnTo>
                  <a:lnTo>
                    <a:pt x="972" y="2597"/>
                  </a:lnTo>
                  <a:lnTo>
                    <a:pt x="864" y="2059"/>
                  </a:lnTo>
                  <a:lnTo>
                    <a:pt x="875" y="1999"/>
                  </a:lnTo>
                  <a:lnTo>
                    <a:pt x="864" y="1917"/>
                  </a:lnTo>
                  <a:lnTo>
                    <a:pt x="845" y="1571"/>
                  </a:lnTo>
                  <a:lnTo>
                    <a:pt x="878" y="1510"/>
                  </a:lnTo>
                  <a:lnTo>
                    <a:pt x="782" y="1081"/>
                  </a:lnTo>
                  <a:lnTo>
                    <a:pt x="782" y="934"/>
                  </a:lnTo>
                  <a:lnTo>
                    <a:pt x="813" y="675"/>
                  </a:lnTo>
                  <a:lnTo>
                    <a:pt x="921" y="637"/>
                  </a:lnTo>
                  <a:lnTo>
                    <a:pt x="1017" y="576"/>
                  </a:lnTo>
                  <a:lnTo>
                    <a:pt x="1039" y="535"/>
                  </a:lnTo>
                  <a:lnTo>
                    <a:pt x="1138" y="335"/>
                  </a:lnTo>
                  <a:lnTo>
                    <a:pt x="1111" y="275"/>
                  </a:lnTo>
                  <a:lnTo>
                    <a:pt x="1126" y="270"/>
                  </a:lnTo>
                  <a:lnTo>
                    <a:pt x="1144" y="258"/>
                  </a:lnTo>
                  <a:lnTo>
                    <a:pt x="1163" y="229"/>
                  </a:lnTo>
                  <a:lnTo>
                    <a:pt x="1176" y="199"/>
                  </a:lnTo>
                  <a:lnTo>
                    <a:pt x="1174" y="179"/>
                  </a:lnTo>
                  <a:lnTo>
                    <a:pt x="1186" y="144"/>
                  </a:lnTo>
                  <a:lnTo>
                    <a:pt x="1178" y="131"/>
                  </a:lnTo>
                  <a:lnTo>
                    <a:pt x="1183" y="103"/>
                  </a:lnTo>
                  <a:lnTo>
                    <a:pt x="1176" y="85"/>
                  </a:lnTo>
                  <a:lnTo>
                    <a:pt x="1197" y="31"/>
                  </a:lnTo>
                  <a:lnTo>
                    <a:pt x="1211" y="4"/>
                  </a:lnTo>
                  <a:lnTo>
                    <a:pt x="1202" y="0"/>
                  </a:lnTo>
                  <a:lnTo>
                    <a:pt x="1190" y="14"/>
                  </a:lnTo>
                  <a:lnTo>
                    <a:pt x="1176" y="40"/>
                  </a:lnTo>
                  <a:lnTo>
                    <a:pt x="1153" y="76"/>
                  </a:lnTo>
                  <a:lnTo>
                    <a:pt x="1125" y="128"/>
                  </a:lnTo>
                  <a:lnTo>
                    <a:pt x="1099" y="136"/>
                  </a:lnTo>
                  <a:lnTo>
                    <a:pt x="1095" y="110"/>
                  </a:lnTo>
                  <a:lnTo>
                    <a:pt x="1094" y="86"/>
                  </a:lnTo>
                  <a:lnTo>
                    <a:pt x="1089" y="66"/>
                  </a:lnTo>
                  <a:lnTo>
                    <a:pt x="1075" y="59"/>
                  </a:lnTo>
                  <a:lnTo>
                    <a:pt x="1080" y="92"/>
                  </a:lnTo>
                  <a:lnTo>
                    <a:pt x="1053" y="147"/>
                  </a:lnTo>
                  <a:lnTo>
                    <a:pt x="1044" y="243"/>
                  </a:lnTo>
                  <a:lnTo>
                    <a:pt x="1035" y="230"/>
                  </a:lnTo>
                  <a:lnTo>
                    <a:pt x="977" y="383"/>
                  </a:lnTo>
                  <a:lnTo>
                    <a:pt x="948" y="421"/>
                  </a:lnTo>
                  <a:lnTo>
                    <a:pt x="952" y="433"/>
                  </a:lnTo>
                  <a:lnTo>
                    <a:pt x="936" y="423"/>
                  </a:lnTo>
                  <a:lnTo>
                    <a:pt x="900" y="443"/>
                  </a:lnTo>
                  <a:lnTo>
                    <a:pt x="768" y="456"/>
                  </a:lnTo>
                  <a:lnTo>
                    <a:pt x="650" y="443"/>
                  </a:lnTo>
                  <a:lnTo>
                    <a:pt x="634" y="457"/>
                  </a:lnTo>
                  <a:lnTo>
                    <a:pt x="602" y="431"/>
                  </a:lnTo>
                  <a:lnTo>
                    <a:pt x="639" y="319"/>
                  </a:lnTo>
                  <a:lnTo>
                    <a:pt x="631" y="275"/>
                  </a:lnTo>
                  <a:lnTo>
                    <a:pt x="643" y="243"/>
                  </a:lnTo>
                  <a:lnTo>
                    <a:pt x="643" y="195"/>
                  </a:lnTo>
                  <a:lnTo>
                    <a:pt x="668" y="178"/>
                  </a:lnTo>
                  <a:lnTo>
                    <a:pt x="654" y="176"/>
                  </a:lnTo>
                  <a:lnTo>
                    <a:pt x="667" y="164"/>
                  </a:lnTo>
                  <a:lnTo>
                    <a:pt x="623" y="144"/>
                  </a:lnTo>
                  <a:lnTo>
                    <a:pt x="586" y="107"/>
                  </a:lnTo>
                  <a:lnTo>
                    <a:pt x="548" y="97"/>
                  </a:lnTo>
                  <a:lnTo>
                    <a:pt x="503" y="75"/>
                  </a:lnTo>
                  <a:lnTo>
                    <a:pt x="462" y="86"/>
                  </a:lnTo>
                </a:path>
              </a:pathLst>
            </a:custGeom>
            <a:solidFill>
              <a:schemeClr val="accent1"/>
            </a:solidFill>
            <a:ln w="12700" cap="rnd">
              <a:noFill/>
              <a:round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grpSp>
          <p:nvGrpSpPr>
            <p:cNvPr id="22537" name="Group 9">
              <a:extLst>
                <a:ext uri="{FF2B5EF4-FFF2-40B4-BE49-F238E27FC236}">
                  <a16:creationId xmlns:a16="http://schemas.microsoft.com/office/drawing/2014/main" id="{7AE41F9C-62D6-40A3-A6ED-7BF9F5D5980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01" y="1509"/>
              <a:ext cx="829" cy="2699"/>
              <a:chOff x="4901" y="1509"/>
              <a:chExt cx="829" cy="2699"/>
            </a:xfrm>
          </p:grpSpPr>
          <p:sp>
            <p:nvSpPr>
              <p:cNvPr id="41994" name="Freeform 10">
                <a:extLst>
                  <a:ext uri="{FF2B5EF4-FFF2-40B4-BE49-F238E27FC236}">
                    <a16:creationId xmlns:a16="http://schemas.microsoft.com/office/drawing/2014/main" id="{E06C1CFD-7B3C-445C-8A80-A7D07D0D9E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01" y="1509"/>
                <a:ext cx="829" cy="2699"/>
              </a:xfrm>
              <a:custGeom>
                <a:avLst/>
                <a:gdLst/>
                <a:ahLst/>
                <a:cxnLst>
                  <a:cxn ang="0">
                    <a:pos x="231" y="49"/>
                  </a:cxn>
                  <a:cxn ang="0">
                    <a:pos x="352" y="1"/>
                  </a:cxn>
                  <a:cxn ang="0">
                    <a:pos x="426" y="20"/>
                  </a:cxn>
                  <a:cxn ang="0">
                    <a:pos x="506" y="90"/>
                  </a:cxn>
                  <a:cxn ang="0">
                    <a:pos x="489" y="246"/>
                  </a:cxn>
                  <a:cxn ang="0">
                    <a:pos x="498" y="260"/>
                  </a:cxn>
                  <a:cxn ang="0">
                    <a:pos x="523" y="274"/>
                  </a:cxn>
                  <a:cxn ang="0">
                    <a:pos x="660" y="411"/>
                  </a:cxn>
                  <a:cxn ang="0">
                    <a:pos x="738" y="617"/>
                  </a:cxn>
                  <a:cxn ang="0">
                    <a:pos x="828" y="899"/>
                  </a:cxn>
                  <a:cxn ang="0">
                    <a:pos x="764" y="1403"/>
                  </a:cxn>
                  <a:cxn ang="0">
                    <a:pos x="642" y="1857"/>
                  </a:cxn>
                  <a:cxn ang="0">
                    <a:pos x="650" y="2434"/>
                  </a:cxn>
                  <a:cxn ang="0">
                    <a:pos x="599" y="2609"/>
                  </a:cxn>
                  <a:cxn ang="0">
                    <a:pos x="523" y="2588"/>
                  </a:cxn>
                  <a:cxn ang="0">
                    <a:pos x="418" y="2592"/>
                  </a:cxn>
                  <a:cxn ang="0">
                    <a:pos x="381" y="2682"/>
                  </a:cxn>
                  <a:cxn ang="0">
                    <a:pos x="253" y="2678"/>
                  </a:cxn>
                  <a:cxn ang="0">
                    <a:pos x="57" y="2698"/>
                  </a:cxn>
                  <a:cxn ang="0">
                    <a:pos x="0" y="2640"/>
                  </a:cxn>
                  <a:cxn ang="0">
                    <a:pos x="171" y="2541"/>
                  </a:cxn>
                  <a:cxn ang="0">
                    <a:pos x="215" y="1949"/>
                  </a:cxn>
                  <a:cxn ang="0">
                    <a:pos x="220" y="1593"/>
                  </a:cxn>
                  <a:cxn ang="0">
                    <a:pos x="234" y="1278"/>
                  </a:cxn>
                  <a:cxn ang="0">
                    <a:pos x="235" y="1075"/>
                  </a:cxn>
                  <a:cxn ang="0">
                    <a:pos x="225" y="945"/>
                  </a:cxn>
                  <a:cxn ang="0">
                    <a:pos x="294" y="555"/>
                  </a:cxn>
                  <a:cxn ang="0">
                    <a:pos x="330" y="461"/>
                  </a:cxn>
                  <a:cxn ang="0">
                    <a:pos x="353" y="381"/>
                  </a:cxn>
                  <a:cxn ang="0">
                    <a:pos x="352" y="360"/>
                  </a:cxn>
                  <a:cxn ang="0">
                    <a:pos x="276" y="357"/>
                  </a:cxn>
                  <a:cxn ang="0">
                    <a:pos x="260" y="322"/>
                  </a:cxn>
                  <a:cxn ang="0">
                    <a:pos x="256" y="291"/>
                  </a:cxn>
                  <a:cxn ang="0">
                    <a:pos x="225" y="274"/>
                  </a:cxn>
                  <a:cxn ang="0">
                    <a:pos x="230" y="186"/>
                  </a:cxn>
                  <a:cxn ang="0">
                    <a:pos x="204" y="103"/>
                  </a:cxn>
                </a:cxnLst>
                <a:rect l="0" t="0" r="r" b="b"/>
                <a:pathLst>
                  <a:path w="829" h="2699">
                    <a:moveTo>
                      <a:pt x="204" y="103"/>
                    </a:moveTo>
                    <a:lnTo>
                      <a:pt x="231" y="49"/>
                    </a:lnTo>
                    <a:lnTo>
                      <a:pt x="294" y="27"/>
                    </a:lnTo>
                    <a:lnTo>
                      <a:pt x="352" y="1"/>
                    </a:lnTo>
                    <a:lnTo>
                      <a:pt x="387" y="0"/>
                    </a:lnTo>
                    <a:lnTo>
                      <a:pt x="426" y="20"/>
                    </a:lnTo>
                    <a:lnTo>
                      <a:pt x="441" y="30"/>
                    </a:lnTo>
                    <a:lnTo>
                      <a:pt x="506" y="90"/>
                    </a:lnTo>
                    <a:lnTo>
                      <a:pt x="524" y="161"/>
                    </a:lnTo>
                    <a:lnTo>
                      <a:pt x="489" y="246"/>
                    </a:lnTo>
                    <a:lnTo>
                      <a:pt x="489" y="268"/>
                    </a:lnTo>
                    <a:lnTo>
                      <a:pt x="498" y="260"/>
                    </a:lnTo>
                    <a:lnTo>
                      <a:pt x="511" y="285"/>
                    </a:lnTo>
                    <a:lnTo>
                      <a:pt x="523" y="274"/>
                    </a:lnTo>
                    <a:lnTo>
                      <a:pt x="543" y="330"/>
                    </a:lnTo>
                    <a:lnTo>
                      <a:pt x="660" y="411"/>
                    </a:lnTo>
                    <a:lnTo>
                      <a:pt x="673" y="426"/>
                    </a:lnTo>
                    <a:lnTo>
                      <a:pt x="738" y="617"/>
                    </a:lnTo>
                    <a:lnTo>
                      <a:pt x="828" y="864"/>
                    </a:lnTo>
                    <a:lnTo>
                      <a:pt x="828" y="899"/>
                    </a:lnTo>
                    <a:lnTo>
                      <a:pt x="681" y="1075"/>
                    </a:lnTo>
                    <a:lnTo>
                      <a:pt x="764" y="1403"/>
                    </a:lnTo>
                    <a:lnTo>
                      <a:pt x="638" y="1513"/>
                    </a:lnTo>
                    <a:lnTo>
                      <a:pt x="642" y="1857"/>
                    </a:lnTo>
                    <a:lnTo>
                      <a:pt x="668" y="2227"/>
                    </a:lnTo>
                    <a:lnTo>
                      <a:pt x="650" y="2434"/>
                    </a:lnTo>
                    <a:lnTo>
                      <a:pt x="647" y="2588"/>
                    </a:lnTo>
                    <a:lnTo>
                      <a:pt x="599" y="2609"/>
                    </a:lnTo>
                    <a:lnTo>
                      <a:pt x="557" y="2603"/>
                    </a:lnTo>
                    <a:lnTo>
                      <a:pt x="523" y="2588"/>
                    </a:lnTo>
                    <a:lnTo>
                      <a:pt x="474" y="2588"/>
                    </a:lnTo>
                    <a:lnTo>
                      <a:pt x="418" y="2592"/>
                    </a:lnTo>
                    <a:lnTo>
                      <a:pt x="397" y="2582"/>
                    </a:lnTo>
                    <a:lnTo>
                      <a:pt x="381" y="2682"/>
                    </a:lnTo>
                    <a:lnTo>
                      <a:pt x="275" y="2690"/>
                    </a:lnTo>
                    <a:lnTo>
                      <a:pt x="253" y="2678"/>
                    </a:lnTo>
                    <a:lnTo>
                      <a:pt x="185" y="2690"/>
                    </a:lnTo>
                    <a:lnTo>
                      <a:pt x="57" y="2698"/>
                    </a:lnTo>
                    <a:lnTo>
                      <a:pt x="0" y="2684"/>
                    </a:lnTo>
                    <a:lnTo>
                      <a:pt x="0" y="2640"/>
                    </a:lnTo>
                    <a:lnTo>
                      <a:pt x="121" y="2596"/>
                    </a:lnTo>
                    <a:lnTo>
                      <a:pt x="171" y="2541"/>
                    </a:lnTo>
                    <a:lnTo>
                      <a:pt x="193" y="2227"/>
                    </a:lnTo>
                    <a:lnTo>
                      <a:pt x="215" y="1949"/>
                    </a:lnTo>
                    <a:lnTo>
                      <a:pt x="192" y="1867"/>
                    </a:lnTo>
                    <a:lnTo>
                      <a:pt x="220" y="1593"/>
                    </a:lnTo>
                    <a:lnTo>
                      <a:pt x="245" y="1357"/>
                    </a:lnTo>
                    <a:lnTo>
                      <a:pt x="234" y="1278"/>
                    </a:lnTo>
                    <a:lnTo>
                      <a:pt x="225" y="1214"/>
                    </a:lnTo>
                    <a:lnTo>
                      <a:pt x="235" y="1075"/>
                    </a:lnTo>
                    <a:lnTo>
                      <a:pt x="225" y="1044"/>
                    </a:lnTo>
                    <a:lnTo>
                      <a:pt x="225" y="945"/>
                    </a:lnTo>
                    <a:lnTo>
                      <a:pt x="225" y="858"/>
                    </a:lnTo>
                    <a:lnTo>
                      <a:pt x="294" y="555"/>
                    </a:lnTo>
                    <a:lnTo>
                      <a:pt x="315" y="512"/>
                    </a:lnTo>
                    <a:lnTo>
                      <a:pt x="330" y="461"/>
                    </a:lnTo>
                    <a:lnTo>
                      <a:pt x="330" y="437"/>
                    </a:lnTo>
                    <a:lnTo>
                      <a:pt x="353" y="381"/>
                    </a:lnTo>
                    <a:lnTo>
                      <a:pt x="366" y="373"/>
                    </a:lnTo>
                    <a:lnTo>
                      <a:pt x="352" y="360"/>
                    </a:lnTo>
                    <a:lnTo>
                      <a:pt x="288" y="370"/>
                    </a:lnTo>
                    <a:lnTo>
                      <a:pt x="276" y="357"/>
                    </a:lnTo>
                    <a:lnTo>
                      <a:pt x="270" y="332"/>
                    </a:lnTo>
                    <a:lnTo>
                      <a:pt x="260" y="322"/>
                    </a:lnTo>
                    <a:lnTo>
                      <a:pt x="256" y="309"/>
                    </a:lnTo>
                    <a:lnTo>
                      <a:pt x="256" y="291"/>
                    </a:lnTo>
                    <a:lnTo>
                      <a:pt x="254" y="279"/>
                    </a:lnTo>
                    <a:lnTo>
                      <a:pt x="225" y="274"/>
                    </a:lnTo>
                    <a:lnTo>
                      <a:pt x="242" y="209"/>
                    </a:lnTo>
                    <a:lnTo>
                      <a:pt x="230" y="186"/>
                    </a:lnTo>
                    <a:lnTo>
                      <a:pt x="235" y="126"/>
                    </a:lnTo>
                    <a:lnTo>
                      <a:pt x="204" y="103"/>
                    </a:lnTo>
                  </a:path>
                </a:pathLst>
              </a:custGeom>
              <a:solidFill>
                <a:srgbClr val="F95AB7"/>
              </a:solidFill>
              <a:ln w="12700" cap="rnd">
                <a:noFill/>
                <a:round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41995" name="Freeform 11">
                <a:extLst>
                  <a:ext uri="{FF2B5EF4-FFF2-40B4-BE49-F238E27FC236}">
                    <a16:creationId xmlns:a16="http://schemas.microsoft.com/office/drawing/2014/main" id="{5F919293-E86F-444F-9813-19E92E7636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26" y="1769"/>
                <a:ext cx="287" cy="755"/>
              </a:xfrm>
              <a:custGeom>
                <a:avLst/>
                <a:gdLst/>
                <a:ahLst/>
                <a:cxnLst>
                  <a:cxn ang="0">
                    <a:pos x="271" y="0"/>
                  </a:cxn>
                  <a:cxn ang="0">
                    <a:pos x="286" y="35"/>
                  </a:cxn>
                  <a:cxn ang="0">
                    <a:pos x="106" y="389"/>
                  </a:cxn>
                  <a:cxn ang="0">
                    <a:pos x="96" y="642"/>
                  </a:cxn>
                  <a:cxn ang="0">
                    <a:pos x="166" y="740"/>
                  </a:cxn>
                  <a:cxn ang="0">
                    <a:pos x="0" y="754"/>
                  </a:cxn>
                  <a:cxn ang="0">
                    <a:pos x="0" y="571"/>
                  </a:cxn>
                  <a:cxn ang="0">
                    <a:pos x="70" y="297"/>
                  </a:cxn>
                  <a:cxn ang="0">
                    <a:pos x="106" y="203"/>
                  </a:cxn>
                  <a:cxn ang="0">
                    <a:pos x="149" y="166"/>
                  </a:cxn>
                  <a:cxn ang="0">
                    <a:pos x="128" y="120"/>
                  </a:cxn>
                  <a:cxn ang="0">
                    <a:pos x="271" y="0"/>
                  </a:cxn>
                </a:cxnLst>
                <a:rect l="0" t="0" r="r" b="b"/>
                <a:pathLst>
                  <a:path w="287" h="755">
                    <a:moveTo>
                      <a:pt x="271" y="0"/>
                    </a:moveTo>
                    <a:lnTo>
                      <a:pt x="286" y="35"/>
                    </a:lnTo>
                    <a:lnTo>
                      <a:pt x="106" y="389"/>
                    </a:lnTo>
                    <a:lnTo>
                      <a:pt x="96" y="642"/>
                    </a:lnTo>
                    <a:lnTo>
                      <a:pt x="166" y="740"/>
                    </a:lnTo>
                    <a:lnTo>
                      <a:pt x="0" y="754"/>
                    </a:lnTo>
                    <a:lnTo>
                      <a:pt x="0" y="571"/>
                    </a:lnTo>
                    <a:lnTo>
                      <a:pt x="70" y="297"/>
                    </a:lnTo>
                    <a:lnTo>
                      <a:pt x="106" y="203"/>
                    </a:lnTo>
                    <a:lnTo>
                      <a:pt x="149" y="166"/>
                    </a:lnTo>
                    <a:lnTo>
                      <a:pt x="128" y="120"/>
                    </a:lnTo>
                    <a:lnTo>
                      <a:pt x="271" y="0"/>
                    </a:lnTo>
                  </a:path>
                </a:pathLst>
              </a:custGeom>
              <a:solidFill>
                <a:srgbClr val="FFFFFF"/>
              </a:solidFill>
              <a:ln w="12700" cap="rnd">
                <a:noFill/>
                <a:round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41996" name="Freeform 12">
                <a:extLst>
                  <a:ext uri="{FF2B5EF4-FFF2-40B4-BE49-F238E27FC236}">
                    <a16:creationId xmlns:a16="http://schemas.microsoft.com/office/drawing/2014/main" id="{1B3A4B80-2182-486D-87E5-36872F9888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23" y="1895"/>
                <a:ext cx="150" cy="476"/>
              </a:xfrm>
              <a:custGeom>
                <a:avLst/>
                <a:gdLst/>
                <a:ahLst/>
                <a:cxnLst>
                  <a:cxn ang="0">
                    <a:pos x="126" y="0"/>
                  </a:cxn>
                  <a:cxn ang="0">
                    <a:pos x="149" y="44"/>
                  </a:cxn>
                  <a:cxn ang="0">
                    <a:pos x="117" y="76"/>
                  </a:cxn>
                  <a:cxn ang="0">
                    <a:pos x="38" y="460"/>
                  </a:cxn>
                  <a:cxn ang="0">
                    <a:pos x="11" y="475"/>
                  </a:cxn>
                  <a:cxn ang="0">
                    <a:pos x="0" y="445"/>
                  </a:cxn>
                  <a:cxn ang="0">
                    <a:pos x="71" y="172"/>
                  </a:cxn>
                  <a:cxn ang="0">
                    <a:pos x="84" y="136"/>
                  </a:cxn>
                  <a:cxn ang="0">
                    <a:pos x="108" y="76"/>
                  </a:cxn>
                  <a:cxn ang="0">
                    <a:pos x="106" y="53"/>
                  </a:cxn>
                  <a:cxn ang="0">
                    <a:pos x="126" y="0"/>
                  </a:cxn>
                </a:cxnLst>
                <a:rect l="0" t="0" r="r" b="b"/>
                <a:pathLst>
                  <a:path w="150" h="476">
                    <a:moveTo>
                      <a:pt x="126" y="0"/>
                    </a:moveTo>
                    <a:lnTo>
                      <a:pt x="149" y="44"/>
                    </a:lnTo>
                    <a:lnTo>
                      <a:pt x="117" y="76"/>
                    </a:lnTo>
                    <a:lnTo>
                      <a:pt x="38" y="460"/>
                    </a:lnTo>
                    <a:lnTo>
                      <a:pt x="11" y="475"/>
                    </a:lnTo>
                    <a:lnTo>
                      <a:pt x="0" y="445"/>
                    </a:lnTo>
                    <a:lnTo>
                      <a:pt x="71" y="172"/>
                    </a:lnTo>
                    <a:lnTo>
                      <a:pt x="84" y="136"/>
                    </a:lnTo>
                    <a:lnTo>
                      <a:pt x="108" y="76"/>
                    </a:lnTo>
                    <a:lnTo>
                      <a:pt x="106" y="53"/>
                    </a:lnTo>
                    <a:lnTo>
                      <a:pt x="126" y="0"/>
                    </a:lnTo>
                  </a:path>
                </a:pathLst>
              </a:custGeom>
              <a:solidFill>
                <a:srgbClr val="F95AB7"/>
              </a:solidFill>
              <a:ln w="12700" cap="rnd">
                <a:noFill/>
                <a:round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</p:grpSp>
      </p:grpSp>
      <p:grpSp>
        <p:nvGrpSpPr>
          <p:cNvPr id="22531" name="Group 2">
            <a:extLst>
              <a:ext uri="{FF2B5EF4-FFF2-40B4-BE49-F238E27FC236}">
                <a16:creationId xmlns:a16="http://schemas.microsoft.com/office/drawing/2014/main" id="{FAE18978-8037-4044-B856-860172A59C32}"/>
              </a:ext>
            </a:extLst>
          </p:cNvPr>
          <p:cNvGrpSpPr>
            <a:grpSpLocks/>
          </p:cNvGrpSpPr>
          <p:nvPr/>
        </p:nvGrpSpPr>
        <p:grpSpPr bwMode="auto">
          <a:xfrm>
            <a:off x="-381000" y="5410200"/>
            <a:ext cx="2362200" cy="1271588"/>
            <a:chOff x="-240" y="3408"/>
            <a:chExt cx="1488" cy="801"/>
          </a:xfrm>
        </p:grpSpPr>
        <p:pic>
          <p:nvPicPr>
            <p:cNvPr id="22533" name="Picture 3">
              <a:extLst>
                <a:ext uri="{FF2B5EF4-FFF2-40B4-BE49-F238E27FC236}">
                  <a16:creationId xmlns:a16="http://schemas.microsoft.com/office/drawing/2014/main" id="{21EC7C2A-E296-4837-BBD8-A936C0213A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3408"/>
              <a:ext cx="393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988" name="Rectangle 4">
              <a:extLst>
                <a:ext uri="{FF2B5EF4-FFF2-40B4-BE49-F238E27FC236}">
                  <a16:creationId xmlns:a16="http://schemas.microsoft.com/office/drawing/2014/main" id="{ED57EA7D-A714-451C-A885-21EF90CC0D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40" y="3696"/>
              <a:ext cx="1488" cy="4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 anchor="ctr"/>
            <a:lstStyle/>
            <a:p>
              <a:pPr defTabSz="762000">
                <a:defRPr/>
              </a:pP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Ministério Jovem</a:t>
              </a:r>
              <a:b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</a:b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União Nordeste </a:t>
              </a:r>
              <a:b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</a:b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Brasileira</a:t>
              </a:r>
            </a:p>
          </p:txBody>
        </p:sp>
        <p:sp>
          <p:nvSpPr>
            <p:cNvPr id="41989" name="Rectangle 5">
              <a:extLst>
                <a:ext uri="{FF2B5EF4-FFF2-40B4-BE49-F238E27FC236}">
                  <a16:creationId xmlns:a16="http://schemas.microsoft.com/office/drawing/2014/main" id="{AC2772C1-DA33-40CB-96D6-6A73DB0CF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4113"/>
              <a:ext cx="720" cy="96"/>
            </a:xfrm>
            <a:prstGeom prst="rect">
              <a:avLst/>
            </a:prstGeom>
            <a:solidFill>
              <a:schemeClr val="bg2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</p:grpSp>
      <p:sp>
        <p:nvSpPr>
          <p:cNvPr id="22532" name="Rectangle 6">
            <a:extLst>
              <a:ext uri="{FF2B5EF4-FFF2-40B4-BE49-F238E27FC236}">
                <a16:creationId xmlns:a16="http://schemas.microsoft.com/office/drawing/2014/main" id="{A89AC83A-F48A-44AF-9F5B-0E9A5F5173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0"/>
            <a:ext cx="7467600" cy="690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Conheça a você mesmo</a:t>
            </a: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			Tenha consciência de suas capacidades e  limites.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endParaRPr lang="pt-BR" altLang="pt-BR">
              <a:solidFill>
                <a:srgbClr val="FFFFFF"/>
              </a:solidFill>
              <a:effectLst/>
              <a:latin typeface="Tempus Sans ITC" panose="04020404030D07020202" pitchFamily="82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Aceite-se</a:t>
            </a: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			Não sinta vergonha de suas falhas e limitações.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endParaRPr lang="pt-BR" altLang="pt-BR">
              <a:solidFill>
                <a:srgbClr val="FFFFFF"/>
              </a:solidFill>
              <a:effectLst/>
              <a:latin typeface="Tempus Sans ITC" panose="04020404030D07020202" pitchFamily="82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Seja honesto com você mesmo</a:t>
            </a: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Seja claro com seus sentimentos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endParaRPr lang="pt-BR" altLang="pt-BR">
              <a:solidFill>
                <a:srgbClr val="FFFFFF"/>
              </a:solidFill>
              <a:effectLst/>
              <a:latin typeface="Tempus Sans ITC" panose="04020404030D07020202" pitchFamily="82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Entre em ação</a:t>
            </a: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Qualquer atitude prática que você tome, ainda que modesta, é melhor do que uma intenção que vira fumaça. </a:t>
            </a:r>
          </a:p>
        </p:txBody>
      </p:sp>
    </p:spTree>
  </p:cSld>
  <p:clrMapOvr>
    <a:masterClrMapping/>
  </p:clrMapOvr>
  <p:transition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Object 7">
            <a:hlinkClick r:id="" action="ppaction://ole?verb=0"/>
            <a:extLst>
              <a:ext uri="{FF2B5EF4-FFF2-40B4-BE49-F238E27FC236}">
                <a16:creationId xmlns:a16="http://schemas.microsoft.com/office/drawing/2014/main" id="{B10A9271-79CE-49C1-88E1-38769EED8921}"/>
              </a:ext>
            </a:extLst>
          </p:cNvPr>
          <p:cNvGraphicFramePr>
            <a:graphicFrameLocks/>
          </p:cNvGraphicFramePr>
          <p:nvPr/>
        </p:nvGraphicFramePr>
        <p:xfrm>
          <a:off x="209550" y="52388"/>
          <a:ext cx="2990850" cy="5281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6" name="CorelDRAW" r:id="rId3" imgW="3760560" imgH="6738840" progId="CorelDraw.Graphic.9">
                  <p:embed/>
                </p:oleObj>
              </mc:Choice>
              <mc:Fallback>
                <p:oleObj name="CorelDRAW" r:id="rId3" imgW="3760560" imgH="6738840" progId="CorelDraw.Graphic.9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550" y="52388"/>
                        <a:ext cx="2990850" cy="5281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1" name="Rectangle 2">
            <a:extLst>
              <a:ext uri="{FF2B5EF4-FFF2-40B4-BE49-F238E27FC236}">
                <a16:creationId xmlns:a16="http://schemas.microsoft.com/office/drawing/2014/main" id="{DA6CC591-B466-4811-9BC6-78925F6559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1035050"/>
            <a:ext cx="7467600" cy="506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Enfrente a crítica interior</a:t>
            </a: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                Avalie seu desempenho e tire lições para as                                                                    		próximas vezes.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endParaRPr lang="pt-BR" altLang="pt-BR">
              <a:solidFill>
                <a:srgbClr val="FFFFFF"/>
              </a:solidFill>
              <a:effectLst/>
              <a:latin typeface="Tempus Sans ITC" panose="04020404030D07020202" pitchFamily="82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Aceite a idéia do fracasso</a:t>
            </a: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			Errar não é vergonha. Todos fracassam uma vez ou outra.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endParaRPr lang="pt-BR" altLang="pt-BR">
              <a:solidFill>
                <a:srgbClr val="FFFFFF"/>
              </a:solidFill>
              <a:effectLst/>
              <a:latin typeface="Tempus Sans ITC" panose="04020404030D07020202" pitchFamily="82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Afirme-se</a:t>
            </a: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Não tema expor suas opiniões. As pessoas não vão virar suas inimigas por causa disso.</a:t>
            </a:r>
          </a:p>
        </p:txBody>
      </p:sp>
      <p:grpSp>
        <p:nvGrpSpPr>
          <p:cNvPr id="17412" name="Group 3">
            <a:extLst>
              <a:ext uri="{FF2B5EF4-FFF2-40B4-BE49-F238E27FC236}">
                <a16:creationId xmlns:a16="http://schemas.microsoft.com/office/drawing/2014/main" id="{837634A9-F613-4D4D-9796-A7E95C1E0C8B}"/>
              </a:ext>
            </a:extLst>
          </p:cNvPr>
          <p:cNvGrpSpPr>
            <a:grpSpLocks/>
          </p:cNvGrpSpPr>
          <p:nvPr/>
        </p:nvGrpSpPr>
        <p:grpSpPr bwMode="auto">
          <a:xfrm>
            <a:off x="-381000" y="5410200"/>
            <a:ext cx="2362200" cy="1271588"/>
            <a:chOff x="-240" y="3408"/>
            <a:chExt cx="1488" cy="801"/>
          </a:xfrm>
        </p:grpSpPr>
        <p:pic>
          <p:nvPicPr>
            <p:cNvPr id="17413" name="Picture 4">
              <a:extLst>
                <a:ext uri="{FF2B5EF4-FFF2-40B4-BE49-F238E27FC236}">
                  <a16:creationId xmlns:a16="http://schemas.microsoft.com/office/drawing/2014/main" id="{F9A81BED-A0FA-4995-A499-E6F55C33548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3408"/>
              <a:ext cx="393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3013" name="Rectangle 5">
              <a:extLst>
                <a:ext uri="{FF2B5EF4-FFF2-40B4-BE49-F238E27FC236}">
                  <a16:creationId xmlns:a16="http://schemas.microsoft.com/office/drawing/2014/main" id="{F8247180-74A9-4EBF-A8E4-B7A19DC320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40" y="3696"/>
              <a:ext cx="1488" cy="4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 anchor="ctr"/>
            <a:lstStyle/>
            <a:p>
              <a:pPr defTabSz="762000">
                <a:defRPr/>
              </a:pP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Ministério Jovem</a:t>
              </a:r>
              <a:b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</a:b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União Nordeste </a:t>
              </a:r>
              <a:b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</a:b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Brasileira</a:t>
              </a:r>
            </a:p>
          </p:txBody>
        </p:sp>
        <p:sp>
          <p:nvSpPr>
            <p:cNvPr id="43014" name="Rectangle 6">
              <a:extLst>
                <a:ext uri="{FF2B5EF4-FFF2-40B4-BE49-F238E27FC236}">
                  <a16:creationId xmlns:a16="http://schemas.microsoft.com/office/drawing/2014/main" id="{6951535E-0D90-424A-9C4F-FA83418830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4113"/>
              <a:ext cx="720" cy="96"/>
            </a:xfrm>
            <a:prstGeom prst="rect">
              <a:avLst/>
            </a:prstGeom>
            <a:solidFill>
              <a:schemeClr val="bg2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</p:grpSp>
    </p:spTree>
  </p:cSld>
  <p:clrMapOvr>
    <a:masterClrMapping/>
  </p:clrMapOvr>
  <p:transition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>
            <a:extLst>
              <a:ext uri="{FF2B5EF4-FFF2-40B4-BE49-F238E27FC236}">
                <a16:creationId xmlns:a16="http://schemas.microsoft.com/office/drawing/2014/main" id="{2F71D85C-D1C6-4E5B-B49D-FFBFA8DA05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733425"/>
            <a:ext cx="7467600" cy="383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Manifeste empatia</a:t>
            </a: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As pessoas lhe ouvem melhor se você gasta tempo para ouvi-las.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endParaRPr lang="pt-BR" altLang="pt-BR">
              <a:solidFill>
                <a:srgbClr val="FFFFFF"/>
              </a:solidFill>
              <a:effectLst/>
              <a:latin typeface="Tempus Sans ITC" panose="04020404030D07020202" pitchFamily="82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Procure apoio</a:t>
            </a: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 </a:t>
            </a:r>
          </a:p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Os amigos são muito importantes:</a:t>
            </a:r>
          </a:p>
          <a:p>
            <a:pPr algn="l">
              <a:spcBef>
                <a:spcPts val="500"/>
              </a:spcBef>
              <a:spcAft>
                <a:spcPts val="500"/>
              </a:spcAft>
              <a:buFontTx/>
              <a:buChar char="•"/>
            </a:pP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Esteja envolvido sempre com seus amigos</a:t>
            </a:r>
          </a:p>
          <a:p>
            <a:pPr algn="l">
              <a:spcBef>
                <a:spcPts val="500"/>
              </a:spcBef>
              <a:spcAft>
                <a:spcPts val="500"/>
              </a:spcAft>
              <a:buFontTx/>
              <a:buChar char="•"/>
            </a:pP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Faça de Cristo um amigo presente.</a:t>
            </a:r>
          </a:p>
        </p:txBody>
      </p:sp>
      <p:grpSp>
        <p:nvGrpSpPr>
          <p:cNvPr id="18438" name="Group 3">
            <a:extLst>
              <a:ext uri="{FF2B5EF4-FFF2-40B4-BE49-F238E27FC236}">
                <a16:creationId xmlns:a16="http://schemas.microsoft.com/office/drawing/2014/main" id="{10D151A2-FBB3-4F45-9D0E-40D83A1A2452}"/>
              </a:ext>
            </a:extLst>
          </p:cNvPr>
          <p:cNvGrpSpPr>
            <a:grpSpLocks/>
          </p:cNvGrpSpPr>
          <p:nvPr/>
        </p:nvGrpSpPr>
        <p:grpSpPr bwMode="auto">
          <a:xfrm>
            <a:off x="-381000" y="5410200"/>
            <a:ext cx="2362200" cy="1271588"/>
            <a:chOff x="-240" y="3408"/>
            <a:chExt cx="1488" cy="801"/>
          </a:xfrm>
        </p:grpSpPr>
        <p:pic>
          <p:nvPicPr>
            <p:cNvPr id="18439" name="Picture 4">
              <a:extLst>
                <a:ext uri="{FF2B5EF4-FFF2-40B4-BE49-F238E27FC236}">
                  <a16:creationId xmlns:a16="http://schemas.microsoft.com/office/drawing/2014/main" id="{D0F0BD67-6EBA-4C1B-BEAD-AB981510545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3408"/>
              <a:ext cx="393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037" name="Rectangle 5">
              <a:extLst>
                <a:ext uri="{FF2B5EF4-FFF2-40B4-BE49-F238E27FC236}">
                  <a16:creationId xmlns:a16="http://schemas.microsoft.com/office/drawing/2014/main" id="{19E05417-DBF9-41AD-A4B6-B8E98FC8E7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40" y="3696"/>
              <a:ext cx="1488" cy="4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 anchor="ctr"/>
            <a:lstStyle/>
            <a:p>
              <a:pPr defTabSz="762000">
                <a:defRPr/>
              </a:pP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Ministério Jovem</a:t>
              </a:r>
              <a:b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</a:b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União Nordeste </a:t>
              </a:r>
              <a:b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</a:b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Brasileira</a:t>
              </a:r>
            </a:p>
          </p:txBody>
        </p:sp>
        <p:sp>
          <p:nvSpPr>
            <p:cNvPr id="44038" name="Rectangle 6">
              <a:extLst>
                <a:ext uri="{FF2B5EF4-FFF2-40B4-BE49-F238E27FC236}">
                  <a16:creationId xmlns:a16="http://schemas.microsoft.com/office/drawing/2014/main" id="{037C5D36-D016-456C-8A52-ACA590D68B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4113"/>
              <a:ext cx="720" cy="96"/>
            </a:xfrm>
            <a:prstGeom prst="rect">
              <a:avLst/>
            </a:prstGeom>
            <a:solidFill>
              <a:schemeClr val="bg2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</p:grpSp>
      <p:graphicFrame>
        <p:nvGraphicFramePr>
          <p:cNvPr id="18434" name="Object 7">
            <a:hlinkClick r:id="" action="ppaction://ole?verb=0"/>
            <a:extLst>
              <a:ext uri="{FF2B5EF4-FFF2-40B4-BE49-F238E27FC236}">
                <a16:creationId xmlns:a16="http://schemas.microsoft.com/office/drawing/2014/main" id="{B38E5BBD-A224-43D9-9300-586EC669FBF9}"/>
              </a:ext>
            </a:extLst>
          </p:cNvPr>
          <p:cNvGraphicFramePr>
            <a:graphicFrameLocks/>
          </p:cNvGraphicFramePr>
          <p:nvPr/>
        </p:nvGraphicFramePr>
        <p:xfrm>
          <a:off x="6629400" y="3352800"/>
          <a:ext cx="2411413" cy="342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2" name="CorelDRAW" r:id="rId4" imgW="2712960" imgH="4533840" progId="CorelDraw.Graphic.9">
                  <p:embed/>
                </p:oleObj>
              </mc:Choice>
              <mc:Fallback>
                <p:oleObj name="CorelDRAW" r:id="rId4" imgW="2712960" imgH="4533840" progId="CorelDraw.Graphic.9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3352800"/>
                        <a:ext cx="2411413" cy="342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5" name="Object 8">
            <a:hlinkClick r:id="" action="ppaction://ole?verb=0"/>
            <a:extLst>
              <a:ext uri="{FF2B5EF4-FFF2-40B4-BE49-F238E27FC236}">
                <a16:creationId xmlns:a16="http://schemas.microsoft.com/office/drawing/2014/main" id="{59C6B9A5-4765-4418-8B2F-BC3CE2239EF2}"/>
              </a:ext>
            </a:extLst>
          </p:cNvPr>
          <p:cNvGraphicFramePr>
            <a:graphicFrameLocks/>
          </p:cNvGraphicFramePr>
          <p:nvPr/>
        </p:nvGraphicFramePr>
        <p:xfrm>
          <a:off x="4191000" y="5029200"/>
          <a:ext cx="236220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3" name="CorelDRAW" r:id="rId6" imgW="3730320" imgH="2806560" progId="CorelDraw.Graphic.9">
                  <p:embed/>
                </p:oleObj>
              </mc:Choice>
              <mc:Fallback>
                <p:oleObj name="CorelDRAW" r:id="rId6" imgW="3730320" imgH="2806560" progId="CorelDraw.Graphic.9">
                  <p:embed/>
                  <p:pic>
                    <p:nvPicPr>
                      <p:cNvPr id="0" name="Object 8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5029200"/>
                        <a:ext cx="2362200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6" name="Object 9">
            <a:hlinkClick r:id="" action="ppaction://ole?verb=0"/>
            <a:extLst>
              <a:ext uri="{FF2B5EF4-FFF2-40B4-BE49-F238E27FC236}">
                <a16:creationId xmlns:a16="http://schemas.microsoft.com/office/drawing/2014/main" id="{93A6E834-C38E-4514-826E-9CD96D3F1C9B}"/>
              </a:ext>
            </a:extLst>
          </p:cNvPr>
          <p:cNvGraphicFramePr>
            <a:graphicFrameLocks/>
          </p:cNvGraphicFramePr>
          <p:nvPr/>
        </p:nvGraphicFramePr>
        <p:xfrm>
          <a:off x="304800" y="152400"/>
          <a:ext cx="1260475" cy="256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4" name="CorelDRAW" r:id="rId8" imgW="3420720" imgH="6933960" progId="CorelDraw.Graphic.9">
                  <p:embed/>
                </p:oleObj>
              </mc:Choice>
              <mc:Fallback>
                <p:oleObj name="CorelDRAW" r:id="rId8" imgW="3420720" imgH="6933960" progId="CorelDraw.Graphic.9">
                  <p:embed/>
                  <p:pic>
                    <p:nvPicPr>
                      <p:cNvPr id="0" name="Object 9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52400"/>
                        <a:ext cx="1260475" cy="256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>
            <a:extLst>
              <a:ext uri="{FF2B5EF4-FFF2-40B4-BE49-F238E27FC236}">
                <a16:creationId xmlns:a16="http://schemas.microsoft.com/office/drawing/2014/main" id="{5A3CB61E-1B43-4828-9477-A0299B8026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0450" y="304800"/>
            <a:ext cx="80772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defTabSz="762000">
              <a:defRPr/>
            </a:pPr>
            <a:r>
              <a:rPr lang="pt-BR" sz="44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  <a:t>Quem se Sente Inferior</a:t>
            </a:r>
          </a:p>
        </p:txBody>
      </p:sp>
      <p:graphicFrame>
        <p:nvGraphicFramePr>
          <p:cNvPr id="2050" name="Object 4">
            <a:hlinkClick r:id="" action="ppaction://ole?verb=0"/>
            <a:extLst>
              <a:ext uri="{FF2B5EF4-FFF2-40B4-BE49-F238E27FC236}">
                <a16:creationId xmlns:a16="http://schemas.microsoft.com/office/drawing/2014/main" id="{8D19F0C3-98BC-4BE7-A9F0-6094A09BC4F2}"/>
              </a:ext>
            </a:extLst>
          </p:cNvPr>
          <p:cNvGraphicFramePr>
            <a:graphicFrameLocks/>
          </p:cNvGraphicFramePr>
          <p:nvPr/>
        </p:nvGraphicFramePr>
        <p:xfrm>
          <a:off x="6019800" y="1219200"/>
          <a:ext cx="3035300" cy="557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CorelDRAW" r:id="rId3" imgW="2393640" imgH="4390920" progId="CorelDraw.Graphic.9">
                  <p:embed/>
                </p:oleObj>
              </mc:Choice>
              <mc:Fallback>
                <p:oleObj name="CorelDRAW" r:id="rId3" imgW="2393640" imgH="4390920" progId="CorelDraw.Graphic.9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1219200"/>
                        <a:ext cx="3035300" cy="557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accent1">
                                  <a:gamma/>
                                  <a:shade val="60000"/>
                                  <a:invGamma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52" name="Group 5">
            <a:extLst>
              <a:ext uri="{FF2B5EF4-FFF2-40B4-BE49-F238E27FC236}">
                <a16:creationId xmlns:a16="http://schemas.microsoft.com/office/drawing/2014/main" id="{614F10D0-AFF8-49B8-929E-80EEA1578F08}"/>
              </a:ext>
            </a:extLst>
          </p:cNvPr>
          <p:cNvGrpSpPr>
            <a:grpSpLocks/>
          </p:cNvGrpSpPr>
          <p:nvPr/>
        </p:nvGrpSpPr>
        <p:grpSpPr bwMode="auto">
          <a:xfrm>
            <a:off x="-381000" y="5410200"/>
            <a:ext cx="2362200" cy="1271588"/>
            <a:chOff x="-240" y="3408"/>
            <a:chExt cx="1488" cy="801"/>
          </a:xfrm>
        </p:grpSpPr>
        <p:pic>
          <p:nvPicPr>
            <p:cNvPr id="2055" name="Picture 6">
              <a:extLst>
                <a:ext uri="{FF2B5EF4-FFF2-40B4-BE49-F238E27FC236}">
                  <a16:creationId xmlns:a16="http://schemas.microsoft.com/office/drawing/2014/main" id="{F0110392-2E2A-49A7-9A1D-3D4591E004E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3408"/>
              <a:ext cx="393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631" name="Rectangle 7">
              <a:extLst>
                <a:ext uri="{FF2B5EF4-FFF2-40B4-BE49-F238E27FC236}">
                  <a16:creationId xmlns:a16="http://schemas.microsoft.com/office/drawing/2014/main" id="{39415AFB-1C37-41A6-AD62-13D0693431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40" y="3696"/>
              <a:ext cx="1488" cy="4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 anchor="ctr"/>
            <a:lstStyle/>
            <a:p>
              <a:pPr defTabSz="762000">
                <a:defRPr/>
              </a:pP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Ministério Jovem</a:t>
              </a:r>
              <a:b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</a:b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União Nordeste </a:t>
              </a:r>
              <a:b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</a:b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Brasileira</a:t>
              </a:r>
            </a:p>
          </p:txBody>
        </p:sp>
        <p:sp>
          <p:nvSpPr>
            <p:cNvPr id="26632" name="Rectangle 8">
              <a:extLst>
                <a:ext uri="{FF2B5EF4-FFF2-40B4-BE49-F238E27FC236}">
                  <a16:creationId xmlns:a16="http://schemas.microsoft.com/office/drawing/2014/main" id="{6ABD7B8C-D01B-4CFC-B16A-DCE0079416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4113"/>
              <a:ext cx="720" cy="96"/>
            </a:xfrm>
            <a:prstGeom prst="rect">
              <a:avLst/>
            </a:prstGeom>
            <a:solidFill>
              <a:schemeClr val="bg2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</p:grpSp>
      <p:sp>
        <p:nvSpPr>
          <p:cNvPr id="2053" name="Rectangle 9">
            <a:extLst>
              <a:ext uri="{FF2B5EF4-FFF2-40B4-BE49-F238E27FC236}">
                <a16:creationId xmlns:a16="http://schemas.microsoft.com/office/drawing/2014/main" id="{2B687D64-A6CA-4803-8D2A-AE495EAE5C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600200"/>
            <a:ext cx="80772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buFont typeface="Monotype Sorts" pitchFamily="2" charset="2"/>
              <a:buNone/>
            </a:pPr>
            <a:endParaRPr lang="pt-BR" altLang="pt-BR" sz="4400">
              <a:solidFill>
                <a:schemeClr val="tx1"/>
              </a:solidFill>
              <a:effectLst/>
              <a:latin typeface="Futura Md BT" pitchFamily="34" charset="0"/>
            </a:endParaRPr>
          </a:p>
        </p:txBody>
      </p:sp>
      <p:sp>
        <p:nvSpPr>
          <p:cNvPr id="26635" name="Text Box 11">
            <a:extLst>
              <a:ext uri="{FF2B5EF4-FFF2-40B4-BE49-F238E27FC236}">
                <a16:creationId xmlns:a16="http://schemas.microsoft.com/office/drawing/2014/main" id="{B3B23EE6-D06B-4988-BFDD-40C45E994A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774825"/>
            <a:ext cx="5562600" cy="4473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 defTabSz="762000">
              <a:spcBef>
                <a:spcPct val="50000"/>
              </a:spcBef>
              <a:buFont typeface="Monotype Sorts" pitchFamily="2" charset="2"/>
              <a:buChar char="ò"/>
              <a:defRPr/>
            </a:pPr>
            <a:r>
              <a:rPr lang="pt-BR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 </a:t>
            </a:r>
            <a:r>
              <a:rPr lang="pt-BR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Preocupação exagerada consigo mesmo e medo de se atrapalhar na presença dos outros. </a:t>
            </a:r>
          </a:p>
          <a:p>
            <a:pPr marL="342900" indent="-342900" algn="l" defTabSz="762000">
              <a:spcBef>
                <a:spcPct val="50000"/>
              </a:spcBef>
              <a:buFont typeface="Monotype Sorts" pitchFamily="2" charset="2"/>
              <a:buChar char="ò"/>
              <a:defRPr/>
            </a:pPr>
            <a:r>
              <a:rPr lang="pt-BR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Forte sensibilidade à crítica. </a:t>
            </a:r>
          </a:p>
          <a:p>
            <a:pPr marL="342900" indent="-342900" algn="l" defTabSz="762000">
              <a:spcBef>
                <a:spcPct val="50000"/>
              </a:spcBef>
              <a:buFont typeface="Monotype Sorts" pitchFamily="2" charset="2"/>
              <a:buChar char="ò"/>
              <a:defRPr/>
            </a:pPr>
            <a:r>
              <a:rPr lang="pt-BR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Preferência por estar sozinho, evitando participar de atividades de grupo. </a:t>
            </a:r>
          </a:p>
          <a:p>
            <a:pPr marL="342900" indent="-342900" algn="l" defTabSz="762000">
              <a:spcBef>
                <a:spcPct val="50000"/>
              </a:spcBef>
              <a:buFont typeface="Monotype Sorts" pitchFamily="2" charset="2"/>
              <a:buChar char="ò"/>
              <a:defRPr/>
            </a:pPr>
            <a:r>
              <a:rPr lang="pt-BR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Mania de chamar a atenção para si através de qualquer meio. </a:t>
            </a:r>
          </a:p>
          <a:p>
            <a:pPr marL="342900" indent="-342900" algn="l" defTabSz="762000">
              <a:spcBef>
                <a:spcPct val="50000"/>
              </a:spcBef>
              <a:buFont typeface="Monotype Sorts" pitchFamily="2" charset="2"/>
              <a:buChar char="ò"/>
              <a:defRPr/>
            </a:pPr>
            <a:r>
              <a:rPr lang="pt-BR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Autoritarismo, procurando governar os outros. </a:t>
            </a:r>
          </a:p>
        </p:txBody>
      </p:sp>
    </p:spTree>
  </p:cSld>
  <p:clrMapOvr>
    <a:masterClrMapping/>
  </p:clrMapOvr>
  <p:transition>
    <p:dissolv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>
            <a:extLst>
              <a:ext uri="{FF2B5EF4-FFF2-40B4-BE49-F238E27FC236}">
                <a16:creationId xmlns:a16="http://schemas.microsoft.com/office/drawing/2014/main" id="{36777B50-71E0-4687-B973-248EF641AC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3213" y="1377950"/>
            <a:ext cx="7570787" cy="514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ts val="500"/>
              </a:spcBef>
            </a:pP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Um famoso palestrante começou um seminário segurando uma nota de 50 reais.</a:t>
            </a:r>
            <a:b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</a:br>
            <a:endParaRPr lang="pt-BR" altLang="pt-BR">
              <a:solidFill>
                <a:srgbClr val="FFFFFF"/>
              </a:solidFill>
              <a:effectLst/>
              <a:latin typeface="Tempus Sans ITC" panose="04020404030D07020202" pitchFamily="82" charset="0"/>
            </a:endParaRPr>
          </a:p>
          <a:p>
            <a:pPr>
              <a:lnSpc>
                <a:spcPct val="80000"/>
              </a:lnSpc>
              <a:spcBef>
                <a:spcPts val="500"/>
              </a:spcBef>
            </a:pP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Numa sala com 200 pessoas, ele perguntou "quem quer essa nota?"</a:t>
            </a:r>
            <a:b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</a:br>
            <a:endParaRPr lang="pt-BR" altLang="pt-BR">
              <a:solidFill>
                <a:srgbClr val="FFFFFF"/>
              </a:solidFill>
              <a:effectLst/>
              <a:latin typeface="Tempus Sans ITC" panose="04020404030D07020202" pitchFamily="82" charset="0"/>
            </a:endParaRPr>
          </a:p>
          <a:p>
            <a:pPr>
              <a:lnSpc>
                <a:spcPct val="80000"/>
              </a:lnSpc>
              <a:spcBef>
                <a:spcPts val="500"/>
              </a:spcBef>
            </a:pP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Mãos começaram a se levantar. Ele disse "Eu darei essa nota a um de vocês, mas primeiro me deixem fazer isso!”</a:t>
            </a:r>
          </a:p>
          <a:p>
            <a:pPr>
              <a:lnSpc>
                <a:spcPct val="80000"/>
              </a:lnSpc>
              <a:spcBef>
                <a:spcPts val="500"/>
              </a:spcBef>
            </a:pP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Ele continuou e amassou a nota. Ele então perguntou: </a:t>
            </a:r>
          </a:p>
          <a:p>
            <a:pPr>
              <a:lnSpc>
                <a:spcPct val="80000"/>
              </a:lnSpc>
              <a:spcBef>
                <a:spcPts val="500"/>
              </a:spcBef>
            </a:pP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Quem ainda quer esta nota?"</a:t>
            </a:r>
            <a:b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</a:br>
            <a:endParaRPr lang="pt-BR" altLang="pt-BR">
              <a:solidFill>
                <a:srgbClr val="FFFFFF"/>
              </a:solidFill>
              <a:effectLst/>
              <a:latin typeface="Tempus Sans ITC" panose="04020404030D07020202" pitchFamily="82" charset="0"/>
            </a:endParaRPr>
          </a:p>
          <a:p>
            <a:pPr>
              <a:lnSpc>
                <a:spcPct val="80000"/>
              </a:lnSpc>
              <a:spcBef>
                <a:spcPts val="500"/>
              </a:spcBef>
            </a:pP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Mãos continuaram levantadas. </a:t>
            </a:r>
          </a:p>
          <a:p>
            <a:pPr>
              <a:lnSpc>
                <a:spcPct val="80000"/>
              </a:lnSpc>
              <a:spcBef>
                <a:spcPts val="500"/>
              </a:spcBef>
            </a:pP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"Bom," ele disse "e se eu fizer isso?" e ele deixou a nota cair no chão e começou a pisar nela com o sapato, e esfrega-la no chão. 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971002B2-4540-411D-931F-334C314122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0450" y="304800"/>
            <a:ext cx="80772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defTabSz="762000">
              <a:defRPr/>
            </a:pPr>
            <a:r>
              <a:rPr lang="pt-BR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  <a:t>Você Tem Valor!</a:t>
            </a:r>
          </a:p>
        </p:txBody>
      </p:sp>
      <p:grpSp>
        <p:nvGrpSpPr>
          <p:cNvPr id="19461" name="Group 4">
            <a:extLst>
              <a:ext uri="{FF2B5EF4-FFF2-40B4-BE49-F238E27FC236}">
                <a16:creationId xmlns:a16="http://schemas.microsoft.com/office/drawing/2014/main" id="{41744E29-BB57-49DA-9822-87F7C85B29F7}"/>
              </a:ext>
            </a:extLst>
          </p:cNvPr>
          <p:cNvGrpSpPr>
            <a:grpSpLocks/>
          </p:cNvGrpSpPr>
          <p:nvPr/>
        </p:nvGrpSpPr>
        <p:grpSpPr bwMode="auto">
          <a:xfrm>
            <a:off x="-381000" y="5410200"/>
            <a:ext cx="2362200" cy="1271588"/>
            <a:chOff x="-240" y="3408"/>
            <a:chExt cx="1488" cy="801"/>
          </a:xfrm>
        </p:grpSpPr>
        <p:pic>
          <p:nvPicPr>
            <p:cNvPr id="19462" name="Picture 5">
              <a:extLst>
                <a:ext uri="{FF2B5EF4-FFF2-40B4-BE49-F238E27FC236}">
                  <a16:creationId xmlns:a16="http://schemas.microsoft.com/office/drawing/2014/main" id="{480A422F-D161-42F1-9975-C77C1E3ED7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3408"/>
              <a:ext cx="393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5062" name="Rectangle 6">
              <a:extLst>
                <a:ext uri="{FF2B5EF4-FFF2-40B4-BE49-F238E27FC236}">
                  <a16:creationId xmlns:a16="http://schemas.microsoft.com/office/drawing/2014/main" id="{512CA502-A5F6-430A-94D9-6D8E5F589F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40" y="3696"/>
              <a:ext cx="1488" cy="4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 anchor="ctr"/>
            <a:lstStyle/>
            <a:p>
              <a:pPr defTabSz="762000">
                <a:defRPr/>
              </a:pP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Ministério Jovem</a:t>
              </a:r>
              <a:b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</a:b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União Nordeste </a:t>
              </a:r>
              <a:b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</a:b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Brasileira</a:t>
              </a:r>
            </a:p>
          </p:txBody>
        </p:sp>
        <p:sp>
          <p:nvSpPr>
            <p:cNvPr id="45063" name="Rectangle 7">
              <a:extLst>
                <a:ext uri="{FF2B5EF4-FFF2-40B4-BE49-F238E27FC236}">
                  <a16:creationId xmlns:a16="http://schemas.microsoft.com/office/drawing/2014/main" id="{6E8AC6E1-E9A4-4113-8269-761C68E50A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4113"/>
              <a:ext cx="720" cy="96"/>
            </a:xfrm>
            <a:prstGeom prst="rect">
              <a:avLst/>
            </a:prstGeom>
            <a:solidFill>
              <a:schemeClr val="bg2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</p:grpSp>
      <p:graphicFrame>
        <p:nvGraphicFramePr>
          <p:cNvPr id="19458" name="Object 8">
            <a:hlinkClick r:id="" action="ppaction://ole?verb=0"/>
            <a:extLst>
              <a:ext uri="{FF2B5EF4-FFF2-40B4-BE49-F238E27FC236}">
                <a16:creationId xmlns:a16="http://schemas.microsoft.com/office/drawing/2014/main" id="{143A95E4-5152-4DEB-930F-14A48936B3A7}"/>
              </a:ext>
            </a:extLst>
          </p:cNvPr>
          <p:cNvGraphicFramePr>
            <a:graphicFrameLocks/>
          </p:cNvGraphicFramePr>
          <p:nvPr/>
        </p:nvGraphicFramePr>
        <p:xfrm>
          <a:off x="228600" y="304800"/>
          <a:ext cx="1670050" cy="289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5" name="CorelDRAW" r:id="rId4" imgW="3809880" imgH="6589440" progId="CorelDraw.Graphic.9">
                  <p:embed/>
                </p:oleObj>
              </mc:Choice>
              <mc:Fallback>
                <p:oleObj name="CorelDRAW" r:id="rId4" imgW="3809880" imgH="6589440" progId="CorelDraw.Graphic.9">
                  <p:embed/>
                  <p:pic>
                    <p:nvPicPr>
                      <p:cNvPr id="0" name="Object 8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04800"/>
                        <a:ext cx="1670050" cy="289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>
            <a:extLst>
              <a:ext uri="{FF2B5EF4-FFF2-40B4-BE49-F238E27FC236}">
                <a16:creationId xmlns:a16="http://schemas.microsoft.com/office/drawing/2014/main" id="{3DB5DB74-4CA1-4075-8E74-085626F8ED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228600"/>
            <a:ext cx="7543800" cy="642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500"/>
              </a:spcBef>
            </a:pP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Ele pegou a nota, agora imunda e amassada . "E agora?</a:t>
            </a:r>
            <a:b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</a:b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quem ainda quer essa nota? As mãos continuaram levantadas.</a:t>
            </a:r>
          </a:p>
          <a:p>
            <a:pPr>
              <a:spcBef>
                <a:spcPts val="500"/>
              </a:spcBef>
            </a:pP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"Meus amigos, vocês todos tem uma grande lição a aprender: não importa o que eu faça com essa nota, vocês ainda vão ter interesse nela, porque continua valendo 50 reais. </a:t>
            </a:r>
          </a:p>
          <a:p>
            <a:pPr>
              <a:spcBef>
                <a:spcPts val="500"/>
              </a:spcBef>
            </a:pP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Muitas vezes em nossa vida, somos amassados, pisados, e ficamos imundos...Nós nos sentimos como sem</a:t>
            </a:r>
            <a:b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</a:b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valor, sem importância, mas não importa o que aconteceu ou o que acontecerá, você nunca perderá o valor para os olhos de Deus.</a:t>
            </a:r>
            <a:b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</a:br>
            <a:b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</a:b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O valor de nossa vida não é medido pelo que fazemos ou sabemos.</a:t>
            </a:r>
            <a:b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</a:b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Mas pelo que SOMOS!</a:t>
            </a:r>
            <a:b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</a:b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VOCÊ é especial: Não se esqueça disso!"</a:t>
            </a:r>
          </a:p>
        </p:txBody>
      </p:sp>
      <p:grpSp>
        <p:nvGrpSpPr>
          <p:cNvPr id="20484" name="Group 3">
            <a:extLst>
              <a:ext uri="{FF2B5EF4-FFF2-40B4-BE49-F238E27FC236}">
                <a16:creationId xmlns:a16="http://schemas.microsoft.com/office/drawing/2014/main" id="{E0470453-2BE9-4A30-BB9C-79EC222C6E54}"/>
              </a:ext>
            </a:extLst>
          </p:cNvPr>
          <p:cNvGrpSpPr>
            <a:grpSpLocks/>
          </p:cNvGrpSpPr>
          <p:nvPr/>
        </p:nvGrpSpPr>
        <p:grpSpPr bwMode="auto">
          <a:xfrm>
            <a:off x="-381000" y="5410200"/>
            <a:ext cx="2362200" cy="1271588"/>
            <a:chOff x="-240" y="3408"/>
            <a:chExt cx="1488" cy="801"/>
          </a:xfrm>
        </p:grpSpPr>
        <p:pic>
          <p:nvPicPr>
            <p:cNvPr id="20485" name="Picture 4">
              <a:extLst>
                <a:ext uri="{FF2B5EF4-FFF2-40B4-BE49-F238E27FC236}">
                  <a16:creationId xmlns:a16="http://schemas.microsoft.com/office/drawing/2014/main" id="{9E9371B8-5218-4CB0-AD46-9C8770D6A63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3408"/>
              <a:ext cx="393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6085" name="Rectangle 5">
              <a:extLst>
                <a:ext uri="{FF2B5EF4-FFF2-40B4-BE49-F238E27FC236}">
                  <a16:creationId xmlns:a16="http://schemas.microsoft.com/office/drawing/2014/main" id="{43BF9B40-6DDB-47B2-AEE7-679FD507AA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40" y="3696"/>
              <a:ext cx="1488" cy="4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 anchor="ctr"/>
            <a:lstStyle/>
            <a:p>
              <a:pPr defTabSz="762000">
                <a:defRPr/>
              </a:pP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Ministério Jovem</a:t>
              </a:r>
              <a:b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</a:b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União Nordeste </a:t>
              </a:r>
              <a:b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</a:b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Brasileira</a:t>
              </a:r>
            </a:p>
          </p:txBody>
        </p:sp>
        <p:sp>
          <p:nvSpPr>
            <p:cNvPr id="46086" name="Rectangle 6">
              <a:extLst>
                <a:ext uri="{FF2B5EF4-FFF2-40B4-BE49-F238E27FC236}">
                  <a16:creationId xmlns:a16="http://schemas.microsoft.com/office/drawing/2014/main" id="{03EC9E7B-4B40-49D8-8CD4-FA7807CC44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4113"/>
              <a:ext cx="720" cy="96"/>
            </a:xfrm>
            <a:prstGeom prst="rect">
              <a:avLst/>
            </a:prstGeom>
            <a:solidFill>
              <a:schemeClr val="bg2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</p:grpSp>
      <p:graphicFrame>
        <p:nvGraphicFramePr>
          <p:cNvPr id="20482" name="Object 7">
            <a:hlinkClick r:id="" action="ppaction://ole?verb=0"/>
            <a:extLst>
              <a:ext uri="{FF2B5EF4-FFF2-40B4-BE49-F238E27FC236}">
                <a16:creationId xmlns:a16="http://schemas.microsoft.com/office/drawing/2014/main" id="{2BCBBBC2-8A70-45DC-AB3D-67766A435C11}"/>
              </a:ext>
            </a:extLst>
          </p:cNvPr>
          <p:cNvGraphicFramePr>
            <a:graphicFrameLocks/>
          </p:cNvGraphicFramePr>
          <p:nvPr/>
        </p:nvGraphicFramePr>
        <p:xfrm>
          <a:off x="228600" y="304800"/>
          <a:ext cx="1670050" cy="289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8" name="CorelDRAW" r:id="rId4" imgW="3809880" imgH="6589440" progId="CorelDraw.Graphic.9">
                  <p:embed/>
                </p:oleObj>
              </mc:Choice>
              <mc:Fallback>
                <p:oleObj name="CorelDRAW" r:id="rId4" imgW="3809880" imgH="6589440" progId="CorelDraw.Graphic.9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04800"/>
                        <a:ext cx="1670050" cy="289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61ACF1A6-288C-49AE-AABD-DD9075C357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1136650"/>
            <a:ext cx="5257800" cy="5568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 defTabSz="762000">
              <a:spcBef>
                <a:spcPct val="50000"/>
              </a:spcBef>
              <a:buFont typeface="Monotype Sorts" pitchFamily="2" charset="2"/>
              <a:buChar char="ò"/>
              <a:defRPr/>
            </a:pPr>
            <a:r>
              <a:rPr lang="pt-BR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Exagero de algum traço que considera positivo para compensar o que julga inferior. </a:t>
            </a:r>
          </a:p>
          <a:p>
            <a:pPr marL="342900" indent="-342900" algn="l" defTabSz="762000">
              <a:spcBef>
                <a:spcPct val="50000"/>
              </a:spcBef>
              <a:buFont typeface="Monotype Sorts" pitchFamily="2" charset="2"/>
              <a:buChar char="ò"/>
              <a:defRPr/>
            </a:pPr>
            <a:r>
              <a:rPr lang="pt-BR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Teimosia – defender uma opinião, mesmo sabendo que ela está errada. </a:t>
            </a:r>
          </a:p>
          <a:p>
            <a:pPr marL="342900" indent="-342900" algn="l" defTabSz="762000">
              <a:spcBef>
                <a:spcPct val="50000"/>
              </a:spcBef>
              <a:buFont typeface="Monotype Sorts" pitchFamily="2" charset="2"/>
              <a:buChar char="ò"/>
              <a:defRPr/>
            </a:pPr>
            <a:r>
              <a:rPr lang="pt-BR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Idéias de referência, aplicando a si toda a opinião desfavorável feita pelos outros. </a:t>
            </a:r>
          </a:p>
          <a:p>
            <a:pPr marL="342900" indent="-342900" algn="l" defTabSz="762000">
              <a:spcBef>
                <a:spcPct val="50000"/>
              </a:spcBef>
              <a:buFont typeface="Monotype Sorts" pitchFamily="2" charset="2"/>
              <a:buChar char="ò"/>
              <a:defRPr/>
            </a:pPr>
            <a:r>
              <a:rPr lang="pt-BR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Ciúme exagerado. Nasce pela falta de amor por outra pessoa, mas é resultado da baixa auto-estima. </a:t>
            </a:r>
          </a:p>
          <a:p>
            <a:pPr marL="342900" indent="-342900" algn="l" defTabSz="762000">
              <a:spcBef>
                <a:spcPct val="50000"/>
              </a:spcBef>
              <a:buFont typeface="Monotype Sorts" pitchFamily="2" charset="2"/>
              <a:buChar char="ò"/>
              <a:defRPr/>
            </a:pPr>
            <a:r>
              <a:rPr lang="pt-BR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Profunda sensação de inadequação e incompetência a tudo.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C08004B7-27AC-417E-B56A-F5ACB6F683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76200"/>
            <a:ext cx="80772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defTabSz="762000">
              <a:defRPr/>
            </a:pPr>
            <a:r>
              <a:rPr lang="pt-BR"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  <a:t>Quem se Sente Inferior</a:t>
            </a:r>
          </a:p>
        </p:txBody>
      </p:sp>
      <p:graphicFrame>
        <p:nvGraphicFramePr>
          <p:cNvPr id="3074" name="Object 4">
            <a:hlinkClick r:id="" action="ppaction://ole?verb=0"/>
            <a:extLst>
              <a:ext uri="{FF2B5EF4-FFF2-40B4-BE49-F238E27FC236}">
                <a16:creationId xmlns:a16="http://schemas.microsoft.com/office/drawing/2014/main" id="{1F3F9174-1D8E-403F-8ADA-609D6E3CF2EB}"/>
              </a:ext>
            </a:extLst>
          </p:cNvPr>
          <p:cNvGraphicFramePr>
            <a:graphicFrameLocks/>
          </p:cNvGraphicFramePr>
          <p:nvPr/>
        </p:nvGraphicFramePr>
        <p:xfrm>
          <a:off x="6400800" y="1219200"/>
          <a:ext cx="3035300" cy="557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CorelDRAW" r:id="rId3" imgW="2393640" imgH="4390920" progId="CorelDraw.Graphic.9">
                  <p:embed/>
                </p:oleObj>
              </mc:Choice>
              <mc:Fallback>
                <p:oleObj name="CorelDRAW" r:id="rId3" imgW="2393640" imgH="4390920" progId="CorelDraw.Graphic.9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1219200"/>
                        <a:ext cx="3035300" cy="557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accent1">
                                  <a:gamma/>
                                  <a:shade val="60000"/>
                                  <a:invGamma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077" name="Group 5">
            <a:extLst>
              <a:ext uri="{FF2B5EF4-FFF2-40B4-BE49-F238E27FC236}">
                <a16:creationId xmlns:a16="http://schemas.microsoft.com/office/drawing/2014/main" id="{49CE0B8B-05FC-4F7F-AFDE-03BAAAF1394C}"/>
              </a:ext>
            </a:extLst>
          </p:cNvPr>
          <p:cNvGrpSpPr>
            <a:grpSpLocks/>
          </p:cNvGrpSpPr>
          <p:nvPr/>
        </p:nvGrpSpPr>
        <p:grpSpPr bwMode="auto">
          <a:xfrm>
            <a:off x="-381000" y="5410200"/>
            <a:ext cx="2362200" cy="1271588"/>
            <a:chOff x="-240" y="3408"/>
            <a:chExt cx="1488" cy="801"/>
          </a:xfrm>
        </p:grpSpPr>
        <p:pic>
          <p:nvPicPr>
            <p:cNvPr id="3079" name="Picture 6">
              <a:extLst>
                <a:ext uri="{FF2B5EF4-FFF2-40B4-BE49-F238E27FC236}">
                  <a16:creationId xmlns:a16="http://schemas.microsoft.com/office/drawing/2014/main" id="{5B96F0DB-7192-43E9-A730-ADFBCB7348D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3408"/>
              <a:ext cx="393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655" name="Rectangle 7">
              <a:extLst>
                <a:ext uri="{FF2B5EF4-FFF2-40B4-BE49-F238E27FC236}">
                  <a16:creationId xmlns:a16="http://schemas.microsoft.com/office/drawing/2014/main" id="{A0508F7D-46D2-47E3-A9AF-DCCD1E6A3A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40" y="3696"/>
              <a:ext cx="1488" cy="4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 anchor="ctr"/>
            <a:lstStyle/>
            <a:p>
              <a:pPr defTabSz="762000">
                <a:defRPr/>
              </a:pP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Ministério Jovem</a:t>
              </a:r>
              <a:b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</a:b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União Nordeste </a:t>
              </a:r>
              <a:b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</a:b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Brasileira</a:t>
              </a:r>
            </a:p>
          </p:txBody>
        </p:sp>
        <p:sp>
          <p:nvSpPr>
            <p:cNvPr id="27656" name="Rectangle 8">
              <a:extLst>
                <a:ext uri="{FF2B5EF4-FFF2-40B4-BE49-F238E27FC236}">
                  <a16:creationId xmlns:a16="http://schemas.microsoft.com/office/drawing/2014/main" id="{9CBBC6F5-AF5E-4CDA-8C0B-19A6353F7E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4113"/>
              <a:ext cx="720" cy="96"/>
            </a:xfrm>
            <a:prstGeom prst="rect">
              <a:avLst/>
            </a:prstGeom>
            <a:solidFill>
              <a:schemeClr val="bg2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</p:grpSp>
      <p:sp>
        <p:nvSpPr>
          <p:cNvPr id="3078" name="Rectangle 9">
            <a:extLst>
              <a:ext uri="{FF2B5EF4-FFF2-40B4-BE49-F238E27FC236}">
                <a16:creationId xmlns:a16="http://schemas.microsoft.com/office/drawing/2014/main" id="{410D3D4E-D10E-4909-B7C5-44885E04E9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1600200"/>
            <a:ext cx="80772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buFont typeface="Monotype Sorts" pitchFamily="2" charset="2"/>
              <a:buNone/>
            </a:pPr>
            <a:endParaRPr lang="pt-BR" altLang="pt-BR" sz="4400">
              <a:solidFill>
                <a:schemeClr val="tx1"/>
              </a:solidFill>
              <a:effectLst/>
              <a:latin typeface="Futura Md BT" pitchFamily="34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>
            <a:hlinkClick r:id="" action="ppaction://ole?verb=0"/>
            <a:extLst>
              <a:ext uri="{FF2B5EF4-FFF2-40B4-BE49-F238E27FC236}">
                <a16:creationId xmlns:a16="http://schemas.microsoft.com/office/drawing/2014/main" id="{250B6A62-A38B-48C1-A8A0-2D061CA6731C}"/>
              </a:ext>
            </a:extLst>
          </p:cNvPr>
          <p:cNvGraphicFramePr>
            <a:graphicFrameLocks/>
          </p:cNvGraphicFramePr>
          <p:nvPr/>
        </p:nvGraphicFramePr>
        <p:xfrm>
          <a:off x="152400" y="152400"/>
          <a:ext cx="2536825" cy="300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CorelDRAW" r:id="rId3" imgW="2329336" imgH="2769966" progId="CorelDraw.Graphic.9">
                  <p:embed/>
                </p:oleObj>
              </mc:Choice>
              <mc:Fallback>
                <p:oleObj name="CorelDRAW" r:id="rId3" imgW="2329336" imgH="2769966" progId="CorelDraw.Graphic.9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52400"/>
                        <a:ext cx="2536825" cy="300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5" name="Rectangle 3">
            <a:extLst>
              <a:ext uri="{FF2B5EF4-FFF2-40B4-BE49-F238E27FC236}">
                <a16:creationId xmlns:a16="http://schemas.microsoft.com/office/drawing/2014/main" id="{38E63DCF-1A30-4D70-B0AF-0F5667D983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2400"/>
            <a:ext cx="80772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r" defTabSz="762000">
              <a:defRPr/>
            </a:pPr>
            <a:r>
              <a:rPr lang="pt-BR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  <a:t>Quais as Causas?</a:t>
            </a:r>
          </a:p>
        </p:txBody>
      </p:sp>
      <p:grpSp>
        <p:nvGrpSpPr>
          <p:cNvPr id="4100" name="Group 4">
            <a:extLst>
              <a:ext uri="{FF2B5EF4-FFF2-40B4-BE49-F238E27FC236}">
                <a16:creationId xmlns:a16="http://schemas.microsoft.com/office/drawing/2014/main" id="{8D67F79F-8A2D-4ABF-A7FC-ED3269BDF0DE}"/>
              </a:ext>
            </a:extLst>
          </p:cNvPr>
          <p:cNvGrpSpPr>
            <a:grpSpLocks/>
          </p:cNvGrpSpPr>
          <p:nvPr/>
        </p:nvGrpSpPr>
        <p:grpSpPr bwMode="auto">
          <a:xfrm>
            <a:off x="-381000" y="5410200"/>
            <a:ext cx="2362200" cy="1271588"/>
            <a:chOff x="-240" y="3408"/>
            <a:chExt cx="1488" cy="801"/>
          </a:xfrm>
        </p:grpSpPr>
        <p:pic>
          <p:nvPicPr>
            <p:cNvPr id="4102" name="Picture 5">
              <a:extLst>
                <a:ext uri="{FF2B5EF4-FFF2-40B4-BE49-F238E27FC236}">
                  <a16:creationId xmlns:a16="http://schemas.microsoft.com/office/drawing/2014/main" id="{F615240D-32F5-4ED5-A55A-463A330061E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3408"/>
              <a:ext cx="393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678" name="Rectangle 6">
              <a:extLst>
                <a:ext uri="{FF2B5EF4-FFF2-40B4-BE49-F238E27FC236}">
                  <a16:creationId xmlns:a16="http://schemas.microsoft.com/office/drawing/2014/main" id="{3C0FB556-CC08-4143-A928-8ABFC4A045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40" y="3696"/>
              <a:ext cx="1488" cy="4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 anchor="ctr"/>
            <a:lstStyle/>
            <a:p>
              <a:pPr defTabSz="762000">
                <a:defRPr/>
              </a:pP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Ministério Jovem</a:t>
              </a:r>
              <a:b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</a:b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União Nordeste </a:t>
              </a:r>
              <a:b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</a:b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Brasileira</a:t>
              </a:r>
            </a:p>
          </p:txBody>
        </p:sp>
        <p:sp>
          <p:nvSpPr>
            <p:cNvPr id="28679" name="Rectangle 7">
              <a:extLst>
                <a:ext uri="{FF2B5EF4-FFF2-40B4-BE49-F238E27FC236}">
                  <a16:creationId xmlns:a16="http://schemas.microsoft.com/office/drawing/2014/main" id="{BB8C9E25-0F84-4A39-A6AA-AD17AF7BC6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4113"/>
              <a:ext cx="720" cy="96"/>
            </a:xfrm>
            <a:prstGeom prst="rect">
              <a:avLst/>
            </a:prstGeom>
            <a:solidFill>
              <a:schemeClr val="bg2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</p:grpSp>
      <p:sp>
        <p:nvSpPr>
          <p:cNvPr id="4101" name="Rectangle 8">
            <a:extLst>
              <a:ext uri="{FF2B5EF4-FFF2-40B4-BE49-F238E27FC236}">
                <a16:creationId xmlns:a16="http://schemas.microsoft.com/office/drawing/2014/main" id="{C3731FE7-C21F-4F4D-ABCD-91C63B9F46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1408113"/>
            <a:ext cx="7391400" cy="5145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·"/>
            </a:pPr>
            <a:r>
              <a:rPr lang="pt-BR" altLang="pt-BR" sz="2200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Muita "bola fora"</a:t>
            </a:r>
            <a:r>
              <a:rPr lang="pt-BR" altLang="pt-BR" sz="2200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 – Situações embaraçosas = começa a se considerar um trapalhão.</a:t>
            </a:r>
            <a:r>
              <a:rPr lang="pt-BR" altLang="pt-BR" sz="2200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 </a:t>
            </a:r>
          </a:p>
          <a:p>
            <a:pPr algn="l"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·"/>
            </a:pPr>
            <a:r>
              <a:rPr lang="pt-BR" altLang="pt-BR" sz="2200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Comentários negativos </a:t>
            </a:r>
            <a:r>
              <a:rPr lang="pt-BR" altLang="pt-BR" sz="2200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– Tipo "você não presta". Condenam quem errou, e não o erro </a:t>
            </a:r>
          </a:p>
          <a:p>
            <a:pPr algn="l"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·"/>
            </a:pPr>
            <a:r>
              <a:rPr lang="pt-BR" altLang="pt-BR" sz="2200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Problemas em casa </a:t>
            </a:r>
            <a:r>
              <a:rPr lang="pt-BR" altLang="pt-BR" sz="2200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– Tipo: críticas freqüentes, punições constantes, ridicularização, comparações e superproteção.</a:t>
            </a:r>
            <a:r>
              <a:rPr lang="pt-BR" altLang="pt-BR" sz="2200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 </a:t>
            </a:r>
          </a:p>
          <a:p>
            <a:pPr algn="l"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·"/>
            </a:pPr>
            <a:r>
              <a:rPr lang="pt-BR" altLang="pt-BR" sz="2200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Ambiente de trabalho ou estudo </a:t>
            </a:r>
            <a:r>
              <a:rPr lang="pt-BR" altLang="pt-BR" sz="2200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– Pode ser um salário baixo, a falta de um elogio, uma palavra de reconhecimento. Pode ser a gota d’água para os sensíveis.</a:t>
            </a:r>
            <a:r>
              <a:rPr lang="pt-BR" altLang="pt-BR" sz="2200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 </a:t>
            </a:r>
          </a:p>
          <a:p>
            <a:pPr algn="l"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·"/>
            </a:pPr>
            <a:r>
              <a:rPr lang="pt-BR" altLang="pt-BR" sz="2200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Falta de coerência </a:t>
            </a:r>
            <a:r>
              <a:rPr lang="pt-BR" altLang="pt-BR" sz="2200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– Viver uma mentira é devastador. Isso acontece quando fingimos qualquer coisa.</a:t>
            </a:r>
            <a:r>
              <a:rPr lang="pt-BR" altLang="pt-BR" sz="2200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 </a:t>
            </a:r>
          </a:p>
          <a:p>
            <a:pPr algn="l"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·"/>
            </a:pPr>
            <a:r>
              <a:rPr lang="pt-BR" altLang="pt-BR" sz="2200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Visão espiritual desequilibrada </a:t>
            </a:r>
            <a:r>
              <a:rPr lang="pt-BR" altLang="pt-BR" sz="2200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– O que Deus pede é que neguemos o eu pecaminoso, não nosso valor. </a:t>
            </a:r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3" name="Group 2">
            <a:extLst>
              <a:ext uri="{FF2B5EF4-FFF2-40B4-BE49-F238E27FC236}">
                <a16:creationId xmlns:a16="http://schemas.microsoft.com/office/drawing/2014/main" id="{9047529A-B7A9-48B4-8D45-2D38538BC729}"/>
              </a:ext>
            </a:extLst>
          </p:cNvPr>
          <p:cNvGrpSpPr>
            <a:grpSpLocks/>
          </p:cNvGrpSpPr>
          <p:nvPr/>
        </p:nvGrpSpPr>
        <p:grpSpPr bwMode="auto">
          <a:xfrm>
            <a:off x="-381000" y="5410200"/>
            <a:ext cx="2362200" cy="1271588"/>
            <a:chOff x="-240" y="3408"/>
            <a:chExt cx="1488" cy="801"/>
          </a:xfrm>
        </p:grpSpPr>
        <p:pic>
          <p:nvPicPr>
            <p:cNvPr id="5126" name="Picture 3">
              <a:extLst>
                <a:ext uri="{FF2B5EF4-FFF2-40B4-BE49-F238E27FC236}">
                  <a16:creationId xmlns:a16="http://schemas.microsoft.com/office/drawing/2014/main" id="{43A0D358-3D6C-416D-A9EA-C44269B40C5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3408"/>
              <a:ext cx="393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700" name="Rectangle 4">
              <a:extLst>
                <a:ext uri="{FF2B5EF4-FFF2-40B4-BE49-F238E27FC236}">
                  <a16:creationId xmlns:a16="http://schemas.microsoft.com/office/drawing/2014/main" id="{42C16CAE-EC89-4DCB-BF40-59326EBBB5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40" y="3696"/>
              <a:ext cx="1488" cy="4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 anchor="ctr"/>
            <a:lstStyle/>
            <a:p>
              <a:pPr defTabSz="762000">
                <a:defRPr/>
              </a:pP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Ministério Jovem</a:t>
              </a:r>
              <a:b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</a:b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União Nordeste </a:t>
              </a:r>
              <a:b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</a:b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Brasileira</a:t>
              </a:r>
            </a:p>
          </p:txBody>
        </p:sp>
        <p:sp>
          <p:nvSpPr>
            <p:cNvPr id="29701" name="Rectangle 5">
              <a:extLst>
                <a:ext uri="{FF2B5EF4-FFF2-40B4-BE49-F238E27FC236}">
                  <a16:creationId xmlns:a16="http://schemas.microsoft.com/office/drawing/2014/main" id="{616EC089-F7C4-4B48-A26C-DD4C19A9A9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4113"/>
              <a:ext cx="720" cy="96"/>
            </a:xfrm>
            <a:prstGeom prst="rect">
              <a:avLst/>
            </a:prstGeom>
            <a:solidFill>
              <a:schemeClr val="bg2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</p:grpSp>
      <p:sp>
        <p:nvSpPr>
          <p:cNvPr id="29702" name="Rectangle 6">
            <a:extLst>
              <a:ext uri="{FF2B5EF4-FFF2-40B4-BE49-F238E27FC236}">
                <a16:creationId xmlns:a16="http://schemas.microsoft.com/office/drawing/2014/main" id="{8440A365-1E96-4C9F-8500-7B9CAE25E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28600"/>
            <a:ext cx="80772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defTabSz="762000">
              <a:defRPr/>
            </a:pPr>
            <a:r>
              <a:rPr lang="pt-BR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  <a:t>Sua </a:t>
            </a:r>
            <a:r>
              <a:rPr lang="pt-BR" sz="4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  <a:t>CBP</a:t>
            </a:r>
            <a:br>
              <a:rPr lang="pt-BR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</a:br>
            <a:r>
              <a:rPr lang="pt-BR" sz="4400" b="1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  <a:t>Conta Bancária Pessoal</a:t>
            </a:r>
            <a:endParaRPr lang="pt-BR" sz="48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Futura Md BT" pitchFamily="34" charset="0"/>
            </a:endParaRPr>
          </a:p>
        </p:txBody>
      </p:sp>
      <p:sp>
        <p:nvSpPr>
          <p:cNvPr id="29704" name="Rectangle 8">
            <a:extLst>
              <a:ext uri="{FF2B5EF4-FFF2-40B4-BE49-F238E27FC236}">
                <a16:creationId xmlns:a16="http://schemas.microsoft.com/office/drawing/2014/main" id="{EFB3C49C-F548-42CB-9310-CE4264FDA8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676400"/>
            <a:ext cx="7620000" cy="5187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 defTabSz="762000"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lang="pt-BR" b="1">
                <a:solidFill>
                  <a:srgbClr val="FFFFFF"/>
                </a:solidFill>
                <a:effectLst/>
                <a:latin typeface="Tempus Sans ITC" pitchFamily="82" charset="0"/>
              </a:rPr>
              <a:t>Seus sentimentos = Conta Bancária Pessoal </a:t>
            </a:r>
          </a:p>
          <a:p>
            <a:pPr marL="342900" indent="-342900" algn="l" defTabSz="762000"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lang="pt-BR" b="1">
                <a:solidFill>
                  <a:srgbClr val="FFFFFF"/>
                </a:solidFill>
                <a:effectLst/>
                <a:latin typeface="Tempus Sans ITC" pitchFamily="82" charset="0"/>
              </a:rPr>
              <a:t>Depósitos ou retiradas = aquilo que pensa, faz ou diz. </a:t>
            </a:r>
          </a:p>
          <a:p>
            <a:pPr marL="342900" indent="-342900" algn="l" defTabSz="762000"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lang="pt-BR" b="1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Exemplo:</a:t>
            </a:r>
          </a:p>
          <a:p>
            <a:pPr marL="342900" indent="-342900" algn="l" defTabSz="762000"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lang="pt-BR" b="1">
                <a:solidFill>
                  <a:srgbClr val="FFFFFF"/>
                </a:solidFill>
                <a:effectLst/>
                <a:latin typeface="Tempus Sans ITC" pitchFamily="82" charset="0"/>
              </a:rPr>
              <a:t>Quando cumpre um compromisso que assumiu com você mesmo, você se sente no controle. É um depósito.</a:t>
            </a:r>
          </a:p>
          <a:p>
            <a:pPr marL="342900" indent="-342900" algn="l" defTabSz="762000"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lang="pt-BR" b="1">
                <a:solidFill>
                  <a:srgbClr val="FFFFFF"/>
                </a:solidFill>
                <a:effectLst/>
                <a:latin typeface="Tempus Sans ITC" pitchFamily="82" charset="0"/>
              </a:rPr>
              <a:t>Quando quebra uma promessa pessoal, acaba se sentindo desapontado. </a:t>
            </a:r>
            <a:r>
              <a:rPr lang="pt-BR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Isso significa que você fez uma retirada. </a:t>
            </a:r>
          </a:p>
          <a:p>
            <a:pPr marL="342900" indent="-342900" algn="l" defTabSz="762000"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lang="pt-BR" b="1" i="1">
                <a:solidFill>
                  <a:schemeClr val="tx1"/>
                </a:solidFill>
                <a:effectLst/>
                <a:latin typeface="Tempus Sans ITC" pitchFamily="82" charset="0"/>
              </a:rPr>
              <a:t>Pense:</a:t>
            </a:r>
          </a:p>
          <a:p>
            <a:pPr marL="342900" indent="-342900" algn="l" defTabSz="762000"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lang="pt-BR" b="1">
                <a:solidFill>
                  <a:srgbClr val="FFFFFF"/>
                </a:solidFill>
                <a:effectLst/>
                <a:latin typeface="Tempus Sans ITC" pitchFamily="82" charset="0"/>
              </a:rPr>
              <a:t>Como está sua CBP? </a:t>
            </a:r>
          </a:p>
          <a:p>
            <a:pPr marL="342900" indent="-342900" algn="l" defTabSz="762000"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lang="pt-BR" b="1">
                <a:solidFill>
                  <a:srgbClr val="FFFFFF"/>
                </a:solidFill>
                <a:effectLst/>
                <a:latin typeface="Tempus Sans ITC" pitchFamily="82" charset="0"/>
              </a:rPr>
              <a:t>Quanta confiança você tem si mesmo? </a:t>
            </a:r>
          </a:p>
          <a:p>
            <a:pPr marL="342900" indent="-342900" algn="l" defTabSz="762000"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lang="pt-BR" b="1">
                <a:solidFill>
                  <a:srgbClr val="FFFFFF"/>
                </a:solidFill>
                <a:effectLst/>
                <a:latin typeface="Tempus Sans ITC" pitchFamily="82" charset="0"/>
              </a:rPr>
              <a:t>Sua conta está bem abastecida ou zerada? </a:t>
            </a:r>
          </a:p>
        </p:txBody>
      </p:sp>
      <p:graphicFrame>
        <p:nvGraphicFramePr>
          <p:cNvPr id="5122" name="Object 9">
            <a:hlinkClick r:id="" action="ppaction://ole?verb=0"/>
            <a:extLst>
              <a:ext uri="{FF2B5EF4-FFF2-40B4-BE49-F238E27FC236}">
                <a16:creationId xmlns:a16="http://schemas.microsoft.com/office/drawing/2014/main" id="{229F7C25-1842-4E72-A91C-851E85EF3444}"/>
              </a:ext>
            </a:extLst>
          </p:cNvPr>
          <p:cNvGraphicFramePr>
            <a:graphicFrameLocks/>
          </p:cNvGraphicFramePr>
          <p:nvPr/>
        </p:nvGraphicFramePr>
        <p:xfrm>
          <a:off x="762000" y="533400"/>
          <a:ext cx="1431925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CorelDRAW" r:id="rId4" imgW="2139840" imgH="1380960" progId="CorelDraw.Graphic.9">
                  <p:embed/>
                </p:oleObj>
              </mc:Choice>
              <mc:Fallback>
                <p:oleObj name="CorelDRAW" r:id="rId4" imgW="2139840" imgH="1380960" progId="CorelDraw.Graphic.9">
                  <p:embed/>
                  <p:pic>
                    <p:nvPicPr>
                      <p:cNvPr id="0" name="Object 9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33400"/>
                        <a:ext cx="1431925" cy="92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7" name="Group 2">
            <a:extLst>
              <a:ext uri="{FF2B5EF4-FFF2-40B4-BE49-F238E27FC236}">
                <a16:creationId xmlns:a16="http://schemas.microsoft.com/office/drawing/2014/main" id="{F98C9D1A-0FA7-4951-A347-4072DF05F379}"/>
              </a:ext>
            </a:extLst>
          </p:cNvPr>
          <p:cNvGrpSpPr>
            <a:grpSpLocks/>
          </p:cNvGrpSpPr>
          <p:nvPr/>
        </p:nvGrpSpPr>
        <p:grpSpPr bwMode="auto">
          <a:xfrm>
            <a:off x="-381000" y="5410200"/>
            <a:ext cx="2362200" cy="1271588"/>
            <a:chOff x="-240" y="3408"/>
            <a:chExt cx="1488" cy="801"/>
          </a:xfrm>
        </p:grpSpPr>
        <p:pic>
          <p:nvPicPr>
            <p:cNvPr id="6151" name="Picture 3">
              <a:extLst>
                <a:ext uri="{FF2B5EF4-FFF2-40B4-BE49-F238E27FC236}">
                  <a16:creationId xmlns:a16="http://schemas.microsoft.com/office/drawing/2014/main" id="{7F4840FC-3A2F-4D2E-91D4-D56E75FCD19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3408"/>
              <a:ext cx="393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724" name="Rectangle 4">
              <a:extLst>
                <a:ext uri="{FF2B5EF4-FFF2-40B4-BE49-F238E27FC236}">
                  <a16:creationId xmlns:a16="http://schemas.microsoft.com/office/drawing/2014/main" id="{CFF932F7-9EC0-4DD1-BBCE-09267CE91D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40" y="3696"/>
              <a:ext cx="1488" cy="4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 anchor="ctr"/>
            <a:lstStyle/>
            <a:p>
              <a:pPr defTabSz="762000">
                <a:defRPr/>
              </a:pP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Ministério Jovem</a:t>
              </a:r>
              <a:b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</a:b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União Nordeste </a:t>
              </a:r>
              <a:b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</a:b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Brasileira</a:t>
              </a:r>
            </a:p>
          </p:txBody>
        </p:sp>
        <p:sp>
          <p:nvSpPr>
            <p:cNvPr id="30725" name="Rectangle 5">
              <a:extLst>
                <a:ext uri="{FF2B5EF4-FFF2-40B4-BE49-F238E27FC236}">
                  <a16:creationId xmlns:a16="http://schemas.microsoft.com/office/drawing/2014/main" id="{6DB0CE19-E85F-4F89-9A37-BD5BBF2043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4113"/>
              <a:ext cx="720" cy="96"/>
            </a:xfrm>
            <a:prstGeom prst="rect">
              <a:avLst/>
            </a:prstGeom>
            <a:solidFill>
              <a:schemeClr val="bg2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</p:grpSp>
      <p:sp>
        <p:nvSpPr>
          <p:cNvPr id="30726" name="Rectangle 6">
            <a:extLst>
              <a:ext uri="{FF2B5EF4-FFF2-40B4-BE49-F238E27FC236}">
                <a16:creationId xmlns:a16="http://schemas.microsoft.com/office/drawing/2014/main" id="{C8C42E8D-08C7-4B5A-970C-D7DE785646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04800"/>
            <a:ext cx="80772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defTabSz="762000">
              <a:defRPr/>
            </a:pPr>
            <a:r>
              <a:rPr lang="pt-BR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  <a:t>Sintomas de uma</a:t>
            </a:r>
            <a:br>
              <a:rPr lang="pt-BR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</a:br>
            <a:r>
              <a:rPr lang="pt-BR" sz="4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  <a:t>CBP </a:t>
            </a:r>
            <a:r>
              <a:rPr lang="pt-BR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  <a:t>Pobre</a:t>
            </a:r>
          </a:p>
        </p:txBody>
      </p:sp>
      <p:sp>
        <p:nvSpPr>
          <p:cNvPr id="6149" name="Rectangle 7">
            <a:extLst>
              <a:ext uri="{FF2B5EF4-FFF2-40B4-BE49-F238E27FC236}">
                <a16:creationId xmlns:a16="http://schemas.microsoft.com/office/drawing/2014/main" id="{198C8B31-AB0F-4385-9142-284EF4CB42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1676400"/>
            <a:ext cx="7315200" cy="517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Você fica facilmente retraído ou muito fechado</a:t>
            </a: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 – Medo de deixar outra pessoa lhe conhecer e perceber suas falhas.</a:t>
            </a: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 </a:t>
            </a:r>
          </a:p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Você se torna muito sensível </a:t>
            </a: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– Se fere facilmente com o que as outras pessoas fazem ou dizem. </a:t>
            </a:r>
          </a:p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pt-BR" altLang="pt-BR" i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Teste: </a:t>
            </a:r>
          </a:p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Você se ofende mais facilmente que a maioria das pessoas? </a:t>
            </a:r>
          </a:p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Você leva muito tempo para se recuperar de uma ofensa? </a:t>
            </a:r>
            <a:endParaRPr lang="pt-BR" altLang="pt-BR" b="1">
              <a:solidFill>
                <a:srgbClr val="FFFFFF"/>
              </a:solidFill>
              <a:effectLst/>
              <a:latin typeface="Tempus Sans ITC" panose="04020404030D07020202" pitchFamily="82" charset="0"/>
            </a:endParaRPr>
          </a:p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Você se exalta com facilidade e é muito crítico </a:t>
            </a: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– Para humilhar os outros e se sentir  superior.</a:t>
            </a: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 </a:t>
            </a:r>
            <a:endParaRPr lang="pt-BR" altLang="pt-BR">
              <a:solidFill>
                <a:srgbClr val="FFFFFF"/>
              </a:solidFill>
              <a:effectLst/>
              <a:latin typeface="Tempus Sans ITC" panose="04020404030D07020202" pitchFamily="82" charset="0"/>
            </a:endParaRPr>
          </a:p>
        </p:txBody>
      </p:sp>
      <p:graphicFrame>
        <p:nvGraphicFramePr>
          <p:cNvPr id="6146" name="Object 8">
            <a:hlinkClick r:id="" action="ppaction://ole?verb=0"/>
            <a:extLst>
              <a:ext uri="{FF2B5EF4-FFF2-40B4-BE49-F238E27FC236}">
                <a16:creationId xmlns:a16="http://schemas.microsoft.com/office/drawing/2014/main" id="{6ADE9D74-FB2A-44B6-9F08-E2206206D74F}"/>
              </a:ext>
            </a:extLst>
          </p:cNvPr>
          <p:cNvGraphicFramePr>
            <a:graphicFrameLocks/>
          </p:cNvGraphicFramePr>
          <p:nvPr/>
        </p:nvGraphicFramePr>
        <p:xfrm>
          <a:off x="762000" y="533400"/>
          <a:ext cx="1431925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CorelDRAW" r:id="rId4" imgW="2139840" imgH="1380960" progId="CorelDraw.Graphic.9">
                  <p:embed/>
                </p:oleObj>
              </mc:Choice>
              <mc:Fallback>
                <p:oleObj name="CorelDRAW" r:id="rId4" imgW="2139840" imgH="1380960" progId="CorelDraw.Graphic.9">
                  <p:embed/>
                  <p:pic>
                    <p:nvPicPr>
                      <p:cNvPr id="0" name="Object 8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33400"/>
                        <a:ext cx="1431925" cy="92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9" name="AutoShape 9">
            <a:extLst>
              <a:ext uri="{FF2B5EF4-FFF2-40B4-BE49-F238E27FC236}">
                <a16:creationId xmlns:a16="http://schemas.microsoft.com/office/drawing/2014/main" id="{59A71EC8-26A8-44C1-A4B2-8A2750B383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96913"/>
            <a:ext cx="152400" cy="609600"/>
          </a:xfrm>
          <a:prstGeom prst="downArrow">
            <a:avLst>
              <a:gd name="adj1" fmla="val 50000"/>
              <a:gd name="adj2" fmla="val 100000"/>
            </a:avLst>
          </a:prstGeom>
          <a:solidFill>
            <a:schemeClr val="hlink"/>
          </a:solidFill>
          <a:ln w="127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1" name="Group 2">
            <a:extLst>
              <a:ext uri="{FF2B5EF4-FFF2-40B4-BE49-F238E27FC236}">
                <a16:creationId xmlns:a16="http://schemas.microsoft.com/office/drawing/2014/main" id="{A98D6F35-E95F-4550-B115-06C6D97FA336}"/>
              </a:ext>
            </a:extLst>
          </p:cNvPr>
          <p:cNvGrpSpPr>
            <a:grpSpLocks/>
          </p:cNvGrpSpPr>
          <p:nvPr/>
        </p:nvGrpSpPr>
        <p:grpSpPr bwMode="auto">
          <a:xfrm>
            <a:off x="-381000" y="5410200"/>
            <a:ext cx="2362200" cy="1271588"/>
            <a:chOff x="-240" y="3408"/>
            <a:chExt cx="1488" cy="801"/>
          </a:xfrm>
        </p:grpSpPr>
        <p:pic>
          <p:nvPicPr>
            <p:cNvPr id="7175" name="Picture 3">
              <a:extLst>
                <a:ext uri="{FF2B5EF4-FFF2-40B4-BE49-F238E27FC236}">
                  <a16:creationId xmlns:a16="http://schemas.microsoft.com/office/drawing/2014/main" id="{DD07A4AD-A1E6-4426-AE67-8CA39427CCC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3408"/>
              <a:ext cx="393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748" name="Rectangle 4">
              <a:extLst>
                <a:ext uri="{FF2B5EF4-FFF2-40B4-BE49-F238E27FC236}">
                  <a16:creationId xmlns:a16="http://schemas.microsoft.com/office/drawing/2014/main" id="{5A498322-0FE2-4FA0-B4F3-E0B9759AB0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40" y="3696"/>
              <a:ext cx="1488" cy="4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 anchor="ctr"/>
            <a:lstStyle/>
            <a:p>
              <a:pPr defTabSz="762000">
                <a:defRPr/>
              </a:pP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Ministério Jovem</a:t>
              </a:r>
              <a:b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</a:b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União Nordeste </a:t>
              </a:r>
              <a:b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</a:b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Brasileira</a:t>
              </a:r>
            </a:p>
          </p:txBody>
        </p:sp>
        <p:sp>
          <p:nvSpPr>
            <p:cNvPr id="31749" name="Rectangle 5">
              <a:extLst>
                <a:ext uri="{FF2B5EF4-FFF2-40B4-BE49-F238E27FC236}">
                  <a16:creationId xmlns:a16="http://schemas.microsoft.com/office/drawing/2014/main" id="{D275BA43-1465-4076-9F78-86F163600E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4113"/>
              <a:ext cx="720" cy="96"/>
            </a:xfrm>
            <a:prstGeom prst="rect">
              <a:avLst/>
            </a:prstGeom>
            <a:solidFill>
              <a:schemeClr val="bg2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</p:grpSp>
      <p:sp>
        <p:nvSpPr>
          <p:cNvPr id="7172" name="Rectangle 6">
            <a:extLst>
              <a:ext uri="{FF2B5EF4-FFF2-40B4-BE49-F238E27FC236}">
                <a16:creationId xmlns:a16="http://schemas.microsoft.com/office/drawing/2014/main" id="{313EA10F-DD5E-4EC0-A4A5-D83766A659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2085975"/>
            <a:ext cx="7620000" cy="431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Você passa a ter grande dificuldade em amar outras pessoas</a:t>
            </a: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 – Não consegue amar a si mesmo </a:t>
            </a:r>
          </a:p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O ciúme fica forte e excessivo em você </a:t>
            </a: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– Excessos, demonstram possessividade por causa de insegurança. </a:t>
            </a:r>
          </a:p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Você tem dificuldade em aceitar elogios – </a:t>
            </a: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Não se considera grande coisa. </a:t>
            </a:r>
          </a:p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Você se compara muito com outras pessoas –</a:t>
            </a: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 Uma pessoa nunca é igual a outra. </a:t>
            </a:r>
          </a:p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Você sente dificuldade em ouvir –</a:t>
            </a: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 Está centralizado em você mesmo. </a:t>
            </a:r>
          </a:p>
        </p:txBody>
      </p:sp>
      <p:sp>
        <p:nvSpPr>
          <p:cNvPr id="31751" name="Rectangle 7">
            <a:extLst>
              <a:ext uri="{FF2B5EF4-FFF2-40B4-BE49-F238E27FC236}">
                <a16:creationId xmlns:a16="http://schemas.microsoft.com/office/drawing/2014/main" id="{75C3D533-6FFF-4338-8FB0-0FBE19746D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457200"/>
            <a:ext cx="80772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defTabSz="762000">
              <a:defRPr/>
            </a:pPr>
            <a:r>
              <a:rPr lang="pt-BR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  <a:t>Sintomas de uma</a:t>
            </a:r>
            <a:br>
              <a:rPr lang="pt-BR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</a:br>
            <a:r>
              <a:rPr lang="pt-BR" sz="4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  <a:t>CBP </a:t>
            </a:r>
            <a:r>
              <a:rPr lang="pt-BR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  <a:t>Pobre</a:t>
            </a:r>
          </a:p>
        </p:txBody>
      </p:sp>
      <p:graphicFrame>
        <p:nvGraphicFramePr>
          <p:cNvPr id="7170" name="Object 8">
            <a:hlinkClick r:id="" action="ppaction://ole?verb=0"/>
            <a:extLst>
              <a:ext uri="{FF2B5EF4-FFF2-40B4-BE49-F238E27FC236}">
                <a16:creationId xmlns:a16="http://schemas.microsoft.com/office/drawing/2014/main" id="{06ECD58F-B642-4A96-AF27-2C37F5D9B57F}"/>
              </a:ext>
            </a:extLst>
          </p:cNvPr>
          <p:cNvGraphicFramePr>
            <a:graphicFrameLocks/>
          </p:cNvGraphicFramePr>
          <p:nvPr/>
        </p:nvGraphicFramePr>
        <p:xfrm>
          <a:off x="762000" y="533400"/>
          <a:ext cx="1431925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CorelDRAW" r:id="rId4" imgW="2139840" imgH="1380960" progId="CorelDraw.Graphic.9">
                  <p:embed/>
                </p:oleObj>
              </mc:Choice>
              <mc:Fallback>
                <p:oleObj name="CorelDRAW" r:id="rId4" imgW="2139840" imgH="1380960" progId="CorelDraw.Graphic.9">
                  <p:embed/>
                  <p:pic>
                    <p:nvPicPr>
                      <p:cNvPr id="0" name="Object 8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33400"/>
                        <a:ext cx="1431925" cy="92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3" name="AutoShape 9">
            <a:extLst>
              <a:ext uri="{FF2B5EF4-FFF2-40B4-BE49-F238E27FC236}">
                <a16:creationId xmlns:a16="http://schemas.microsoft.com/office/drawing/2014/main" id="{EF0B82D4-087F-4BB5-9BCF-CECE59F1DC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90563"/>
            <a:ext cx="152400" cy="609600"/>
          </a:xfrm>
          <a:prstGeom prst="downArrow">
            <a:avLst>
              <a:gd name="adj1" fmla="val 50000"/>
              <a:gd name="adj2" fmla="val 100000"/>
            </a:avLst>
          </a:prstGeom>
          <a:solidFill>
            <a:schemeClr val="hlink"/>
          </a:solidFill>
          <a:ln w="127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5" name="Group 2">
            <a:extLst>
              <a:ext uri="{FF2B5EF4-FFF2-40B4-BE49-F238E27FC236}">
                <a16:creationId xmlns:a16="http://schemas.microsoft.com/office/drawing/2014/main" id="{F803B8F3-5051-4C2B-9B73-79EAD82B4AC7}"/>
              </a:ext>
            </a:extLst>
          </p:cNvPr>
          <p:cNvGrpSpPr>
            <a:grpSpLocks/>
          </p:cNvGrpSpPr>
          <p:nvPr/>
        </p:nvGrpSpPr>
        <p:grpSpPr bwMode="auto">
          <a:xfrm>
            <a:off x="-381000" y="5410200"/>
            <a:ext cx="2362200" cy="1271588"/>
            <a:chOff x="-240" y="3408"/>
            <a:chExt cx="1488" cy="801"/>
          </a:xfrm>
        </p:grpSpPr>
        <p:pic>
          <p:nvPicPr>
            <p:cNvPr id="8199" name="Picture 3">
              <a:extLst>
                <a:ext uri="{FF2B5EF4-FFF2-40B4-BE49-F238E27FC236}">
                  <a16:creationId xmlns:a16="http://schemas.microsoft.com/office/drawing/2014/main" id="{1837317A-6C64-45CE-971B-90AFCC545EC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3408"/>
              <a:ext cx="393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772" name="Rectangle 4">
              <a:extLst>
                <a:ext uri="{FF2B5EF4-FFF2-40B4-BE49-F238E27FC236}">
                  <a16:creationId xmlns:a16="http://schemas.microsoft.com/office/drawing/2014/main" id="{E5D8C5B0-D1F5-421E-B15F-CC79FA417D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40" y="3696"/>
              <a:ext cx="1488" cy="4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 anchor="ctr"/>
            <a:lstStyle/>
            <a:p>
              <a:pPr defTabSz="762000">
                <a:defRPr/>
              </a:pP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Ministério Jovem</a:t>
              </a:r>
              <a:b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</a:b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União Nordeste </a:t>
              </a:r>
              <a:b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</a:b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Brasileira</a:t>
              </a:r>
            </a:p>
          </p:txBody>
        </p:sp>
        <p:sp>
          <p:nvSpPr>
            <p:cNvPr id="32773" name="Rectangle 5">
              <a:extLst>
                <a:ext uri="{FF2B5EF4-FFF2-40B4-BE49-F238E27FC236}">
                  <a16:creationId xmlns:a16="http://schemas.microsoft.com/office/drawing/2014/main" id="{30B93915-4444-447A-B18B-032F088F65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4113"/>
              <a:ext cx="720" cy="96"/>
            </a:xfrm>
            <a:prstGeom prst="rect">
              <a:avLst/>
            </a:prstGeom>
            <a:solidFill>
              <a:schemeClr val="bg2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</p:grpSp>
      <p:sp>
        <p:nvSpPr>
          <p:cNvPr id="8196" name="Rectangle 6">
            <a:extLst>
              <a:ext uri="{FF2B5EF4-FFF2-40B4-BE49-F238E27FC236}">
                <a16:creationId xmlns:a16="http://schemas.microsoft.com/office/drawing/2014/main" id="{07501781-9FE7-42C3-AAFA-0D5DD9A51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1576388"/>
            <a:ext cx="7467600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Você cria uma preocupação exagerada com roupas e aparência –</a:t>
            </a: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 Tenta disfarçar ou compensar algo em sua aparência ou personalidade que não aceita.</a:t>
            </a: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 </a:t>
            </a:r>
          </a:p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Você fica excessivamente materialista, com complexo de pobreza –</a:t>
            </a: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 Gasta o que não tem com roupas, carros, festas, e tudo o que possa impressionar. </a:t>
            </a:r>
          </a:p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Você acaba desperdiçando potencial –</a:t>
            </a: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 Não consegue tomar decisões importantes, estabelecer alvos reais e nem desenvolver amizades significativas. </a:t>
            </a:r>
            <a:endParaRPr lang="pt-BR" altLang="pt-BR" b="1">
              <a:solidFill>
                <a:srgbClr val="FFFFFF"/>
              </a:solidFill>
              <a:effectLst/>
              <a:latin typeface="Tempus Sans ITC" panose="04020404030D07020202" pitchFamily="82" charset="0"/>
            </a:endParaRPr>
          </a:p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Você se torna moralmente vulnerável –</a:t>
            </a: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 Para agradar às pessoas ou a si mesmo, abre mão de princípios. </a:t>
            </a:r>
          </a:p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Você começa a desconfiar de Deus –</a:t>
            </a: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 Ele não foi leal com você.</a:t>
            </a:r>
          </a:p>
        </p:txBody>
      </p:sp>
      <p:sp>
        <p:nvSpPr>
          <p:cNvPr id="32775" name="Rectangle 7">
            <a:extLst>
              <a:ext uri="{FF2B5EF4-FFF2-40B4-BE49-F238E27FC236}">
                <a16:creationId xmlns:a16="http://schemas.microsoft.com/office/drawing/2014/main" id="{03B05CAE-DECC-4721-BECF-45D770997D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28600"/>
            <a:ext cx="80772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defTabSz="762000">
              <a:defRPr/>
            </a:pPr>
            <a:r>
              <a:rPr lang="pt-BR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  <a:t>Sintomas de uma</a:t>
            </a:r>
            <a:br>
              <a:rPr lang="pt-BR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</a:br>
            <a:r>
              <a:rPr lang="pt-BR" sz="4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  <a:t>CBP </a:t>
            </a:r>
            <a:r>
              <a:rPr lang="pt-BR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  <a:t>Pobre</a:t>
            </a:r>
          </a:p>
        </p:txBody>
      </p:sp>
      <p:graphicFrame>
        <p:nvGraphicFramePr>
          <p:cNvPr id="8194" name="Object 8">
            <a:hlinkClick r:id="" action="ppaction://ole?verb=0"/>
            <a:extLst>
              <a:ext uri="{FF2B5EF4-FFF2-40B4-BE49-F238E27FC236}">
                <a16:creationId xmlns:a16="http://schemas.microsoft.com/office/drawing/2014/main" id="{C3281B99-3012-4AF8-9A94-0918C6CD65D8}"/>
              </a:ext>
            </a:extLst>
          </p:cNvPr>
          <p:cNvGraphicFramePr>
            <a:graphicFrameLocks/>
          </p:cNvGraphicFramePr>
          <p:nvPr/>
        </p:nvGraphicFramePr>
        <p:xfrm>
          <a:off x="762000" y="381000"/>
          <a:ext cx="1431925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CorelDRAW" r:id="rId4" imgW="2139840" imgH="1380960" progId="CorelDraw.Graphic.9">
                  <p:embed/>
                </p:oleObj>
              </mc:Choice>
              <mc:Fallback>
                <p:oleObj name="CorelDRAW" r:id="rId4" imgW="2139840" imgH="1380960" progId="CorelDraw.Graphic.9">
                  <p:embed/>
                  <p:pic>
                    <p:nvPicPr>
                      <p:cNvPr id="0" name="Object 8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81000"/>
                        <a:ext cx="1431925" cy="92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7" name="AutoShape 9">
            <a:extLst>
              <a:ext uri="{FF2B5EF4-FFF2-40B4-BE49-F238E27FC236}">
                <a16:creationId xmlns:a16="http://schemas.microsoft.com/office/drawing/2014/main" id="{470A29B1-71FD-4585-914C-53CB30D6C8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533400"/>
            <a:ext cx="152400" cy="609600"/>
          </a:xfrm>
          <a:prstGeom prst="downArrow">
            <a:avLst>
              <a:gd name="adj1" fmla="val 50000"/>
              <a:gd name="adj2" fmla="val 100000"/>
            </a:avLst>
          </a:prstGeom>
          <a:solidFill>
            <a:schemeClr val="hlink"/>
          </a:solidFill>
          <a:ln w="127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41FD1E4D-23EA-464F-AD7D-724D35D56C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28600"/>
            <a:ext cx="80772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defTabSz="762000">
              <a:defRPr/>
            </a:pPr>
            <a:r>
              <a:rPr lang="pt-BR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  <a:t>Sintomas de uma</a:t>
            </a:r>
            <a:br>
              <a:rPr lang="pt-BR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</a:br>
            <a:r>
              <a:rPr lang="pt-BR" sz="4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  <a:t>CBP </a:t>
            </a:r>
            <a:r>
              <a:rPr lang="pt-BR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  <a:t>Rica</a:t>
            </a:r>
          </a:p>
        </p:txBody>
      </p:sp>
      <p:graphicFrame>
        <p:nvGraphicFramePr>
          <p:cNvPr id="9218" name="Object 3">
            <a:hlinkClick r:id="" action="ppaction://ole?verb=0"/>
            <a:extLst>
              <a:ext uri="{FF2B5EF4-FFF2-40B4-BE49-F238E27FC236}">
                <a16:creationId xmlns:a16="http://schemas.microsoft.com/office/drawing/2014/main" id="{29FC8370-C02E-40F1-ADFF-35CA0122FFE0}"/>
              </a:ext>
            </a:extLst>
          </p:cNvPr>
          <p:cNvGraphicFramePr>
            <a:graphicFrameLocks/>
          </p:cNvGraphicFramePr>
          <p:nvPr/>
        </p:nvGraphicFramePr>
        <p:xfrm>
          <a:off x="755650" y="381000"/>
          <a:ext cx="1431925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CorelDRAW" r:id="rId3" imgW="2139840" imgH="1380960" progId="CorelDraw.Graphic.9">
                  <p:embed/>
                </p:oleObj>
              </mc:Choice>
              <mc:Fallback>
                <p:oleObj name="CorelDRAW" r:id="rId3" imgW="2139840" imgH="1380960" progId="CorelDraw.Graphic.9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381000"/>
                        <a:ext cx="1431925" cy="92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220" name="Group 4">
            <a:extLst>
              <a:ext uri="{FF2B5EF4-FFF2-40B4-BE49-F238E27FC236}">
                <a16:creationId xmlns:a16="http://schemas.microsoft.com/office/drawing/2014/main" id="{9A1759AB-3DE0-4C5D-A04C-2362D1562781}"/>
              </a:ext>
            </a:extLst>
          </p:cNvPr>
          <p:cNvGrpSpPr>
            <a:grpSpLocks/>
          </p:cNvGrpSpPr>
          <p:nvPr/>
        </p:nvGrpSpPr>
        <p:grpSpPr bwMode="auto">
          <a:xfrm>
            <a:off x="-381000" y="5410200"/>
            <a:ext cx="2362200" cy="1271588"/>
            <a:chOff x="-240" y="3408"/>
            <a:chExt cx="1488" cy="801"/>
          </a:xfrm>
        </p:grpSpPr>
        <p:pic>
          <p:nvPicPr>
            <p:cNvPr id="9223" name="Picture 5">
              <a:extLst>
                <a:ext uri="{FF2B5EF4-FFF2-40B4-BE49-F238E27FC236}">
                  <a16:creationId xmlns:a16="http://schemas.microsoft.com/office/drawing/2014/main" id="{DD1A31DC-5BFC-4146-98CD-8E3337C597F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3408"/>
              <a:ext cx="393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3798" name="Rectangle 6">
              <a:extLst>
                <a:ext uri="{FF2B5EF4-FFF2-40B4-BE49-F238E27FC236}">
                  <a16:creationId xmlns:a16="http://schemas.microsoft.com/office/drawing/2014/main" id="{63475920-B567-4A4D-A454-41CBD2C10B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40" y="3696"/>
              <a:ext cx="1488" cy="4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 anchor="ctr"/>
            <a:lstStyle/>
            <a:p>
              <a:pPr defTabSz="762000">
                <a:defRPr/>
              </a:pP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Ministério Jovem</a:t>
              </a:r>
              <a:b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</a:b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União Nordeste </a:t>
              </a:r>
              <a:b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</a:b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Brasileira</a:t>
              </a:r>
            </a:p>
          </p:txBody>
        </p:sp>
        <p:sp>
          <p:nvSpPr>
            <p:cNvPr id="33799" name="Rectangle 7">
              <a:extLst>
                <a:ext uri="{FF2B5EF4-FFF2-40B4-BE49-F238E27FC236}">
                  <a16:creationId xmlns:a16="http://schemas.microsoft.com/office/drawing/2014/main" id="{C553E189-18B9-43D6-98BE-C74E6E4018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4113"/>
              <a:ext cx="720" cy="96"/>
            </a:xfrm>
            <a:prstGeom prst="rect">
              <a:avLst/>
            </a:prstGeom>
            <a:solidFill>
              <a:schemeClr val="bg2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</p:grpSp>
      <p:sp>
        <p:nvSpPr>
          <p:cNvPr id="33800" name="AutoShape 8">
            <a:extLst>
              <a:ext uri="{FF2B5EF4-FFF2-40B4-BE49-F238E27FC236}">
                <a16:creationId xmlns:a16="http://schemas.microsoft.com/office/drawing/2014/main" id="{65A1A1ED-BCF4-4A05-B52A-42F32E2BAD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09600"/>
            <a:ext cx="152400" cy="609600"/>
          </a:xfrm>
          <a:prstGeom prst="upArrow">
            <a:avLst>
              <a:gd name="adj1" fmla="val 50000"/>
              <a:gd name="adj2" fmla="val 100000"/>
            </a:avLst>
          </a:prstGeom>
          <a:solidFill>
            <a:srgbClr val="66CCFF"/>
          </a:solidFill>
          <a:ln w="12700">
            <a:solidFill>
              <a:srgbClr val="66CC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9222" name="Rectangle 9">
            <a:extLst>
              <a:ext uri="{FF2B5EF4-FFF2-40B4-BE49-F238E27FC236}">
                <a16:creationId xmlns:a16="http://schemas.microsoft.com/office/drawing/2014/main" id="{BE3ED845-3297-4014-A33B-5ADDB1E3D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539875"/>
            <a:ext cx="7620000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Você não cria expectativas altas demais</a:t>
            </a: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 – Não se frustra </a:t>
            </a:r>
          </a:p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Você faz as próprias escolhas </a:t>
            </a: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– Não deixa os outros guiarem suas escolhas </a:t>
            </a:r>
          </a:p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Você se compara apenas com você mesmo </a:t>
            </a: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– Procura valorizar suas conquistas, melhorando um pouco a cada dia. </a:t>
            </a:r>
          </a:p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Você se orgulha de pequenas realizações </a:t>
            </a: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– Elas são o princípio de grandes vitórias </a:t>
            </a:r>
          </a:p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Você elimina a crítica negativa</a:t>
            </a: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 – De você e dos outros.</a:t>
            </a: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 </a:t>
            </a:r>
          </a:p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Você aceita a vida do jeito que ela é </a:t>
            </a: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– Não fica sonhando ou lamentando.</a:t>
            </a: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 </a:t>
            </a:r>
          </a:p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Você se dá o direito de crescer </a:t>
            </a:r>
            <a:r>
              <a:rPr lang="pt-BR" altLang="pt-BR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– Sai do comodismo. </a:t>
            </a:r>
          </a:p>
          <a:p>
            <a:pPr algn="l">
              <a:spcBef>
                <a:spcPts val="500"/>
              </a:spcBef>
              <a:spcAft>
                <a:spcPts val="500"/>
              </a:spcAft>
            </a:pPr>
            <a:endParaRPr lang="pt-BR" altLang="pt-BR">
              <a:solidFill>
                <a:srgbClr val="FFFFFF"/>
              </a:solidFill>
              <a:effectLst/>
              <a:latin typeface="Tempus Sans ITC" panose="04020404030D07020202" pitchFamily="82" charset="0"/>
            </a:endParaRPr>
          </a:p>
        </p:txBody>
      </p:sp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Ja_br">
  <a:themeElements>
    <a:clrScheme name="">
      <a:dk1>
        <a:srgbClr val="000000"/>
      </a:dk1>
      <a:lt1>
        <a:srgbClr val="FAFD00"/>
      </a:lt1>
      <a:dk2>
        <a:srgbClr val="00279F"/>
      </a:dk2>
      <a:lt2>
        <a:srgbClr val="FAFD00"/>
      </a:lt2>
      <a:accent1>
        <a:srgbClr val="F6BF69"/>
      </a:accent1>
      <a:accent2>
        <a:srgbClr val="00AE00"/>
      </a:accent2>
      <a:accent3>
        <a:srgbClr val="AAACCD"/>
      </a:accent3>
      <a:accent4>
        <a:srgbClr val="D6D800"/>
      </a:accent4>
      <a:accent5>
        <a:srgbClr val="FADCB9"/>
      </a:accent5>
      <a:accent6>
        <a:srgbClr val="009D00"/>
      </a:accent6>
      <a:hlink>
        <a:srgbClr val="FC0128"/>
      </a:hlink>
      <a:folHlink>
        <a:srgbClr val="CECECE"/>
      </a:folHlink>
    </a:clrScheme>
    <a:fontScheme name="Ja_br">
      <a:majorFont>
        <a:latin typeface="Futura Md BT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lnDef>
  </a:objectDefaults>
  <a:extraClrSchemeLst>
    <a:extraClrScheme>
      <a:clrScheme name="Ja_b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a_b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_br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a_br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a_b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a_b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a_b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466</TotalTime>
  <Pages>19</Pages>
  <Words>1272</Words>
  <Application>Microsoft Office PowerPoint</Application>
  <PresentationFormat>Papel Carta (216 x 279 mm)</PresentationFormat>
  <Paragraphs>176</Paragraphs>
  <Slides>21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30" baseType="lpstr">
      <vt:lpstr>Tempus Sans ITC</vt:lpstr>
      <vt:lpstr>Futura Md BT</vt:lpstr>
      <vt:lpstr>Georgia</vt:lpstr>
      <vt:lpstr>Times New Roman</vt:lpstr>
      <vt:lpstr>Symbol</vt:lpstr>
      <vt:lpstr>Monotype Sorts</vt:lpstr>
      <vt:lpstr>Arial</vt:lpstr>
      <vt:lpstr>Ja_br</vt:lpstr>
      <vt:lpstr>Gráfico do CorelDRAW 9.0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Angels/ArtMaker - BlessConnection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SM5011-SM5048</dc:title>
  <dc:subject>SM-PALESTRAS ESTILO JOVEM</dc:subject>
  <dc:creator>Pr. MARCELO AUGUSTO DE CARVALHO; Pr. José Maria Barbosa</dc:creator>
  <cp:keywords>www.4tons.com</cp:keywords>
  <dc:description>COMÉRCIO PROIBIDO. USO PESSOAL</dc:description>
  <cp:lastModifiedBy>Pr. Marcelo Carvalho</cp:lastModifiedBy>
  <cp:revision>68</cp:revision>
  <cp:lastPrinted>1996-05-13T09:38:26Z</cp:lastPrinted>
  <dcterms:created xsi:type="dcterms:W3CDTF">1994-08-31T18:31:04Z</dcterms:created>
  <dcterms:modified xsi:type="dcterms:W3CDTF">2019-11-21T09:46:44Z</dcterms:modified>
  <cp:category>SM-JOVENS</cp:category>
</cp:coreProperties>
</file>