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FF0066"/>
    <a:srgbClr val="FF5050"/>
    <a:srgbClr val="FF0000"/>
    <a:srgbClr val="00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D24F28-7856-43D4-B1EA-A01A4B7417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4C7FE0-D6A8-4D0C-AA58-403155E438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662B5D-22B2-4108-AD16-818ECD8493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17B111-6C4C-47D5-AF07-F1F4B9EC705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687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22C5E6-D63F-4161-9176-C9EB1C8365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24AE1B-8249-4DF5-B740-514358FA1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46F38D-1B0B-4BE6-B54F-DC50A0607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1FB6C-51B5-445F-BA46-E2D758DA1DB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280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97B20E-9F59-437A-97C3-42C2AE0A7D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31929E-35F2-4DC0-A14B-2C7E26D65A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7FAAF1-4797-4410-AF2F-18D776C2E3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B165D-085F-4F73-A3AB-F6600797A3C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1945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22AB26-132A-423D-ACC2-2CD7B4FC49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69B0A3-7856-4FAF-947B-22760E9916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368571-B2AD-4C1F-88E0-0C052C894C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987BB-86BE-4A90-91AC-31B8837031D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98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92E591-95D1-410D-9FA9-83D9D16B89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23478F-DB1F-4DC8-BEBF-B413431CE2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BF8D2E-B1BD-4DFF-80ED-13928CADB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DD3E1-2F4A-4D51-AA5A-CD2598F0E94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717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EA5C09-4324-417F-8111-A4A595D7CD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A16B3A-A663-4D5E-B87A-17B10D5EB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370EFB-E8D0-4D2C-9E59-D7AF2B65D7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5B465-4369-4EFA-A333-B4F11EC8AA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194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32EA927-C0E4-45D7-A648-2A26380F6C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98197B-1181-4459-9CE1-8791C182B1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1686A5-767E-47E0-8992-D7C58A9A7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B4D47-BBAC-451F-B856-F149B56EAD5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4008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CD58F9-B711-4BED-8A19-DB289265A8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D99DE9-FABE-4BEA-B90C-57AF3AC22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0B117F-937A-4246-8D34-3065C9D67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45F2E2-A619-4A2C-8454-EFA6CC9C484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5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03CA71E-9C7A-42B8-B36B-B0814AA5FC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F5F83D-E9B8-44C5-9C5E-398CA07B7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EEC00F-1F84-44F5-A50D-D63B71B9B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96C9E-0023-4CF7-AF3A-E9BF70E995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054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78CE88-07B3-4130-B104-BE67CC455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90DCA0-88D0-40B8-BB15-67C9FB9DD1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58D3F1-860B-404E-8F5E-7305986EC0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0B6E6-7E38-439D-AB9C-F69ABA83B5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373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CB2003-51AA-42A0-B844-F6878460A5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B7D974-0104-46DA-863F-9F89CF29EB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070C64-C32B-4CAC-A5A0-91FA096061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EE443-5E0F-480A-B071-797C3C0E17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784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44506DF-E87F-4139-BB33-0A344E010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0E8E0A-486A-47B0-985A-595758A83F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21FAD74-B3BD-4C2B-AB70-B6A8938BDF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5F7E8A-08D5-4A09-9D3E-5B48F205B7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EB7C9C-51B5-4BA6-85D3-84EC75BDC5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AF83EE-D7CB-44D1-8E5C-627CDB178EC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9F1B365-498C-44A8-A205-E85CD6C50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21789EC3-F651-4376-BB23-4CD3A441D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35082">
            <a:off x="798513" y="1614488"/>
            <a:ext cx="4248150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WordArt 6">
            <a:extLst>
              <a:ext uri="{FF2B5EF4-FFF2-40B4-BE49-F238E27FC236}">
                <a16:creationId xmlns:a16="http://schemas.microsoft.com/office/drawing/2014/main" id="{585DFB48-E115-4FD7-9391-224BA184AC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84588" y="3009900"/>
            <a:ext cx="4357687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sp>
        <p:nvSpPr>
          <p:cNvPr id="2053" name="WordArt 20">
            <a:extLst>
              <a:ext uri="{FF2B5EF4-FFF2-40B4-BE49-F238E27FC236}">
                <a16:creationId xmlns:a16="http://schemas.microsoft.com/office/drawing/2014/main" id="{44AAEED9-98B9-4E01-B210-A9DC4DD7DD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4" name="Imagem 9">
            <a:extLst>
              <a:ext uri="{FF2B5EF4-FFF2-40B4-BE49-F238E27FC236}">
                <a16:creationId xmlns:a16="http://schemas.microsoft.com/office/drawing/2014/main" id="{6C2AC702-CF50-412B-8B76-DE26A8D15F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Imagem 8">
            <a:extLst>
              <a:ext uri="{FF2B5EF4-FFF2-40B4-BE49-F238E27FC236}">
                <a16:creationId xmlns:a16="http://schemas.microsoft.com/office/drawing/2014/main" id="{10027EF1-F95A-4477-898D-4D3E203635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E3CCF3F-0D95-4296-A2ED-A6B9B72FDDA8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8144416-4AFD-47F4-BE8F-1CF3AF7C9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E3E8D352-49FB-4534-9993-C4025BF64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WordArt 4">
            <a:extLst>
              <a:ext uri="{FF2B5EF4-FFF2-40B4-BE49-F238E27FC236}">
                <a16:creationId xmlns:a16="http://schemas.microsoft.com/office/drawing/2014/main" id="{9C6B23CD-37D9-4ECD-BCA8-8EA0E65029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F90903E9-8E42-4908-BAF1-89C637225EB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11286" name="Rectangle 6">
              <a:extLst>
                <a:ext uri="{FF2B5EF4-FFF2-40B4-BE49-F238E27FC236}">
                  <a16:creationId xmlns:a16="http://schemas.microsoft.com/office/drawing/2014/main" id="{BC535354-3B5C-4E11-8D7B-2ED99A1AC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0247" name="Text Box 7">
              <a:extLst>
                <a:ext uri="{FF2B5EF4-FFF2-40B4-BE49-F238E27FC236}">
                  <a16:creationId xmlns:a16="http://schemas.microsoft.com/office/drawing/2014/main" id="{C2E84780-4320-4E25-8E65-FFA08A9E7B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10248" name="Rectangle 8">
            <a:extLst>
              <a:ext uri="{FF2B5EF4-FFF2-40B4-BE49-F238E27FC236}">
                <a16:creationId xmlns:a16="http://schemas.microsoft.com/office/drawing/2014/main" id="{4CB80651-F288-4C96-9856-CA437812B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44838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Como se sente e se refere ao relacionamento?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625EF462-34B6-4AAC-9C69-187CA6B8B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Muito uso de eu/meu/mim; ele(a)/dele(a). Pouca união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3398C156-595B-4DB1-ABF2-2B51D254B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926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Fala de nós/nosso. Sente e pensa como uma unidade</a:t>
            </a:r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9BA66EA7-14A1-4BC7-9F31-704843CD8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14325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Qual a relação de seu ego com respeito a seu parceiro?</a:t>
            </a:r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01887F5E-319C-433E-9A38-738A5B53C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Egoísta e restritivo. “Qual o meu proveito nisso?”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F2F9F6DC-8786-44DB-88A5-EADB7DA18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Preocupação igual com o bem estar do parceiro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7351B192-CFBA-4ECD-9970-C6FB3753200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124200"/>
            <a:ext cx="7620000" cy="2286000"/>
            <a:chOff x="528" y="1968"/>
            <a:chExt cx="4800" cy="1440"/>
          </a:xfrm>
        </p:grpSpPr>
        <p:sp>
          <p:nvSpPr>
            <p:cNvPr id="10255" name="Rectangle 15">
              <a:extLst>
                <a:ext uri="{FF2B5EF4-FFF2-40B4-BE49-F238E27FC236}">
                  <a16:creationId xmlns:a16="http://schemas.microsoft.com/office/drawing/2014/main" id="{9ABB79AF-43D6-4B3B-B4CC-7FFDB5460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10256" name="Rectangle 16">
              <a:extLst>
                <a:ext uri="{FF2B5EF4-FFF2-40B4-BE49-F238E27FC236}">
                  <a16:creationId xmlns:a16="http://schemas.microsoft.com/office/drawing/2014/main" id="{16229CE8-51D5-4F01-B74B-FD4C4B3BEF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10257" name="Rectangle 17">
              <a:extLst>
                <a:ext uri="{FF2B5EF4-FFF2-40B4-BE49-F238E27FC236}">
                  <a16:creationId xmlns:a16="http://schemas.microsoft.com/office/drawing/2014/main" id="{762D9B60-0309-43B8-8287-7FE4C7B45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10258" name="Rectangle 18">
              <a:extLst>
                <a:ext uri="{FF2B5EF4-FFF2-40B4-BE49-F238E27FC236}">
                  <a16:creationId xmlns:a16="http://schemas.microsoft.com/office/drawing/2014/main" id="{AB5ECFFD-1035-4F89-971E-3CA7EF010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11281" name="Line 19">
              <a:extLst>
                <a:ext uri="{FF2B5EF4-FFF2-40B4-BE49-F238E27FC236}">
                  <a16:creationId xmlns:a16="http://schemas.microsoft.com/office/drawing/2014/main" id="{24A68281-DA9D-40A0-9FFF-E629E891D7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82" name="Line 20">
              <a:extLst>
                <a:ext uri="{FF2B5EF4-FFF2-40B4-BE49-F238E27FC236}">
                  <a16:creationId xmlns:a16="http://schemas.microsoft.com/office/drawing/2014/main" id="{F50C8FDB-E3C1-426D-B023-F1CE06903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446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83" name="Line 21">
              <a:extLst>
                <a:ext uri="{FF2B5EF4-FFF2-40B4-BE49-F238E27FC236}">
                  <a16:creationId xmlns:a16="http://schemas.microsoft.com/office/drawing/2014/main" id="{1873DAA7-B31E-4C2C-A360-994B0572DA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84" name="Line 22">
              <a:extLst>
                <a:ext uri="{FF2B5EF4-FFF2-40B4-BE49-F238E27FC236}">
                  <a16:creationId xmlns:a16="http://schemas.microsoft.com/office/drawing/2014/main" id="{B971C887-1268-400F-A3F2-1C04341A74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85" name="Line 23">
              <a:extLst>
                <a:ext uri="{FF2B5EF4-FFF2-40B4-BE49-F238E27FC236}">
                  <a16:creationId xmlns:a16="http://schemas.microsoft.com/office/drawing/2014/main" id="{36C604C3-A5BE-40A3-987F-8F46C5F86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build="p" autoUpdateAnimBg="0"/>
      <p:bldP spid="10249" grpId="0" build="p" autoUpdateAnimBg="0"/>
      <p:bldP spid="10250" grpId="0" build="p" autoUpdateAnimBg="0"/>
      <p:bldP spid="10251" grpId="0" build="p" autoUpdateAnimBg="0"/>
      <p:bldP spid="10252" grpId="0" build="p" autoUpdateAnimBg="0"/>
      <p:bldP spid="1025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E85CCD8-6219-49E5-9E4F-3A0289A47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AA2D7761-19CF-4DAA-928F-95FC22E4E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WordArt 4">
            <a:extLst>
              <a:ext uri="{FF2B5EF4-FFF2-40B4-BE49-F238E27FC236}">
                <a16:creationId xmlns:a16="http://schemas.microsoft.com/office/drawing/2014/main" id="{771EF96C-0CE2-49D5-915E-70E2864E4F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2490F361-DBBD-4125-9211-C54D5CF53B50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12310" name="Rectangle 6">
              <a:extLst>
                <a:ext uri="{FF2B5EF4-FFF2-40B4-BE49-F238E27FC236}">
                  <a16:creationId xmlns:a16="http://schemas.microsoft.com/office/drawing/2014/main" id="{BA8A1DE6-808D-4EE1-8A6F-5AE678FE3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1271" name="Text Box 7">
              <a:extLst>
                <a:ext uri="{FF2B5EF4-FFF2-40B4-BE49-F238E27FC236}">
                  <a16:creationId xmlns:a16="http://schemas.microsoft.com/office/drawing/2014/main" id="{5D8D8CFF-99EE-4660-AB8A-E383BEF63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11272" name="Rectangle 8">
            <a:extLst>
              <a:ext uri="{FF2B5EF4-FFF2-40B4-BE49-F238E27FC236}">
                <a16:creationId xmlns:a16="http://schemas.microsoft.com/office/drawing/2014/main" id="{7F151105-F1EF-464F-ADCF-60BE46197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44838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Qual a sua atitude geral para com o outro?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BD0E62F5-7DE6-4E72-91C2-092496EAD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Atitude de receber (tomar), explorar e usar o(a) outro(a) </a:t>
            </a:r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654A0E7B-2B9E-4025-A68E-9C8CE8753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926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Atitude de dar, compartilhar, servir às necessidades do outro</a:t>
            </a:r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86C533D5-6CFF-4CB0-99B1-52BA84DBF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14325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Qual o efeito do ciúme?</a:t>
            </a:r>
          </a:p>
        </p:txBody>
      </p:sp>
      <p:sp>
        <p:nvSpPr>
          <p:cNvPr id="11276" name="Rectangle 12">
            <a:extLst>
              <a:ext uri="{FF2B5EF4-FFF2-40B4-BE49-F238E27FC236}">
                <a16:creationId xmlns:a16="http://schemas.microsoft.com/office/drawing/2014/main" id="{D8340AC4-55CA-430D-8096-987AF195C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385445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Mais freqüente e mais severo</a:t>
            </a:r>
          </a:p>
        </p:txBody>
      </p: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348730FA-83C5-432E-A68F-AACD80428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Menos freqüente e menos severo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8A07DC03-2966-4D65-BD93-0381A44DC5B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124200"/>
            <a:ext cx="7620000" cy="2286000"/>
            <a:chOff x="528" y="1968"/>
            <a:chExt cx="4800" cy="1440"/>
          </a:xfrm>
        </p:grpSpPr>
        <p:sp>
          <p:nvSpPr>
            <p:cNvPr id="11279" name="Rectangle 15">
              <a:extLst>
                <a:ext uri="{FF2B5EF4-FFF2-40B4-BE49-F238E27FC236}">
                  <a16:creationId xmlns:a16="http://schemas.microsoft.com/office/drawing/2014/main" id="{B35540C3-7715-4F57-81DC-7AEDA0E4A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11280" name="Rectangle 16">
              <a:extLst>
                <a:ext uri="{FF2B5EF4-FFF2-40B4-BE49-F238E27FC236}">
                  <a16:creationId xmlns:a16="http://schemas.microsoft.com/office/drawing/2014/main" id="{72F967C7-A9B8-4FE6-8199-6EB1CE7B4C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11281" name="Rectangle 17">
              <a:extLst>
                <a:ext uri="{FF2B5EF4-FFF2-40B4-BE49-F238E27FC236}">
                  <a16:creationId xmlns:a16="http://schemas.microsoft.com/office/drawing/2014/main" id="{23BBC79F-EF40-441A-951B-ED8467EE0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11282" name="Rectangle 18">
              <a:extLst>
                <a:ext uri="{FF2B5EF4-FFF2-40B4-BE49-F238E27FC236}">
                  <a16:creationId xmlns:a16="http://schemas.microsoft.com/office/drawing/2014/main" id="{F10F7760-4D95-43F7-8610-3120703EA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12305" name="Line 19">
              <a:extLst>
                <a:ext uri="{FF2B5EF4-FFF2-40B4-BE49-F238E27FC236}">
                  <a16:creationId xmlns:a16="http://schemas.microsoft.com/office/drawing/2014/main" id="{E2C0DAB3-B246-40C4-A423-721C9F2FF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6" name="Line 20">
              <a:extLst>
                <a:ext uri="{FF2B5EF4-FFF2-40B4-BE49-F238E27FC236}">
                  <a16:creationId xmlns:a16="http://schemas.microsoft.com/office/drawing/2014/main" id="{EE256347-4249-4FDB-86B3-E66341AEFE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446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7" name="Line 21">
              <a:extLst>
                <a:ext uri="{FF2B5EF4-FFF2-40B4-BE49-F238E27FC236}">
                  <a16:creationId xmlns:a16="http://schemas.microsoft.com/office/drawing/2014/main" id="{892F9085-71A7-49C3-8DA4-8F814E12D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8" name="Line 22">
              <a:extLst>
                <a:ext uri="{FF2B5EF4-FFF2-40B4-BE49-F238E27FC236}">
                  <a16:creationId xmlns:a16="http://schemas.microsoft.com/office/drawing/2014/main" id="{D6879E95-58DE-4102-85A4-1435C7C92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9" name="Line 23">
              <a:extLst>
                <a:ext uri="{FF2B5EF4-FFF2-40B4-BE49-F238E27FC236}">
                  <a16:creationId xmlns:a16="http://schemas.microsoft.com/office/drawing/2014/main" id="{ED570068-A88C-4A0D-8930-B75525E4C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  <p:bldP spid="11273" grpId="0" build="p" autoUpdateAnimBg="0"/>
      <p:bldP spid="11274" grpId="0" build="p" autoUpdateAnimBg="0"/>
      <p:bldP spid="11275" grpId="0" build="p" autoUpdateAnimBg="0"/>
      <p:bldP spid="11276" grpId="0" build="p" autoUpdateAnimBg="0"/>
      <p:bldP spid="1127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A5948BE-2839-4D02-9671-9D37D410A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E364B1EE-0934-44F5-A265-ABBEAF934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WordArt 4">
            <a:extLst>
              <a:ext uri="{FF2B5EF4-FFF2-40B4-BE49-F238E27FC236}">
                <a16:creationId xmlns:a16="http://schemas.microsoft.com/office/drawing/2014/main" id="{68BAF7CE-F78B-412C-A1BE-3C1F1A6E1B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1247E439-6BA5-4322-BFFE-72BBDC265ADE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13332" name="Rectangle 6">
              <a:extLst>
                <a:ext uri="{FF2B5EF4-FFF2-40B4-BE49-F238E27FC236}">
                  <a16:creationId xmlns:a16="http://schemas.microsoft.com/office/drawing/2014/main" id="{A9A82365-2BC3-444A-8D52-3DF6B0CB3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2295" name="Text Box 7">
              <a:extLst>
                <a:ext uri="{FF2B5EF4-FFF2-40B4-BE49-F238E27FC236}">
                  <a16:creationId xmlns:a16="http://schemas.microsoft.com/office/drawing/2014/main" id="{538FF84D-9BA1-4D17-A830-4BAFFA499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12296" name="Rectangle 8">
            <a:extLst>
              <a:ext uri="{FF2B5EF4-FFF2-40B4-BE49-F238E27FC236}">
                <a16:creationId xmlns:a16="http://schemas.microsoft.com/office/drawing/2014/main" id="{5D2C015F-7876-4145-B4C9-DF966ED3D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21038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PADRÃO TOTAL DAS PISTAS</a:t>
            </a: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CF91483B-5B07-4F95-AFDF-E6FA65E6B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306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SENTIMENTO INFANTIL, SEM PROFUNDIDADE</a:t>
            </a: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DC21AA52-32A3-4363-B37A-AB4F9588E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7688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SENTIMENTO REAL, AMOR VERDADEIRO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D59236F0-DAC5-4204-8CBC-823E41531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00400"/>
            <a:ext cx="3352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</a:t>
            </a:r>
            <a:r>
              <a:rPr lang="pt-BR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</a:t>
            </a:r>
            <a:r>
              <a:rPr lang="pt-BR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PISTA-RESUMO:</a:t>
            </a:r>
            <a:endParaRPr lang="pt-BR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No amor verdadeiro você ama de tal forma a pessoa que quer vê-la feliz -   mesmo que talvez não lhe seja permitido participar da felicidade dela.</a:t>
            </a:r>
          </a:p>
        </p:txBody>
      </p:sp>
      <p:grpSp>
        <p:nvGrpSpPr>
          <p:cNvPr id="3" name="Group 24">
            <a:extLst>
              <a:ext uri="{FF2B5EF4-FFF2-40B4-BE49-F238E27FC236}">
                <a16:creationId xmlns:a16="http://schemas.microsoft.com/office/drawing/2014/main" id="{F5B2A28E-FD02-4C70-851B-98AEB2323E7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200400"/>
            <a:ext cx="4572000" cy="2286000"/>
            <a:chOff x="528" y="1968"/>
            <a:chExt cx="2880" cy="1440"/>
          </a:xfrm>
        </p:grpSpPr>
        <p:sp>
          <p:nvSpPr>
            <p:cNvPr id="12303" name="Rectangle 15">
              <a:extLst>
                <a:ext uri="{FF2B5EF4-FFF2-40B4-BE49-F238E27FC236}">
                  <a16:creationId xmlns:a16="http://schemas.microsoft.com/office/drawing/2014/main" id="{E63636D8-6078-42BA-9BE4-60A628605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12304" name="Rectangle 16">
              <a:extLst>
                <a:ext uri="{FF2B5EF4-FFF2-40B4-BE49-F238E27FC236}">
                  <a16:creationId xmlns:a16="http://schemas.microsoft.com/office/drawing/2014/main" id="{24B411D4-CDF8-4A08-9699-D76219CB56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12305" name="Rectangle 17">
              <a:extLst>
                <a:ext uri="{FF2B5EF4-FFF2-40B4-BE49-F238E27FC236}">
                  <a16:creationId xmlns:a16="http://schemas.microsoft.com/office/drawing/2014/main" id="{81AD0F6F-B727-42EC-A1C0-9E30FA28E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12306" name="Rectangle 18">
              <a:extLst>
                <a:ext uri="{FF2B5EF4-FFF2-40B4-BE49-F238E27FC236}">
                  <a16:creationId xmlns:a16="http://schemas.microsoft.com/office/drawing/2014/main" id="{5DBEAB92-3790-417E-AB3F-BA4D58DE0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13327" name="Line 19">
              <a:extLst>
                <a:ext uri="{FF2B5EF4-FFF2-40B4-BE49-F238E27FC236}">
                  <a16:creationId xmlns:a16="http://schemas.microsoft.com/office/drawing/2014/main" id="{F0035964-ABF4-4311-9BD3-82D06B82B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283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8" name="Line 20">
              <a:extLst>
                <a:ext uri="{FF2B5EF4-FFF2-40B4-BE49-F238E27FC236}">
                  <a16:creationId xmlns:a16="http://schemas.microsoft.com/office/drawing/2014/main" id="{F817093C-70BF-440F-A50B-BD9D6EFAFD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254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9" name="Line 21">
              <a:extLst>
                <a:ext uri="{FF2B5EF4-FFF2-40B4-BE49-F238E27FC236}">
                  <a16:creationId xmlns:a16="http://schemas.microsoft.com/office/drawing/2014/main" id="{5B68FF73-A625-4DE8-AF3F-1B6218560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283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30" name="Line 22">
              <a:extLst>
                <a:ext uri="{FF2B5EF4-FFF2-40B4-BE49-F238E27FC236}">
                  <a16:creationId xmlns:a16="http://schemas.microsoft.com/office/drawing/2014/main" id="{5036B3C6-48B2-40F6-A16E-7BC495CE26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31" name="Line 23">
              <a:extLst>
                <a:ext uri="{FF2B5EF4-FFF2-40B4-BE49-F238E27FC236}">
                  <a16:creationId xmlns:a16="http://schemas.microsoft.com/office/drawing/2014/main" id="{9BD636CB-FB73-4844-88DA-C75600E637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uild="p" autoUpdateAnimBg="0"/>
      <p:bldP spid="12297" grpId="0" build="p" autoUpdateAnimBg="0"/>
      <p:bldP spid="12298" grpId="0" build="p" autoUpdateAnimBg="0"/>
      <p:bldP spid="1230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EAD2CDE-92B2-4035-96B5-F5DCBC9A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8124C4BE-F97B-4A53-8A3D-6D4B89C9A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WordArt 4">
            <a:extLst>
              <a:ext uri="{FF2B5EF4-FFF2-40B4-BE49-F238E27FC236}">
                <a16:creationId xmlns:a16="http://schemas.microsoft.com/office/drawing/2014/main" id="{C6EABF67-5CE6-49AC-B479-F5FE3644C2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DA4EC814-E1CF-43AB-BF10-C3DF0C87DBEE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133600"/>
            <a:ext cx="6019800" cy="609600"/>
            <a:chOff x="2352" y="1440"/>
            <a:chExt cx="2832" cy="384"/>
          </a:xfrm>
        </p:grpSpPr>
        <p:sp>
          <p:nvSpPr>
            <p:cNvPr id="14344" name="Rectangle 6">
              <a:extLst>
                <a:ext uri="{FF2B5EF4-FFF2-40B4-BE49-F238E27FC236}">
                  <a16:creationId xmlns:a16="http://schemas.microsoft.com/office/drawing/2014/main" id="{58A93E85-08B9-49EB-B205-298EC5F1E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3319" name="Text Box 7">
              <a:extLst>
                <a:ext uri="{FF2B5EF4-FFF2-40B4-BE49-F238E27FC236}">
                  <a16:creationId xmlns:a16="http://schemas.microsoft.com/office/drawing/2014/main" id="{722479CE-7846-4634-8ACA-39D62C1F6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6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PROVAS DO AMOR VERDADEIRO</a:t>
              </a:r>
            </a:p>
          </p:txBody>
        </p:sp>
      </p:grpSp>
      <p:sp>
        <p:nvSpPr>
          <p:cNvPr id="13320" name="Rectangle 8">
            <a:extLst>
              <a:ext uri="{FF2B5EF4-FFF2-40B4-BE49-F238E27FC236}">
                <a16:creationId xmlns:a16="http://schemas.microsoft.com/office/drawing/2014/main" id="{3BB9492E-9DDF-422D-BB95-BC361CC84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971800"/>
            <a:ext cx="41148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1. </a:t>
            </a: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 PROVA DO TEMPO</a:t>
            </a:r>
            <a:endParaRPr lang="pt-BR" sz="18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Vocês tem passado por anos de convivência e variadas circunstâncias em seu namoro? 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2. A PROVA DA SEPARAÇÃO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Quando vocês estão separados, há dor e quando estão juntos de novo há euforia e alegria?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3. A PROVA DO RESPEITO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Você respeita seu(sua) namorado(a)? Sente orgulho em apresentar-lhe a outras pessoas que ama e respeita?</a:t>
            </a:r>
          </a:p>
        </p:txBody>
      </p:sp>
      <p:sp>
        <p:nvSpPr>
          <p:cNvPr id="13336" name="Rectangle 24">
            <a:extLst>
              <a:ext uri="{FF2B5EF4-FFF2-40B4-BE49-F238E27FC236}">
                <a16:creationId xmlns:a16="http://schemas.microsoft.com/office/drawing/2014/main" id="{FDC710A5-69F1-4A0C-8BCB-43BF2E0AF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971800"/>
            <a:ext cx="41148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4. A PROVA DO PERDÃO</a:t>
            </a:r>
            <a:endParaRPr lang="pt-BR" sz="18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Você consegue perdoar facilmente seu(sua) namorado(a)? Você pede perdão quando o(a) ofendeu ou feriu? 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5. A PROVA DE RESOLVER UM CONFLITO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Você sabe resolver conflitos entre os dois? Há fraquezas dele(a) que você evita falar para não ter problemas?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6. A PROVA DA COMUNICAÇÃO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Você é capaz de ouvir e falar com o(a)  namorado (a) sobre qualquer assunto?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3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3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3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3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3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13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build="p" autoUpdateAnimBg="0"/>
      <p:bldP spid="1333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E0EF59E-91A4-49A2-8F71-736AFC03A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A63B2C1B-4E24-453F-81FE-EB6A73547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WordArt 4">
            <a:extLst>
              <a:ext uri="{FF2B5EF4-FFF2-40B4-BE49-F238E27FC236}">
                <a16:creationId xmlns:a16="http://schemas.microsoft.com/office/drawing/2014/main" id="{CB917C32-8017-46F8-8EA3-AE5E02E2CD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54E9AE70-1160-4C35-B408-7841EBF4118A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133600"/>
            <a:ext cx="6019800" cy="609600"/>
            <a:chOff x="2352" y="1440"/>
            <a:chExt cx="2832" cy="384"/>
          </a:xfrm>
        </p:grpSpPr>
        <p:sp>
          <p:nvSpPr>
            <p:cNvPr id="15368" name="Rectangle 6">
              <a:extLst>
                <a:ext uri="{FF2B5EF4-FFF2-40B4-BE49-F238E27FC236}">
                  <a16:creationId xmlns:a16="http://schemas.microsoft.com/office/drawing/2014/main" id="{F3FAEBBC-7769-40B9-A901-5B5C6479A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4343" name="Text Box 7">
              <a:extLst>
                <a:ext uri="{FF2B5EF4-FFF2-40B4-BE49-F238E27FC236}">
                  <a16:creationId xmlns:a16="http://schemas.microsoft.com/office/drawing/2014/main" id="{CC357AD6-373A-4F70-B3B9-98AF5EA93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6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PROVAS DO AMOR VERDADEIRO</a:t>
              </a:r>
            </a:p>
          </p:txBody>
        </p:sp>
      </p:grpSp>
      <p:sp>
        <p:nvSpPr>
          <p:cNvPr id="14344" name="Rectangle 8">
            <a:extLst>
              <a:ext uri="{FF2B5EF4-FFF2-40B4-BE49-F238E27FC236}">
                <a16:creationId xmlns:a16="http://schemas.microsoft.com/office/drawing/2014/main" id="{26000CB8-379C-4B92-838C-5B28B3334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971800"/>
            <a:ext cx="40386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7. </a:t>
            </a: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 PROVA DA ACEITAÇÃO</a:t>
            </a:r>
            <a:endParaRPr lang="pt-BR" sz="18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Você aceita seu(sua) namorado(a) como é, ou acha que ele(a) precisa mudar algumas atitudes de qualquer modo?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8. A PROVA DO SERVIR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Você é capaz de servir seu(sua) namorado(a), considerando-o(a) superior a você? 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9. A PROVA DA AMIZADE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Ele(a) é seu(sua) melhor amigo(a)? Você gosta de passar tempo com ele(a)?</a:t>
            </a: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9D8B0263-0FED-4F97-AB23-D9BEBE845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971800"/>
            <a:ext cx="41148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10. A PROVA DO AMOR</a:t>
            </a:r>
            <a:endParaRPr lang="pt-BR" sz="18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Seu amor está crescendo a cada dia? Está amadurecendo progressivamente? 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11. A PROVA DO SEXO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Se você tivesse que ficar horas ao telefone com seu(sua) namorado(a) ao invés de estar com ele pessoalmente, se relacionamento ficaria sem graça?</a:t>
            </a:r>
          </a:p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12. A PROVA ESPIRITUAL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Em seu relacionamento você edifica  espiritualmente o seu namorado(a)? Sua relação com Deus tem se aprofundado?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4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4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4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143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build="p" autoUpdateAnimBg="0"/>
      <p:bldP spid="1434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19B0308-8754-4320-81C9-995FA1640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CE46252E-985B-4BCF-96FB-5F3EC45FC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WordArt 4">
            <a:extLst>
              <a:ext uri="{FF2B5EF4-FFF2-40B4-BE49-F238E27FC236}">
                <a16:creationId xmlns:a16="http://schemas.microsoft.com/office/drawing/2014/main" id="{54D988D9-72A8-4081-8A26-642C7EEE73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4BF6F099-4DD5-41DA-8DDB-E9732F3CED15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133600"/>
            <a:ext cx="4953000" cy="609600"/>
            <a:chOff x="2352" y="1440"/>
            <a:chExt cx="2832" cy="384"/>
          </a:xfrm>
        </p:grpSpPr>
        <p:sp>
          <p:nvSpPr>
            <p:cNvPr id="16391" name="Rectangle 6">
              <a:extLst>
                <a:ext uri="{FF2B5EF4-FFF2-40B4-BE49-F238E27FC236}">
                  <a16:creationId xmlns:a16="http://schemas.microsoft.com/office/drawing/2014/main" id="{07093711-5B30-43B1-883C-7D1192A6C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3" name="Text Box 7">
              <a:extLst>
                <a:ext uri="{FF2B5EF4-FFF2-40B4-BE49-F238E27FC236}">
                  <a16:creationId xmlns:a16="http://schemas.microsoft.com/office/drawing/2014/main" id="{0F0BEA9F-4A27-4A2A-B0F2-88CD76559C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1440"/>
              <a:ext cx="263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PARA UM NAMORO IDEAL</a:t>
              </a:r>
            </a:p>
          </p:txBody>
        </p:sp>
      </p:grpSp>
      <p:sp>
        <p:nvSpPr>
          <p:cNvPr id="15368" name="Rectangle 8">
            <a:extLst>
              <a:ext uri="{FF2B5EF4-FFF2-40B4-BE49-F238E27FC236}">
                <a16:creationId xmlns:a16="http://schemas.microsoft.com/office/drawing/2014/main" id="{6DFA7A01-22F1-4D98-9405-1BFCC280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895600"/>
            <a:ext cx="5410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1. ESTAR PREPARADO </a:t>
            </a:r>
          </a:p>
          <a:p>
            <a:pPr algn="ctr"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Maturidade</a:t>
            </a:r>
          </a:p>
          <a:p>
            <a:pPr algn="ctr">
              <a:defRPr/>
            </a:pP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2. AFINIDADE  &amp; COMPATIBILIDADE</a:t>
            </a:r>
          </a:p>
          <a:p>
            <a:pPr algn="ctr"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Pontos de vista &amp; diferenças/semelhanças</a:t>
            </a:r>
            <a:endParaRPr lang="pt-BR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sym typeface="Monotype Sorts" pitchFamily="2" charset="2"/>
            </a:endParaRPr>
          </a:p>
          <a:p>
            <a:pPr algn="ctr">
              <a:defRPr/>
            </a:pP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3. TRANSPARÊNCIA</a:t>
            </a:r>
          </a:p>
          <a:p>
            <a:pPr algn="ctr"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Tirar máscaras</a:t>
            </a:r>
          </a:p>
          <a:p>
            <a:pPr algn="ctr">
              <a:defRPr/>
            </a:pP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4. ENVOLVIMENTO</a:t>
            </a:r>
          </a:p>
          <a:p>
            <a:pPr algn="ctr"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Bons e maus momentos</a:t>
            </a:r>
          </a:p>
          <a:p>
            <a:pPr algn="ctr">
              <a:defRPr/>
            </a:pP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5. COMPROMISSO ESPIRITUAL</a:t>
            </a:r>
          </a:p>
          <a:p>
            <a:pPr algn="ctr"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Relação com Deus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53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53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1B0719B-A6A6-4BE3-B456-D92E42C46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6A3644A8-52E6-4126-9C5F-B0024B495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WordArt 4">
            <a:extLst>
              <a:ext uri="{FF2B5EF4-FFF2-40B4-BE49-F238E27FC236}">
                <a16:creationId xmlns:a16="http://schemas.microsoft.com/office/drawing/2014/main" id="{3E53A2A6-B8EC-4060-B54B-11298254BE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C8CB8527-0335-4ED1-85CC-9A69FA3620E0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101850"/>
            <a:ext cx="3962400" cy="946150"/>
            <a:chOff x="1248" y="1296"/>
            <a:chExt cx="2496" cy="596"/>
          </a:xfrm>
        </p:grpSpPr>
        <p:sp>
          <p:nvSpPr>
            <p:cNvPr id="17416" name="Rectangle 6">
              <a:extLst>
                <a:ext uri="{FF2B5EF4-FFF2-40B4-BE49-F238E27FC236}">
                  <a16:creationId xmlns:a16="http://schemas.microsoft.com/office/drawing/2014/main" id="{923A3A8B-B70B-44EE-A82F-15BD27BCE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296"/>
              <a:ext cx="2496" cy="587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6391" name="Text Box 7">
              <a:extLst>
                <a:ext uri="{FF2B5EF4-FFF2-40B4-BE49-F238E27FC236}">
                  <a16:creationId xmlns:a16="http://schemas.microsoft.com/office/drawing/2014/main" id="{ABF8B91E-9E67-4855-A42F-E3BEDFC0B1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5" y="1296"/>
              <a:ext cx="219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PARA ENCONTRAR </a:t>
              </a:r>
            </a:p>
            <a:p>
              <a:pPr algn="ctr"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 PESSOA IDEAL</a:t>
              </a:r>
            </a:p>
          </p:txBody>
        </p:sp>
      </p:grpSp>
      <p:sp>
        <p:nvSpPr>
          <p:cNvPr id="16392" name="Rectangle 8">
            <a:extLst>
              <a:ext uri="{FF2B5EF4-FFF2-40B4-BE49-F238E27FC236}">
                <a16:creationId xmlns:a16="http://schemas.microsoft.com/office/drawing/2014/main" id="{603F4492-9BCE-4D31-8D83-0B3A60C11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40100"/>
            <a:ext cx="54102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1.</a:t>
            </a: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RELACIONAMENTO COM OS PAIS</a:t>
            </a:r>
          </a:p>
          <a:p>
            <a:pPr algn="ctr">
              <a:defRPr/>
            </a:pPr>
            <a:r>
              <a:rPr lang="pt-BR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</a:p>
          <a:p>
            <a:pPr algn="ctr">
              <a:defRPr/>
            </a:pPr>
            <a:r>
              <a:rPr 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2.</a:t>
            </a: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IMAGEM</a:t>
            </a:r>
          </a:p>
          <a:p>
            <a:pPr>
              <a:defRPr/>
            </a:pPr>
            <a:r>
              <a:rPr lang="pt-BR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</a:p>
          <a:p>
            <a:pPr algn="ctr">
              <a:defRPr/>
            </a:pPr>
            <a:r>
              <a:rPr 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3.</a:t>
            </a: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RELIGIÃO</a:t>
            </a:r>
          </a:p>
          <a:p>
            <a:pPr>
              <a:defRPr/>
            </a:pPr>
            <a:r>
              <a:rPr lang="pt-BR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</a:p>
          <a:p>
            <a:pPr algn="ctr">
              <a:defRPr/>
            </a:pPr>
            <a:r>
              <a:rPr 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4.</a:t>
            </a: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COMPORTAMENTO</a:t>
            </a:r>
          </a:p>
          <a:p>
            <a:pPr>
              <a:defRPr/>
            </a:pPr>
            <a:r>
              <a:rPr lang="pt-BR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</a:p>
          <a:p>
            <a:pPr algn="ctr">
              <a:defRPr/>
            </a:pPr>
            <a:r>
              <a:rPr 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5.</a:t>
            </a:r>
            <a:r>
              <a:rPr 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AMIGOS</a:t>
            </a:r>
          </a:p>
        </p:txBody>
      </p:sp>
      <p:pic>
        <p:nvPicPr>
          <p:cNvPr id="16394" name="Picture 10">
            <a:extLst>
              <a:ext uri="{FF2B5EF4-FFF2-40B4-BE49-F238E27FC236}">
                <a16:creationId xmlns:a16="http://schemas.microsoft.com/office/drawing/2014/main" id="{E9E8F171-7C1C-4E3E-BE3A-375D87D4E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24200"/>
            <a:ext cx="2162175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6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6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63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16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163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163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407B618-DBF8-4CA2-BF60-BCE4FC4B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8435" name="Picture 4">
            <a:extLst>
              <a:ext uri="{FF2B5EF4-FFF2-40B4-BE49-F238E27FC236}">
                <a16:creationId xmlns:a16="http://schemas.microsoft.com/office/drawing/2014/main" id="{DD66595E-C954-4072-B53F-D9ED7FFBE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WordArt 5">
            <a:extLst>
              <a:ext uri="{FF2B5EF4-FFF2-40B4-BE49-F238E27FC236}">
                <a16:creationId xmlns:a16="http://schemas.microsoft.com/office/drawing/2014/main" id="{AA5C4934-D288-4E52-8D7B-B0C2309E881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4D76F14C-72E2-49F6-8EEB-AFE02A3E8808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101850"/>
            <a:ext cx="3962400" cy="519113"/>
            <a:chOff x="1248" y="1296"/>
            <a:chExt cx="2496" cy="623"/>
          </a:xfrm>
        </p:grpSpPr>
        <p:sp>
          <p:nvSpPr>
            <p:cNvPr id="18441" name="Rectangle 7">
              <a:extLst>
                <a:ext uri="{FF2B5EF4-FFF2-40B4-BE49-F238E27FC236}">
                  <a16:creationId xmlns:a16="http://schemas.microsoft.com/office/drawing/2014/main" id="{02D5A33D-4879-44E5-A87C-07FB1D181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296"/>
              <a:ext cx="2496" cy="587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7416" name="Text Box 8">
              <a:extLst>
                <a:ext uri="{FF2B5EF4-FFF2-40B4-BE49-F238E27FC236}">
                  <a16:creationId xmlns:a16="http://schemas.microsoft.com/office/drawing/2014/main" id="{E92ABC20-647E-4DB9-85AF-4E99EA5D33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3" y="1296"/>
              <a:ext cx="1547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ATÉ ONDE IR?</a:t>
              </a:r>
            </a:p>
          </p:txBody>
        </p:sp>
      </p:grpSp>
      <p:sp>
        <p:nvSpPr>
          <p:cNvPr id="17417" name="Rectangle 9">
            <a:extLst>
              <a:ext uri="{FF2B5EF4-FFF2-40B4-BE49-F238E27FC236}">
                <a16:creationId xmlns:a16="http://schemas.microsoft.com/office/drawing/2014/main" id="{9372C070-E7FE-40AA-9B46-5676ACA73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955925"/>
            <a:ext cx="541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Não existe em nosso corpo nenhuma faixa pintada marcando o limite, nem ficamos azuis quando estamos para ultrapassa-lo</a:t>
            </a:r>
          </a:p>
        </p:txBody>
      </p:sp>
      <p:pic>
        <p:nvPicPr>
          <p:cNvPr id="17419" name="Picture 11">
            <a:extLst>
              <a:ext uri="{FF2B5EF4-FFF2-40B4-BE49-F238E27FC236}">
                <a16:creationId xmlns:a16="http://schemas.microsoft.com/office/drawing/2014/main" id="{EA1F2B51-CBA1-4106-A9F8-B815CF1C2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76600"/>
            <a:ext cx="2232025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Rectangle 12">
            <a:extLst>
              <a:ext uri="{FF2B5EF4-FFF2-40B4-BE49-F238E27FC236}">
                <a16:creationId xmlns:a16="http://schemas.microsoft.com/office/drawing/2014/main" id="{CBA21C94-0C0C-4C73-93A2-BF14DAF50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175125"/>
            <a:ext cx="5410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 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O limite é uma escolha pessoal e intransferível. Para isso é fundamental: ter convicção daquilo que você quer; saber e praticar seus próprios valores; não se importar com os outros, que pensam e agem de modo diferente de você.</a:t>
            </a:r>
            <a:endParaRPr lang="pt-BR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build="p" autoUpdateAnimBg="0"/>
      <p:bldP spid="1742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BB3E399-73EF-41D5-9455-09520D2B3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605B227E-F108-4781-8CCA-70CE94A3B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WordArt 4">
            <a:extLst>
              <a:ext uri="{FF2B5EF4-FFF2-40B4-BE49-F238E27FC236}">
                <a16:creationId xmlns:a16="http://schemas.microsoft.com/office/drawing/2014/main" id="{FD348A8C-BEA8-4024-8ED1-62AFA4F2C3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B8F506AA-FBE6-44DF-9221-9D05B4AF2ACE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101850"/>
            <a:ext cx="3962400" cy="519113"/>
            <a:chOff x="1248" y="1296"/>
            <a:chExt cx="2496" cy="623"/>
          </a:xfrm>
        </p:grpSpPr>
        <p:sp>
          <p:nvSpPr>
            <p:cNvPr id="19464" name="Rectangle 6">
              <a:extLst>
                <a:ext uri="{FF2B5EF4-FFF2-40B4-BE49-F238E27FC236}">
                  <a16:creationId xmlns:a16="http://schemas.microsoft.com/office/drawing/2014/main" id="{F2871D4A-65A8-4516-A6EB-604AEA32E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296"/>
              <a:ext cx="2496" cy="587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8439" name="Text Box 7">
              <a:extLst>
                <a:ext uri="{FF2B5EF4-FFF2-40B4-BE49-F238E27FC236}">
                  <a16:creationId xmlns:a16="http://schemas.microsoft.com/office/drawing/2014/main" id="{B5C35A5E-1A3D-4438-AA3B-50BC7CBFED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3" y="1296"/>
              <a:ext cx="1547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ATÉ ONDE IR?</a:t>
              </a:r>
            </a:p>
          </p:txBody>
        </p:sp>
      </p:grpSp>
      <p:pic>
        <p:nvPicPr>
          <p:cNvPr id="18441" name="Picture 9">
            <a:extLst>
              <a:ext uri="{FF2B5EF4-FFF2-40B4-BE49-F238E27FC236}">
                <a16:creationId xmlns:a16="http://schemas.microsoft.com/office/drawing/2014/main" id="{A2880D3F-474E-4779-8719-FC4EF5F15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76600"/>
            <a:ext cx="2232025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Rectangle 8">
            <a:extLst>
              <a:ext uri="{FF2B5EF4-FFF2-40B4-BE49-F238E27FC236}">
                <a16:creationId xmlns:a16="http://schemas.microsoft.com/office/drawing/2014/main" id="{64477349-AE29-4B65-A199-C3C8217FF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55925"/>
            <a:ext cx="60198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Conversar e definir os limites e valores</a:t>
            </a:r>
            <a:endParaRPr lang="pt-BR" sz="20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sym typeface="Stars1" pitchFamily="34" charset="2"/>
            </a:endParaRPr>
          </a:p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 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Cuidar com as roupas - excitação visual</a:t>
            </a:r>
            <a:endParaRPr lang="pt-BR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sym typeface="Stars1" pitchFamily="34" charset="2"/>
            </a:endParaRPr>
          </a:p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 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Evitar horários solitários</a:t>
            </a:r>
          </a:p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 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Evitar lugares solitários ou convidativos</a:t>
            </a:r>
          </a:p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 Não tocar as partes do corpo que são excitantes </a:t>
            </a:r>
          </a:p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 </a:t>
            </a:r>
            <a:r>
              <a:rPr lang="pt-BR" sz="2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Envolvimento com atividades espirituais - pesquisa indica que diminui a prática sexual entre os não casados.</a:t>
            </a:r>
          </a:p>
          <a:p>
            <a:pPr>
              <a:defRPr/>
            </a:pPr>
            <a:endParaRPr lang="pt-BR" sz="10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sym typeface="Stars1" pitchFamily="34" charset="2"/>
            </a:endParaRPr>
          </a:p>
          <a:p>
            <a:pPr>
              <a:defRPr/>
            </a:pPr>
            <a:r>
              <a:rPr lang="pt-B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Stars1" pitchFamily="34" charset="2"/>
              </a:rPr>
              <a:t>“É PRECISO SABER ONDE ESTÃO AS SAÍDAS DE EMERGÊNCIA ANTES DO PRÉDIO PEGAR FOGO”.</a:t>
            </a:r>
            <a:endParaRPr lang="pt-BR" sz="20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sym typeface="Stars1" pitchFamily="34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8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84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84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>
            <a:extLst>
              <a:ext uri="{FF2B5EF4-FFF2-40B4-BE49-F238E27FC236}">
                <a16:creationId xmlns:a16="http://schemas.microsoft.com/office/drawing/2014/main" id="{C2935B8F-E968-490F-AC6C-12C581F9F9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z="2000" b="1"/>
              <a:t>Origem do dia dos namorados</a:t>
            </a:r>
            <a:br>
              <a:rPr lang="pt-BR" altLang="pt-BR" sz="2000"/>
            </a:br>
            <a:r>
              <a:rPr lang="pt-BR" altLang="pt-BR" sz="2000"/>
              <a:t>Mesmo com a ordem dada pelo imperador Claudius II, proibindo o casamento durante os tempos de guerra, porque achava que os soldados solteiros eram mais eficientes, o Padre Valentim celebrou inúmeros casamentos, por isto, foi condenado à morte em 14 de fevereiro, passou então a ser celebrada por ingleses e franceses no século XVII, ao mesmo tempo como Dia de São Valentim e Dia dos Namorados. </a:t>
            </a:r>
            <a:br>
              <a:rPr lang="pt-BR" altLang="pt-BR" sz="2000"/>
            </a:br>
            <a:r>
              <a:rPr lang="pt-BR" altLang="pt-BR" sz="2000"/>
              <a:t>No Brasil, é comemorado em 12 de junho a partir de 1949, quando o publicitário João Dória trouxe a idéia do exterior e a apresentou aos comerciantes. Como junho é um mês de vendas baixas, eles decidiram comemorar a data nesse mês e ainda escolheram a véspera de Santo Antônio, o santo casamenteiro como o Dia dos Namorados.</a:t>
            </a:r>
            <a:br>
              <a:rPr lang="pt-BR" altLang="pt-BR" sz="2000"/>
            </a:br>
            <a:endParaRPr lang="pt-BR" altLang="pt-BR" sz="2000"/>
          </a:p>
        </p:txBody>
      </p:sp>
      <p:sp>
        <p:nvSpPr>
          <p:cNvPr id="20483" name="Subtítulo 2">
            <a:extLst>
              <a:ext uri="{FF2B5EF4-FFF2-40B4-BE49-F238E27FC236}">
                <a16:creationId xmlns:a16="http://schemas.microsoft.com/office/drawing/2014/main" id="{E6E275F0-2B4E-485F-BE5D-0A021E96B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5000625"/>
            <a:ext cx="6057900" cy="638175"/>
          </a:xfrm>
        </p:spPr>
        <p:txBody>
          <a:bodyPr/>
          <a:lstStyle/>
          <a:p>
            <a:r>
              <a:rPr lang="pt-BR" altLang="pt-BR" sz="80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C3537D5-1CB9-4A89-BF72-270948514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9B593104-4450-4F23-A3C2-2D67C83A1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6">
            <a:extLst>
              <a:ext uri="{FF2B5EF4-FFF2-40B4-BE49-F238E27FC236}">
                <a16:creationId xmlns:a16="http://schemas.microsoft.com/office/drawing/2014/main" id="{3B6491E1-CBF2-4308-A612-9EE12B7B73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D84AF181-6C41-4FB5-90AB-94B9662FC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0"/>
            <a:ext cx="7924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1. 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“AMOR SE”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 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	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Oferecido em troca de algo desejado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	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Amor egoísta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	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“Se você satisfizer meus desejos e necessidades...”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2. 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“AMOR POR CAUSA DE”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	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Pessoa amada pelo que tem, faz ou é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	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Amor interesseiro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	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“Amo você porque é...”</a:t>
            </a: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3. 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“AMOR APESAR DE”</a:t>
            </a:r>
            <a:endParaRPr lang="pt-BR" sz="20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>
              <a:defRPr/>
            </a:pP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	</a:t>
            </a: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O amor é mais importante do que tudo</a:t>
            </a:r>
          </a:p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	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Amor sem condições - amor ponto final</a:t>
            </a:r>
          </a:p>
          <a:p>
            <a:pPr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	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“Amo você apesar de...”</a:t>
            </a:r>
          </a:p>
          <a:p>
            <a:pPr>
              <a:defRPr/>
            </a:pPr>
            <a:endParaRPr lang="pt-BR" sz="20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95C90C2D-AA96-416E-B6CD-F4AE3584BBE8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133600"/>
            <a:ext cx="4495800" cy="609600"/>
            <a:chOff x="2352" y="1440"/>
            <a:chExt cx="2832" cy="384"/>
          </a:xfrm>
        </p:grpSpPr>
        <p:sp>
          <p:nvSpPr>
            <p:cNvPr id="3079" name="Rectangle 9">
              <a:extLst>
                <a:ext uri="{FF2B5EF4-FFF2-40B4-BE49-F238E27FC236}">
                  <a16:creationId xmlns:a16="http://schemas.microsoft.com/office/drawing/2014/main" id="{7A5A9C65-223C-4F7E-BE25-400A3D7FB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3" name="Text Box 7">
              <a:extLst>
                <a:ext uri="{FF2B5EF4-FFF2-40B4-BE49-F238E27FC236}">
                  <a16:creationId xmlns:a16="http://schemas.microsoft.com/office/drawing/2014/main" id="{0D9AA4E0-EB8D-49CA-A1ED-8961EA0832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61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OS TRÊS TIPOS DE AMOR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20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20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6AE6C44-53FF-4B12-A0FC-0F941E86F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B1926C2C-74E5-4AEE-AF47-EFC789F4B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4357688"/>
            <a:ext cx="48545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União Nordeste Brasileira</a:t>
            </a:r>
          </a:p>
          <a:p>
            <a:pPr algn="ctr"/>
            <a:r>
              <a:rPr lang="pt-BR" altLang="pt-BR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www.uneb.org.br</a:t>
            </a:r>
          </a:p>
        </p:txBody>
      </p:sp>
      <p:sp>
        <p:nvSpPr>
          <p:cNvPr id="21508" name="WordArt 20">
            <a:extLst>
              <a:ext uri="{FF2B5EF4-FFF2-40B4-BE49-F238E27FC236}">
                <a16:creationId xmlns:a16="http://schemas.microsoft.com/office/drawing/2014/main" id="{B7FC4F67-11CD-42A1-8972-8A4E86A0A2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1509" name="Imagem 9">
            <a:extLst>
              <a:ext uri="{FF2B5EF4-FFF2-40B4-BE49-F238E27FC236}">
                <a16:creationId xmlns:a16="http://schemas.microsoft.com/office/drawing/2014/main" id="{F4C8AE67-A75C-4CBB-AE70-E1C982E4A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Imagem 11">
            <a:extLst>
              <a:ext uri="{FF2B5EF4-FFF2-40B4-BE49-F238E27FC236}">
                <a16:creationId xmlns:a16="http://schemas.microsoft.com/office/drawing/2014/main" id="{956B7CC0-1F49-49B2-ADB0-F89A7A5390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Imagem 8">
            <a:extLst>
              <a:ext uri="{FF2B5EF4-FFF2-40B4-BE49-F238E27FC236}">
                <a16:creationId xmlns:a16="http://schemas.microsoft.com/office/drawing/2014/main" id="{6C48F4A6-B6F0-4EF9-8671-C5CD56ADFE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57188"/>
            <a:ext cx="3968750" cy="38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FC740755-747B-4EF9-8AFA-81160E88021C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CCF415C9-E361-425F-BB26-6D8C4BA24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4099" name="Picture 4">
            <a:extLst>
              <a:ext uri="{FF2B5EF4-FFF2-40B4-BE49-F238E27FC236}">
                <a16:creationId xmlns:a16="http://schemas.microsoft.com/office/drawing/2014/main" id="{1550C030-B52E-4A82-905A-49C8F9FBA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WordArt 5">
            <a:extLst>
              <a:ext uri="{FF2B5EF4-FFF2-40B4-BE49-F238E27FC236}">
                <a16:creationId xmlns:a16="http://schemas.microsoft.com/office/drawing/2014/main" id="{450EB5F7-FF1F-422B-AA01-CEBAD53388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150ECAD7-CE23-40B5-B80A-01645D320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24200"/>
            <a:ext cx="79248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O TEMPO É NECESSÁRIO PARA:</a:t>
            </a:r>
            <a:endParaRPr lang="pt-BR" sz="20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 algn="ctr">
              <a:defRPr/>
            </a:pPr>
            <a:endParaRPr lang="pt-BR" sz="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sym typeface="Monotype Sorts" pitchFamily="2" charset="2"/>
            </a:endParaRP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se ele(a) é paciente. Não pode ser descoberto a curto prazo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como ele(a) reage às suas fraquezas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como ele(a) age quando suas vontades não são feitas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Conhecer sua reação frente às pressões que a vida traz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se a pessoa é desorganizada ou descuidada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como ele(a) rege à autoridade de seus pais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se a pessoa é preguiçosa ou ativa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se o relacionamento pode durar mesmo sem atividade sexual</a:t>
            </a:r>
          </a:p>
          <a:p>
            <a:pPr algn="ctr">
              <a:defRPr/>
            </a:pPr>
            <a:r>
              <a:rPr 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Saber o que ele(a) pensa sobre a vida cristã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81AF13F1-9DC8-4FA2-A79D-E4C2125AF8DA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043D85BD-6189-4E6A-9440-3AA376F44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3081" name="Text Box 9">
              <a:extLst>
                <a:ext uri="{FF2B5EF4-FFF2-40B4-BE49-F238E27FC236}">
                  <a16:creationId xmlns:a16="http://schemas.microsoft.com/office/drawing/2014/main" id="{5EB24AED-96AC-48E4-8F8C-0F4507D139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6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O AMOR PRECISA DE TEMPO</a:t>
              </a:r>
            </a:p>
          </p:txBody>
        </p:sp>
      </p:grpSp>
      <p:sp>
        <p:nvSpPr>
          <p:cNvPr id="3082" name="Rectangle 10">
            <a:extLst>
              <a:ext uri="{FF2B5EF4-FFF2-40B4-BE49-F238E27FC236}">
                <a16:creationId xmlns:a16="http://schemas.microsoft.com/office/drawing/2014/main" id="{F1151590-4053-414A-A036-0F84ADF85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2724150"/>
            <a:ext cx="702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O amor é um processo de crescimento, e crescimento  precisa de tempo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0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0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30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 autoUpdateAnimBg="0"/>
      <p:bldP spid="308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F858F2F-FB51-4303-ABC5-1BB7108F2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5123" name="Picture 3">
            <a:extLst>
              <a:ext uri="{FF2B5EF4-FFF2-40B4-BE49-F238E27FC236}">
                <a16:creationId xmlns:a16="http://schemas.microsoft.com/office/drawing/2014/main" id="{0AAA0AE7-C448-4D75-AB07-A0A410FE3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WordArt 4">
            <a:extLst>
              <a:ext uri="{FF2B5EF4-FFF2-40B4-BE49-F238E27FC236}">
                <a16:creationId xmlns:a16="http://schemas.microsoft.com/office/drawing/2014/main" id="{E32C6315-D4A5-4373-BDD7-0F3D2B120D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15EC2404-BBE1-4C1D-B15E-58D634DAB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4114800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Relacionamento de Conflito</a:t>
            </a:r>
            <a:endParaRPr lang="pt-BR" sz="18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 algn="r">
              <a:defRPr/>
            </a:pPr>
            <a:r>
              <a:rPr lang="pt-BR" sz="16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Quando os desejos sexuais se tornam mais fortes do que os desejos espirituais, causam conflito entre o casal e entre eles e Deus. Os pensamentos, vontades e emoções tornam-se controlados pelos desejos sexuais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D14422D8-C887-469E-9A4D-7C24754F1A00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133600"/>
            <a:ext cx="4419600" cy="609600"/>
            <a:chOff x="2352" y="1440"/>
            <a:chExt cx="2832" cy="384"/>
          </a:xfrm>
        </p:grpSpPr>
        <p:sp>
          <p:nvSpPr>
            <p:cNvPr id="5148" name="Rectangle 7">
              <a:extLst>
                <a:ext uri="{FF2B5EF4-FFF2-40B4-BE49-F238E27FC236}">
                  <a16:creationId xmlns:a16="http://schemas.microsoft.com/office/drawing/2014/main" id="{1ADEE42D-C922-428A-B9A8-CAD9C3EE4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4104" name="Text Box 8">
              <a:extLst>
                <a:ext uri="{FF2B5EF4-FFF2-40B4-BE49-F238E27FC236}">
                  <a16:creationId xmlns:a16="http://schemas.microsoft.com/office/drawing/2014/main" id="{489D6FAB-31A9-4C87-A461-12EAC5485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PADRÕES DO NAMORO</a:t>
              </a:r>
            </a:p>
          </p:txBody>
        </p:sp>
      </p:grpSp>
      <p:sp>
        <p:nvSpPr>
          <p:cNvPr id="4112" name="Rectangle 16">
            <a:extLst>
              <a:ext uri="{FF2B5EF4-FFF2-40B4-BE49-F238E27FC236}">
                <a16:creationId xmlns:a16="http://schemas.microsoft.com/office/drawing/2014/main" id="{738B7344-E9A6-4BF1-A3C1-F5E8471B2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05100"/>
            <a:ext cx="196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Padrões da sociedade</a:t>
            </a:r>
          </a:p>
        </p:txBody>
      </p:sp>
      <p:sp>
        <p:nvSpPr>
          <p:cNvPr id="4113" name="Rectangle 17">
            <a:extLst>
              <a:ext uri="{FF2B5EF4-FFF2-40B4-BE49-F238E27FC236}">
                <a16:creationId xmlns:a16="http://schemas.microsoft.com/office/drawing/2014/main" id="{9ABB30C9-B4F2-4761-97BA-74EBD66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705100"/>
            <a:ext cx="156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Padrões de Deus</a:t>
            </a:r>
          </a:p>
        </p:txBody>
      </p:sp>
      <p:grpSp>
        <p:nvGrpSpPr>
          <p:cNvPr id="3" name="Group 25">
            <a:extLst>
              <a:ext uri="{FF2B5EF4-FFF2-40B4-BE49-F238E27FC236}">
                <a16:creationId xmlns:a16="http://schemas.microsoft.com/office/drawing/2014/main" id="{4AAE3FD7-1845-4E9E-806F-3BA62FBFC6D4}"/>
              </a:ext>
            </a:extLst>
          </p:cNvPr>
          <p:cNvGrpSpPr>
            <a:grpSpLocks/>
          </p:cNvGrpSpPr>
          <p:nvPr/>
        </p:nvGrpSpPr>
        <p:grpSpPr bwMode="auto">
          <a:xfrm>
            <a:off x="2190750" y="4114800"/>
            <a:ext cx="517525" cy="660400"/>
            <a:chOff x="1380" y="2592"/>
            <a:chExt cx="326" cy="416"/>
          </a:xfrm>
        </p:grpSpPr>
        <p:sp>
          <p:nvSpPr>
            <p:cNvPr id="5146" name="Rectangle 10">
              <a:extLst>
                <a:ext uri="{FF2B5EF4-FFF2-40B4-BE49-F238E27FC236}">
                  <a16:creationId xmlns:a16="http://schemas.microsoft.com/office/drawing/2014/main" id="{5EBF7EA1-60BE-4F33-860D-41A9DE569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" y="2592"/>
              <a:ext cx="288" cy="240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9" name="Rectangle 18">
              <a:extLst>
                <a:ext uri="{FF2B5EF4-FFF2-40B4-BE49-F238E27FC236}">
                  <a16:creationId xmlns:a16="http://schemas.microsoft.com/office/drawing/2014/main" id="{3C843CB9-9464-4265-B6F1-9A1D42EE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2796"/>
              <a:ext cx="3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6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Esp.</a:t>
              </a:r>
            </a:p>
          </p:txBody>
        </p:sp>
      </p:grpSp>
      <p:grpSp>
        <p:nvGrpSpPr>
          <p:cNvPr id="4" name="Group 26">
            <a:extLst>
              <a:ext uri="{FF2B5EF4-FFF2-40B4-BE49-F238E27FC236}">
                <a16:creationId xmlns:a16="http://schemas.microsoft.com/office/drawing/2014/main" id="{810D0034-FD5D-47E2-8160-AE5C710FC542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3657600"/>
            <a:ext cx="728662" cy="1117600"/>
            <a:chOff x="1701" y="2304"/>
            <a:chExt cx="459" cy="704"/>
          </a:xfrm>
        </p:grpSpPr>
        <p:sp>
          <p:nvSpPr>
            <p:cNvPr id="5144" name="Rectangle 11">
              <a:extLst>
                <a:ext uri="{FF2B5EF4-FFF2-40B4-BE49-F238E27FC236}">
                  <a16:creationId xmlns:a16="http://schemas.microsoft.com/office/drawing/2014/main" id="{77080E79-7B69-48D0-BEDA-F50442F50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8" y="2304"/>
              <a:ext cx="288" cy="52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4115" name="Rectangle 19">
              <a:extLst>
                <a:ext uri="{FF2B5EF4-FFF2-40B4-BE49-F238E27FC236}">
                  <a16:creationId xmlns:a16="http://schemas.microsoft.com/office/drawing/2014/main" id="{EF785F9D-5C71-49F6-A833-5FC3E0DAF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796"/>
              <a:ext cx="4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6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Emoc.</a:t>
              </a:r>
            </a:p>
          </p:txBody>
        </p:sp>
      </p:grpSp>
      <p:grpSp>
        <p:nvGrpSpPr>
          <p:cNvPr id="5" name="Group 27">
            <a:extLst>
              <a:ext uri="{FF2B5EF4-FFF2-40B4-BE49-F238E27FC236}">
                <a16:creationId xmlns:a16="http://schemas.microsoft.com/office/drawing/2014/main" id="{A49D2A65-356D-493E-87FE-AA57B8143C1F}"/>
              </a:ext>
            </a:extLst>
          </p:cNvPr>
          <p:cNvGrpSpPr>
            <a:grpSpLocks/>
          </p:cNvGrpSpPr>
          <p:nvPr/>
        </p:nvGrpSpPr>
        <p:grpSpPr bwMode="auto">
          <a:xfrm>
            <a:off x="3333750" y="2971800"/>
            <a:ext cx="671513" cy="1822450"/>
            <a:chOff x="2100" y="1872"/>
            <a:chExt cx="423" cy="1148"/>
          </a:xfrm>
        </p:grpSpPr>
        <p:sp>
          <p:nvSpPr>
            <p:cNvPr id="5142" name="Rectangle 12">
              <a:extLst>
                <a:ext uri="{FF2B5EF4-FFF2-40B4-BE49-F238E27FC236}">
                  <a16:creationId xmlns:a16="http://schemas.microsoft.com/office/drawing/2014/main" id="{BED230DE-AE63-47EF-82A2-8A7B675A8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2" y="1872"/>
              <a:ext cx="288" cy="96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2" name="Rectangle 20">
              <a:extLst>
                <a:ext uri="{FF2B5EF4-FFF2-40B4-BE49-F238E27FC236}">
                  <a16:creationId xmlns:a16="http://schemas.microsoft.com/office/drawing/2014/main" id="{0AFC9645-73D8-4699-8E30-649F977D5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2808"/>
              <a:ext cx="4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6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Físico</a:t>
              </a:r>
            </a:p>
          </p:txBody>
        </p:sp>
      </p:grpSp>
      <p:grpSp>
        <p:nvGrpSpPr>
          <p:cNvPr id="6" name="Group 28">
            <a:extLst>
              <a:ext uri="{FF2B5EF4-FFF2-40B4-BE49-F238E27FC236}">
                <a16:creationId xmlns:a16="http://schemas.microsoft.com/office/drawing/2014/main" id="{8624A894-93F8-4F65-9F83-90771C6FCDD6}"/>
              </a:ext>
            </a:extLst>
          </p:cNvPr>
          <p:cNvGrpSpPr>
            <a:grpSpLocks/>
          </p:cNvGrpSpPr>
          <p:nvPr/>
        </p:nvGrpSpPr>
        <p:grpSpPr bwMode="auto">
          <a:xfrm>
            <a:off x="5429250" y="2971800"/>
            <a:ext cx="533400" cy="1828800"/>
            <a:chOff x="3420" y="1872"/>
            <a:chExt cx="336" cy="1152"/>
          </a:xfrm>
        </p:grpSpPr>
        <p:sp>
          <p:nvSpPr>
            <p:cNvPr id="5140" name="Rectangle 13">
              <a:extLst>
                <a:ext uri="{FF2B5EF4-FFF2-40B4-BE49-F238E27FC236}">
                  <a16:creationId xmlns:a16="http://schemas.microsoft.com/office/drawing/2014/main" id="{3333A7C1-A479-44A8-9129-901B43C68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1872"/>
              <a:ext cx="288" cy="96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pt-BR" altLang="pt-BR">
                <a:solidFill>
                  <a:srgbClr val="660033"/>
                </a:solidFill>
              </a:endParaRPr>
            </a:p>
          </p:txBody>
        </p:sp>
        <p:sp>
          <p:nvSpPr>
            <p:cNvPr id="4117" name="Rectangle 21">
              <a:extLst>
                <a:ext uri="{FF2B5EF4-FFF2-40B4-BE49-F238E27FC236}">
                  <a16:creationId xmlns:a16="http://schemas.microsoft.com/office/drawing/2014/main" id="{1E096608-93D1-44EF-85D3-1C20D7762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2812"/>
              <a:ext cx="3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6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Esp.</a:t>
              </a:r>
            </a:p>
          </p:txBody>
        </p:sp>
      </p:grpSp>
      <p:grpSp>
        <p:nvGrpSpPr>
          <p:cNvPr id="7" name="Group 29">
            <a:extLst>
              <a:ext uri="{FF2B5EF4-FFF2-40B4-BE49-F238E27FC236}">
                <a16:creationId xmlns:a16="http://schemas.microsoft.com/office/drawing/2014/main" id="{E96B7F1E-1B42-4E6A-9FAA-397868397735}"/>
              </a:ext>
            </a:extLst>
          </p:cNvPr>
          <p:cNvGrpSpPr>
            <a:grpSpLocks/>
          </p:cNvGrpSpPr>
          <p:nvPr/>
        </p:nvGrpSpPr>
        <p:grpSpPr bwMode="auto">
          <a:xfrm>
            <a:off x="5995988" y="3657600"/>
            <a:ext cx="728662" cy="1117600"/>
            <a:chOff x="3777" y="2304"/>
            <a:chExt cx="459" cy="704"/>
          </a:xfrm>
        </p:grpSpPr>
        <p:sp>
          <p:nvSpPr>
            <p:cNvPr id="5138" name="Rectangle 14">
              <a:extLst>
                <a:ext uri="{FF2B5EF4-FFF2-40B4-BE49-F238E27FC236}">
                  <a16:creationId xmlns:a16="http://schemas.microsoft.com/office/drawing/2014/main" id="{1140068E-FB3A-4286-8D20-E45AD21D7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" y="2304"/>
              <a:ext cx="288" cy="52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4118" name="Rectangle 22">
              <a:extLst>
                <a:ext uri="{FF2B5EF4-FFF2-40B4-BE49-F238E27FC236}">
                  <a16:creationId xmlns:a16="http://schemas.microsoft.com/office/drawing/2014/main" id="{33EB7912-135F-42C9-B284-737625883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7" y="2796"/>
              <a:ext cx="4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6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Emoc.</a:t>
              </a:r>
            </a:p>
          </p:txBody>
        </p: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id="{1C408687-A9C4-4D35-BA02-6C8E8ABCCE4D}"/>
              </a:ext>
            </a:extLst>
          </p:cNvPr>
          <p:cNvGrpSpPr>
            <a:grpSpLocks/>
          </p:cNvGrpSpPr>
          <p:nvPr/>
        </p:nvGrpSpPr>
        <p:grpSpPr bwMode="auto">
          <a:xfrm>
            <a:off x="6586538" y="4114800"/>
            <a:ext cx="671512" cy="679450"/>
            <a:chOff x="4149" y="2592"/>
            <a:chExt cx="423" cy="428"/>
          </a:xfrm>
        </p:grpSpPr>
        <p:sp>
          <p:nvSpPr>
            <p:cNvPr id="5136" name="Rectangle 15">
              <a:extLst>
                <a:ext uri="{FF2B5EF4-FFF2-40B4-BE49-F238E27FC236}">
                  <a16:creationId xmlns:a16="http://schemas.microsoft.com/office/drawing/2014/main" id="{229C634F-8BC2-443C-B386-BD461DC6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6" y="2592"/>
              <a:ext cx="288" cy="240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4119" name="Rectangle 23">
              <a:extLst>
                <a:ext uri="{FF2B5EF4-FFF2-40B4-BE49-F238E27FC236}">
                  <a16:creationId xmlns:a16="http://schemas.microsoft.com/office/drawing/2014/main" id="{0DA6D1E3-5A40-452D-A409-C24644E8A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9" y="2808"/>
              <a:ext cx="4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6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Físico</a:t>
              </a:r>
            </a:p>
          </p:txBody>
        </p:sp>
      </p:grpSp>
      <p:sp>
        <p:nvSpPr>
          <p:cNvPr id="4120" name="Text Box 24">
            <a:extLst>
              <a:ext uri="{FF2B5EF4-FFF2-40B4-BE49-F238E27FC236}">
                <a16:creationId xmlns:a16="http://schemas.microsoft.com/office/drawing/2014/main" id="{44A41CBD-0EB0-481A-9B6F-1BCA6661B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62500"/>
            <a:ext cx="3886200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 </a:t>
            </a:r>
            <a:r>
              <a:rPr lang="pt-BR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Relacionamento de Liberdade</a:t>
            </a:r>
            <a:endParaRPr lang="pt-BR" sz="18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  <a:p>
            <a:pPr>
              <a:defRPr/>
            </a:pPr>
            <a:r>
              <a:rPr lang="pt-BR" sz="16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Quando os desejos sexuais, os pensamentos, a vontade e as emoções são controlados pelo Espírito, o casal desfrutará de um relacionamento de liberdade.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autoUpdateAnimBg="0"/>
      <p:bldP spid="4112" grpId="0" build="p" autoUpdateAnimBg="0"/>
      <p:bldP spid="4113" grpId="0" build="p" autoUpdateAnimBg="0"/>
      <p:bldP spid="412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CCCB8688-3B78-47D6-BB42-7D1C3ECB2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6147" name="Picture 4">
            <a:extLst>
              <a:ext uri="{FF2B5EF4-FFF2-40B4-BE49-F238E27FC236}">
                <a16:creationId xmlns:a16="http://schemas.microsoft.com/office/drawing/2014/main" id="{F87612C0-3BD5-4438-94BD-889D861F1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WordArt 5">
            <a:extLst>
              <a:ext uri="{FF2B5EF4-FFF2-40B4-BE49-F238E27FC236}">
                <a16:creationId xmlns:a16="http://schemas.microsoft.com/office/drawing/2014/main" id="{AADA7689-3992-47BB-84B3-67979D821F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980BC105-28D5-4DE1-9887-C5FF0D1F301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6166" name="Rectangle 8">
              <a:extLst>
                <a:ext uri="{FF2B5EF4-FFF2-40B4-BE49-F238E27FC236}">
                  <a16:creationId xmlns:a16="http://schemas.microsoft.com/office/drawing/2014/main" id="{4CBB37F6-F7A7-4FBE-ABD0-338962522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5129" name="Text Box 9">
              <a:extLst>
                <a:ext uri="{FF2B5EF4-FFF2-40B4-BE49-F238E27FC236}">
                  <a16:creationId xmlns:a16="http://schemas.microsoft.com/office/drawing/2014/main" id="{644ED5F0-8561-4239-94A3-AA7610FB8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5135" name="Rectangle 15">
            <a:extLst>
              <a:ext uri="{FF2B5EF4-FFF2-40B4-BE49-F238E27FC236}">
                <a16:creationId xmlns:a16="http://schemas.microsoft.com/office/drawing/2014/main" id="{8FBC25F6-B4F6-4FD6-B02B-A5B2EED2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44838"/>
            <a:ext cx="3270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Qual o seu principal interesse?</a:t>
            </a:r>
          </a:p>
          <a:p>
            <a:pPr>
              <a:defRPr/>
            </a:pP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   O que mais atrai em você?</a:t>
            </a:r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647FEA44-7B2E-4BDA-A332-F4CF5AE2A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 aparência física; o corpo; o que apela aos sentidos</a:t>
            </a:r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598ED296-087B-4E50-B974-2B133BF91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926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 personalidade; a pessoa total; o que está no corpo</a:t>
            </a:r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81F44320-3B25-44A0-843D-1790DAEDC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143250"/>
            <a:ext cx="311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Quantas coisas atraem você?</a:t>
            </a:r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0334B6EE-AE5A-4EDE-A30A-02E322D41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Poucas, embora algumas possam ser fortes</a:t>
            </a:r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3DDF90EE-CB1C-461C-9924-43CF71166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Muitas ou a maioria</a:t>
            </a:r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id="{E2160CC8-1251-4810-B71D-C8EB0705EAD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124200"/>
            <a:ext cx="7620000" cy="2286000"/>
            <a:chOff x="528" y="1968"/>
            <a:chExt cx="4800" cy="1440"/>
          </a:xfrm>
        </p:grpSpPr>
        <p:sp>
          <p:nvSpPr>
            <p:cNvPr id="5131" name="Rectangle 11">
              <a:extLst>
                <a:ext uri="{FF2B5EF4-FFF2-40B4-BE49-F238E27FC236}">
                  <a16:creationId xmlns:a16="http://schemas.microsoft.com/office/drawing/2014/main" id="{A4969F68-C4B1-4433-A5A3-67E62AC46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5132" name="Rectangle 12">
              <a:extLst>
                <a:ext uri="{FF2B5EF4-FFF2-40B4-BE49-F238E27FC236}">
                  <a16:creationId xmlns:a16="http://schemas.microsoft.com/office/drawing/2014/main" id="{63B0256A-49D0-4ECA-929A-FD90EBEECC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5133" name="Rectangle 13">
              <a:extLst>
                <a:ext uri="{FF2B5EF4-FFF2-40B4-BE49-F238E27FC236}">
                  <a16:creationId xmlns:a16="http://schemas.microsoft.com/office/drawing/2014/main" id="{0D0FEAF9-7239-453A-801D-B26A5AE84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5134" name="Rectangle 14">
              <a:extLst>
                <a:ext uri="{FF2B5EF4-FFF2-40B4-BE49-F238E27FC236}">
                  <a16:creationId xmlns:a16="http://schemas.microsoft.com/office/drawing/2014/main" id="{E4DDE57C-1DB2-4F51-B34A-DAC89F02B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6161" name="Line 21">
              <a:extLst>
                <a:ext uri="{FF2B5EF4-FFF2-40B4-BE49-F238E27FC236}">
                  <a16:creationId xmlns:a16="http://schemas.microsoft.com/office/drawing/2014/main" id="{1CAE5F53-5901-4311-901E-9D89776245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62" name="Line 22">
              <a:extLst>
                <a:ext uri="{FF2B5EF4-FFF2-40B4-BE49-F238E27FC236}">
                  <a16:creationId xmlns:a16="http://schemas.microsoft.com/office/drawing/2014/main" id="{E6701678-23CC-4DD0-8427-472A6CA00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446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63" name="Line 23">
              <a:extLst>
                <a:ext uri="{FF2B5EF4-FFF2-40B4-BE49-F238E27FC236}">
                  <a16:creationId xmlns:a16="http://schemas.microsoft.com/office/drawing/2014/main" id="{A1AF9A03-98E2-48A9-A6F2-515E07173A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64" name="Line 24">
              <a:extLst>
                <a:ext uri="{FF2B5EF4-FFF2-40B4-BE49-F238E27FC236}">
                  <a16:creationId xmlns:a16="http://schemas.microsoft.com/office/drawing/2014/main" id="{F5DE65FD-98FE-49D3-8B23-55F82CAD6B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65" name="Line 25">
              <a:extLst>
                <a:ext uri="{FF2B5EF4-FFF2-40B4-BE49-F238E27FC236}">
                  <a16:creationId xmlns:a16="http://schemas.microsoft.com/office/drawing/2014/main" id="{6D515B0A-74B0-423B-8DD6-33C62BEE09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build="p" autoUpdateAnimBg="0"/>
      <p:bldP spid="5136" grpId="0" build="p" autoUpdateAnimBg="0"/>
      <p:bldP spid="5137" grpId="0" build="p" autoUpdateAnimBg="0"/>
      <p:bldP spid="5138" grpId="0" build="p" autoUpdateAnimBg="0"/>
      <p:bldP spid="5139" grpId="0" build="p" autoUpdateAnimBg="0"/>
      <p:bldP spid="514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FE14D98-143C-4026-A8D2-975499B06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7171" name="Picture 3">
            <a:extLst>
              <a:ext uri="{FF2B5EF4-FFF2-40B4-BE49-F238E27FC236}">
                <a16:creationId xmlns:a16="http://schemas.microsoft.com/office/drawing/2014/main" id="{BC11FDC7-7ED1-4DBF-A57A-693D4D9B9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4">
            <a:extLst>
              <a:ext uri="{FF2B5EF4-FFF2-40B4-BE49-F238E27FC236}">
                <a16:creationId xmlns:a16="http://schemas.microsoft.com/office/drawing/2014/main" id="{5B9B1C97-936F-4350-BF99-C62F93FE30C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19193580-EE64-4512-B011-3BB506CB3E7B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7190" name="Rectangle 6">
              <a:extLst>
                <a:ext uri="{FF2B5EF4-FFF2-40B4-BE49-F238E27FC236}">
                  <a16:creationId xmlns:a16="http://schemas.microsoft.com/office/drawing/2014/main" id="{282D7EA7-C7DB-4B11-857B-01BEC0328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6151" name="Text Box 7">
              <a:extLst>
                <a:ext uri="{FF2B5EF4-FFF2-40B4-BE49-F238E27FC236}">
                  <a16:creationId xmlns:a16="http://schemas.microsoft.com/office/drawing/2014/main" id="{D8AF30EB-1AD7-4201-9085-B23BD0A39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6152" name="Rectangle 8">
            <a:extLst>
              <a:ext uri="{FF2B5EF4-FFF2-40B4-BE49-F238E27FC236}">
                <a16:creationId xmlns:a16="http://schemas.microsoft.com/office/drawing/2014/main" id="{1D21C308-6A2B-4228-95B2-7DC520F42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44838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Como o relacionamento começou?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441ACF43-AA49-4666-B95D-7819D7297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5445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Rapidamente - horas ou dias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1A8A359F-1766-4C8E-8A38-D21BDA6E0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926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Vagarosamente - meses ou anos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0983FCA0-4171-4394-BB92-0B12E2505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14325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Qual a consistência de seu interesse?</a:t>
            </a: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FB4F093E-52D5-43F8-9DEC-25B161C96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Varia. Vai e volta. Não é consistente nem previsível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8B863BC2-7AFC-477A-A94B-CB7F7EA11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Equilibrado; torna-se confiável e previsível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126EAB43-3A0A-42DB-98B3-46BCF53C8671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124200"/>
            <a:ext cx="7620000" cy="2286000"/>
            <a:chOff x="528" y="1968"/>
            <a:chExt cx="4800" cy="1440"/>
          </a:xfrm>
        </p:grpSpPr>
        <p:sp>
          <p:nvSpPr>
            <p:cNvPr id="6159" name="Rectangle 15">
              <a:extLst>
                <a:ext uri="{FF2B5EF4-FFF2-40B4-BE49-F238E27FC236}">
                  <a16:creationId xmlns:a16="http://schemas.microsoft.com/office/drawing/2014/main" id="{110B6AC5-03B8-46D8-B4F7-0B773E8640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6160" name="Rectangle 16">
              <a:extLst>
                <a:ext uri="{FF2B5EF4-FFF2-40B4-BE49-F238E27FC236}">
                  <a16:creationId xmlns:a16="http://schemas.microsoft.com/office/drawing/2014/main" id="{58AB0417-A17B-47C7-AB49-3796C5610B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6161" name="Rectangle 17">
              <a:extLst>
                <a:ext uri="{FF2B5EF4-FFF2-40B4-BE49-F238E27FC236}">
                  <a16:creationId xmlns:a16="http://schemas.microsoft.com/office/drawing/2014/main" id="{05E1695D-8679-44B2-A76C-6E505432B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6162" name="Rectangle 18">
              <a:extLst>
                <a:ext uri="{FF2B5EF4-FFF2-40B4-BE49-F238E27FC236}">
                  <a16:creationId xmlns:a16="http://schemas.microsoft.com/office/drawing/2014/main" id="{FDB14A67-6C00-40B7-8827-4ADA81683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7185" name="Line 19">
              <a:extLst>
                <a:ext uri="{FF2B5EF4-FFF2-40B4-BE49-F238E27FC236}">
                  <a16:creationId xmlns:a16="http://schemas.microsoft.com/office/drawing/2014/main" id="{78A18E0E-40A6-4C97-A526-5F979F9B24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6" name="Line 20">
              <a:extLst>
                <a:ext uri="{FF2B5EF4-FFF2-40B4-BE49-F238E27FC236}">
                  <a16:creationId xmlns:a16="http://schemas.microsoft.com/office/drawing/2014/main" id="{36CCDCB8-CA0C-406D-8A1E-FE4831A10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446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7" name="Line 21">
              <a:extLst>
                <a:ext uri="{FF2B5EF4-FFF2-40B4-BE49-F238E27FC236}">
                  <a16:creationId xmlns:a16="http://schemas.microsoft.com/office/drawing/2014/main" id="{60D56408-02CF-4A65-97B0-73C765EC6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8" name="Line 22">
              <a:extLst>
                <a:ext uri="{FF2B5EF4-FFF2-40B4-BE49-F238E27FC236}">
                  <a16:creationId xmlns:a16="http://schemas.microsoft.com/office/drawing/2014/main" id="{503FC1CB-ADCF-458C-8C8C-D504438714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9" name="Line 23">
              <a:extLst>
                <a:ext uri="{FF2B5EF4-FFF2-40B4-BE49-F238E27FC236}">
                  <a16:creationId xmlns:a16="http://schemas.microsoft.com/office/drawing/2014/main" id="{6A88E4E0-6B0C-4E69-8056-601F82168F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  <p:bldP spid="6153" grpId="0" build="p" autoUpdateAnimBg="0"/>
      <p:bldP spid="6154" grpId="0" build="p" autoUpdateAnimBg="0"/>
      <p:bldP spid="6155" grpId="0" build="p" autoUpdateAnimBg="0"/>
      <p:bldP spid="6156" grpId="0" build="p" autoUpdateAnimBg="0"/>
      <p:bldP spid="615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AAED2AB-F29E-444B-A58A-1A8239A2C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26AFE473-EF6A-446D-9684-488C9666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WordArt 4">
            <a:extLst>
              <a:ext uri="{FF2B5EF4-FFF2-40B4-BE49-F238E27FC236}">
                <a16:creationId xmlns:a16="http://schemas.microsoft.com/office/drawing/2014/main" id="{558835FA-3419-47F9-8717-31BB08604B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10095F87-11D2-4319-B794-752683295DFB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8214" name="Rectangle 6">
              <a:extLst>
                <a:ext uri="{FF2B5EF4-FFF2-40B4-BE49-F238E27FC236}">
                  <a16:creationId xmlns:a16="http://schemas.microsoft.com/office/drawing/2014/main" id="{ACD29155-F9E2-42D8-BCF3-2FBE05ED5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7175" name="Text Box 7">
              <a:extLst>
                <a:ext uri="{FF2B5EF4-FFF2-40B4-BE49-F238E27FC236}">
                  <a16:creationId xmlns:a16="http://schemas.microsoft.com/office/drawing/2014/main" id="{D037653D-BA98-4CEB-A9EF-B61E240EB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7176" name="Rectangle 8">
            <a:extLst>
              <a:ext uri="{FF2B5EF4-FFF2-40B4-BE49-F238E27FC236}">
                <a16:creationId xmlns:a16="http://schemas.microsoft.com/office/drawing/2014/main" id="{95F9C9DD-3B5F-4F1B-8E31-D65AFE068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44838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Que efeito o relacionamen- to tem na sua personalidade?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569EE541-FEEB-4A8D-94C9-81A88C252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Desorganizador. Você não é você mesmo</a:t>
            </a:r>
          </a:p>
        </p:txBody>
      </p:sp>
      <p:sp>
        <p:nvSpPr>
          <p:cNvPr id="7178" name="Rectangle 10">
            <a:extLst>
              <a:ext uri="{FF2B5EF4-FFF2-40B4-BE49-F238E27FC236}">
                <a16:creationId xmlns:a16="http://schemas.microsoft.com/office/drawing/2014/main" id="{767C87CD-B912-4A5E-9927-F7F4F9208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926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Organizador, construtivo. Você se torna melhor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B2BA9102-C83B-433F-A2C3-19AC66054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14325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Como termina?</a:t>
            </a:r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482A1A71-CA3C-4403-8497-FD4F01623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Depressa, a não ser que haja sexo satisfatório</a:t>
            </a:r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1518D912-5706-4417-BE96-6591889E3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Devagar; leva tempo; talvez você nunca volte a ser o mesmo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C2B69599-6FB5-493F-89CA-74BDBF9F0D3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124200"/>
            <a:ext cx="7620000" cy="2286000"/>
            <a:chOff x="528" y="1968"/>
            <a:chExt cx="4800" cy="1440"/>
          </a:xfrm>
        </p:grpSpPr>
        <p:sp>
          <p:nvSpPr>
            <p:cNvPr id="7183" name="Rectangle 15">
              <a:extLst>
                <a:ext uri="{FF2B5EF4-FFF2-40B4-BE49-F238E27FC236}">
                  <a16:creationId xmlns:a16="http://schemas.microsoft.com/office/drawing/2014/main" id="{D497CFB9-473B-419D-A9AD-F453EB0EC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7184" name="Rectangle 16">
              <a:extLst>
                <a:ext uri="{FF2B5EF4-FFF2-40B4-BE49-F238E27FC236}">
                  <a16:creationId xmlns:a16="http://schemas.microsoft.com/office/drawing/2014/main" id="{BD16BC3D-63CC-47C2-B204-E02A6CA030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7185" name="Rectangle 17">
              <a:extLst>
                <a:ext uri="{FF2B5EF4-FFF2-40B4-BE49-F238E27FC236}">
                  <a16:creationId xmlns:a16="http://schemas.microsoft.com/office/drawing/2014/main" id="{F3D076AD-B096-4E19-95CB-9BEB4A752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7186" name="Rectangle 18">
              <a:extLst>
                <a:ext uri="{FF2B5EF4-FFF2-40B4-BE49-F238E27FC236}">
                  <a16:creationId xmlns:a16="http://schemas.microsoft.com/office/drawing/2014/main" id="{A474A9F0-3564-4802-8CFB-40E4BD6D7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8209" name="Line 19">
              <a:extLst>
                <a:ext uri="{FF2B5EF4-FFF2-40B4-BE49-F238E27FC236}">
                  <a16:creationId xmlns:a16="http://schemas.microsoft.com/office/drawing/2014/main" id="{55F50C27-339E-4701-8D42-56FBEC642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0" name="Line 20">
              <a:extLst>
                <a:ext uri="{FF2B5EF4-FFF2-40B4-BE49-F238E27FC236}">
                  <a16:creationId xmlns:a16="http://schemas.microsoft.com/office/drawing/2014/main" id="{8DD7A70E-88E4-4BA1-A2F0-C71F2C8A91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446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1" name="Line 21">
              <a:extLst>
                <a:ext uri="{FF2B5EF4-FFF2-40B4-BE49-F238E27FC236}">
                  <a16:creationId xmlns:a16="http://schemas.microsoft.com/office/drawing/2014/main" id="{6518EFB8-BC54-42CC-919D-CAB1E3BE1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2" name="Line 22">
              <a:extLst>
                <a:ext uri="{FF2B5EF4-FFF2-40B4-BE49-F238E27FC236}">
                  <a16:creationId xmlns:a16="http://schemas.microsoft.com/office/drawing/2014/main" id="{BBE299FB-B2B6-418B-A442-ABF2274EB3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3" name="Line 23">
              <a:extLst>
                <a:ext uri="{FF2B5EF4-FFF2-40B4-BE49-F238E27FC236}">
                  <a16:creationId xmlns:a16="http://schemas.microsoft.com/office/drawing/2014/main" id="{8754B013-6BD8-421D-81A6-2FD50492E9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 autoUpdateAnimBg="0"/>
      <p:bldP spid="7177" grpId="0" build="p" autoUpdateAnimBg="0"/>
      <p:bldP spid="7178" grpId="0" build="p" autoUpdateAnimBg="0"/>
      <p:bldP spid="7179" grpId="0" build="p" autoUpdateAnimBg="0"/>
      <p:bldP spid="7180" grpId="0" build="p" autoUpdateAnimBg="0"/>
      <p:bldP spid="718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C1D89E4-6BB6-4AE9-838D-5A13FFFBF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9219" name="Picture 3">
            <a:extLst>
              <a:ext uri="{FF2B5EF4-FFF2-40B4-BE49-F238E27FC236}">
                <a16:creationId xmlns:a16="http://schemas.microsoft.com/office/drawing/2014/main" id="{3301A91D-D6CD-4418-9C0D-A204AD244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WordArt 4">
            <a:extLst>
              <a:ext uri="{FF2B5EF4-FFF2-40B4-BE49-F238E27FC236}">
                <a16:creationId xmlns:a16="http://schemas.microsoft.com/office/drawing/2014/main" id="{F1067B25-C7B9-46AE-9915-E7F15466D6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317F272D-33C7-4428-B9B3-0F76322488AD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9238" name="Rectangle 6">
              <a:extLst>
                <a:ext uri="{FF2B5EF4-FFF2-40B4-BE49-F238E27FC236}">
                  <a16:creationId xmlns:a16="http://schemas.microsoft.com/office/drawing/2014/main" id="{3BF11FBE-D928-4B48-9116-7FA9F51D6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8199" name="Text Box 7">
              <a:extLst>
                <a:ext uri="{FF2B5EF4-FFF2-40B4-BE49-F238E27FC236}">
                  <a16:creationId xmlns:a16="http://schemas.microsoft.com/office/drawing/2014/main" id="{9173B119-722C-4526-B301-F40E1EB46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8200" name="Rectangle 8">
            <a:extLst>
              <a:ext uri="{FF2B5EF4-FFF2-40B4-BE49-F238E27FC236}">
                <a16:creationId xmlns:a16="http://schemas.microsoft.com/office/drawing/2014/main" id="{33AFC72F-D485-4F0E-A991-B266760F4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44838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Como vocês vêem um ao outro?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A9B29BFC-CA0A-4F8C-BB21-3AE0DD80B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Se idealizam. Vivem no mundo de uma só pessoa</a:t>
            </a: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CC7DB4B1-F752-4A81-97AC-6AC962067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926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Realistas. Acrescentam o rela- cionamento aos que já existem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EA302936-8F2C-410F-979F-AC2F695CD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14325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Como os outros (amigos e pais) vêem vocês? 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46EFEA11-A93A-4325-B5CB-CD8977ABD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Poucos ou ninguém aprovam o relacionamento</a:t>
            </a:r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0329AE66-5600-447F-8D82-29142F292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 maioria aprova. Se dão bem com todos.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F1B9052B-C2FF-491D-9FCE-ED5F6AF9E18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124200"/>
            <a:ext cx="7620000" cy="2286000"/>
            <a:chOff x="528" y="1968"/>
            <a:chExt cx="4800" cy="1440"/>
          </a:xfrm>
        </p:grpSpPr>
        <p:sp>
          <p:nvSpPr>
            <p:cNvPr id="8207" name="Rectangle 15">
              <a:extLst>
                <a:ext uri="{FF2B5EF4-FFF2-40B4-BE49-F238E27FC236}">
                  <a16:creationId xmlns:a16="http://schemas.microsoft.com/office/drawing/2014/main" id="{241D20FD-985C-4472-B166-893CBD037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8208" name="Rectangle 16">
              <a:extLst>
                <a:ext uri="{FF2B5EF4-FFF2-40B4-BE49-F238E27FC236}">
                  <a16:creationId xmlns:a16="http://schemas.microsoft.com/office/drawing/2014/main" id="{3591EA1A-72FA-4A83-910C-03572F3FF1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8209" name="Rectangle 17">
              <a:extLst>
                <a:ext uri="{FF2B5EF4-FFF2-40B4-BE49-F238E27FC236}">
                  <a16:creationId xmlns:a16="http://schemas.microsoft.com/office/drawing/2014/main" id="{DFF17EB9-D901-41DB-913E-C28F56819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8210" name="Rectangle 18">
              <a:extLst>
                <a:ext uri="{FF2B5EF4-FFF2-40B4-BE49-F238E27FC236}">
                  <a16:creationId xmlns:a16="http://schemas.microsoft.com/office/drawing/2014/main" id="{4F06CE06-A018-4C82-A29D-FBA30D83E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9233" name="Line 19">
              <a:extLst>
                <a:ext uri="{FF2B5EF4-FFF2-40B4-BE49-F238E27FC236}">
                  <a16:creationId xmlns:a16="http://schemas.microsoft.com/office/drawing/2014/main" id="{8D3BE411-95D3-43EC-943F-B02240EC2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4" name="Line 20">
              <a:extLst>
                <a:ext uri="{FF2B5EF4-FFF2-40B4-BE49-F238E27FC236}">
                  <a16:creationId xmlns:a16="http://schemas.microsoft.com/office/drawing/2014/main" id="{2E694900-7CD1-4324-8425-5D334E60BA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446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5" name="Line 21">
              <a:extLst>
                <a:ext uri="{FF2B5EF4-FFF2-40B4-BE49-F238E27FC236}">
                  <a16:creationId xmlns:a16="http://schemas.microsoft.com/office/drawing/2014/main" id="{706701F9-A6BD-4BB8-93D0-26E6E80708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6" name="Line 22">
              <a:extLst>
                <a:ext uri="{FF2B5EF4-FFF2-40B4-BE49-F238E27FC236}">
                  <a16:creationId xmlns:a16="http://schemas.microsoft.com/office/drawing/2014/main" id="{A0463CA4-7DB9-4313-8750-7FF72BA27F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7" name="Line 23">
              <a:extLst>
                <a:ext uri="{FF2B5EF4-FFF2-40B4-BE49-F238E27FC236}">
                  <a16:creationId xmlns:a16="http://schemas.microsoft.com/office/drawing/2014/main" id="{80C2AE6A-583F-4C79-8861-E177699937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build="p" autoUpdateAnimBg="0"/>
      <p:bldP spid="8201" grpId="0" build="p" autoUpdateAnimBg="0"/>
      <p:bldP spid="8202" grpId="0" build="p" autoUpdateAnimBg="0"/>
      <p:bldP spid="8203" grpId="0" build="p" autoUpdateAnimBg="0"/>
      <p:bldP spid="8204" grpId="0" build="p" autoUpdateAnimBg="0"/>
      <p:bldP spid="820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27059A7-655D-4B40-903A-271CCDF18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807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F1A45708-2826-424F-A1F5-6E760FE87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195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WordArt 4">
            <a:extLst>
              <a:ext uri="{FF2B5EF4-FFF2-40B4-BE49-F238E27FC236}">
                <a16:creationId xmlns:a16="http://schemas.microsoft.com/office/drawing/2014/main" id="{D1D33B3A-67C1-40FD-8BF3-E5D424F113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800100"/>
            <a:ext cx="38100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segredos do</a:t>
            </a:r>
          </a:p>
          <a:p>
            <a:pPr algn="ctr"/>
            <a:r>
              <a:rPr lang="pt-BR" sz="36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empus Sans ITC" panose="04020404030D07020202" pitchFamily="82" charset="0"/>
              </a:rPr>
              <a:t>CORAÇÃO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DE2DC544-7298-4546-9F45-8354FE8A8BCE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5251450" cy="609600"/>
            <a:chOff x="2352" y="1440"/>
            <a:chExt cx="2832" cy="384"/>
          </a:xfrm>
        </p:grpSpPr>
        <p:sp>
          <p:nvSpPr>
            <p:cNvPr id="10262" name="Rectangle 6">
              <a:extLst>
                <a:ext uri="{FF2B5EF4-FFF2-40B4-BE49-F238E27FC236}">
                  <a16:creationId xmlns:a16="http://schemas.microsoft.com/office/drawing/2014/main" id="{0BFF0AB6-95F1-4C2A-9D3C-8968A3123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40"/>
              <a:ext cx="2832" cy="384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9223" name="Text Box 7">
              <a:extLst>
                <a:ext uri="{FF2B5EF4-FFF2-40B4-BE49-F238E27FC236}">
                  <a16:creationId xmlns:a16="http://schemas.microsoft.com/office/drawing/2014/main" id="{876562A9-273C-486C-842A-B69D5DAA6A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1440"/>
              <a:ext cx="25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 OU PAIXÃO - PISTAS</a:t>
              </a:r>
            </a:p>
          </p:txBody>
        </p:sp>
      </p:grpSp>
      <p:sp>
        <p:nvSpPr>
          <p:cNvPr id="9224" name="Rectangle 8">
            <a:extLst>
              <a:ext uri="{FF2B5EF4-FFF2-40B4-BE49-F238E27FC236}">
                <a16:creationId xmlns:a16="http://schemas.microsoft.com/office/drawing/2014/main" id="{9C3E59C7-A5DC-47D5-9201-ABCC844BC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44838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O que a distância (separação) provoca no relacionamento?</a:t>
            </a:r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71143A35-50F7-4250-97C4-3A282A4DF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Murcha. Não suporta este aumento de tensão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1918C6EF-E293-4F17-8011-7B2803AF1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9265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Sobrevive. Pode até crescer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7B051854-F73C-439F-8F2A-022D43BA2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14325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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De que forma as brigas afetam o relacionamento?</a:t>
            </a:r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68E9F637-3E22-4243-BCA9-9FDA9F9E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385445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Aumentam de freqüência e intensidade. </a:t>
            </a:r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8D260280-14D9-4091-97D3-6CD1A0306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244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sym typeface="Monotype Sorts" pitchFamily="2" charset="2"/>
              </a:rPr>
              <a:t></a:t>
            </a:r>
            <a:r>
              <a:rPr lang="pt-BR" sz="1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 Diminuem de freqüência e intensidade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134DC999-AA48-454F-BA0E-639CDAB88C6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124200"/>
            <a:ext cx="7620000" cy="2286000"/>
            <a:chOff x="528" y="1968"/>
            <a:chExt cx="4800" cy="1440"/>
          </a:xfrm>
        </p:grpSpPr>
        <p:sp>
          <p:nvSpPr>
            <p:cNvPr id="9231" name="Rectangle 15">
              <a:extLst>
                <a:ext uri="{FF2B5EF4-FFF2-40B4-BE49-F238E27FC236}">
                  <a16:creationId xmlns:a16="http://schemas.microsoft.com/office/drawing/2014/main" id="{EAEE102E-E4A4-4969-A863-53EA94170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968"/>
              <a:ext cx="5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PISTAS</a:t>
              </a:r>
            </a:p>
          </p:txBody>
        </p:sp>
        <p:sp>
          <p:nvSpPr>
            <p:cNvPr id="9232" name="Rectangle 16">
              <a:extLst>
                <a:ext uri="{FF2B5EF4-FFF2-40B4-BE49-F238E27FC236}">
                  <a16:creationId xmlns:a16="http://schemas.microsoft.com/office/drawing/2014/main" id="{67707FFB-4F8A-498E-98DB-EC29522C37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5" y="2799"/>
              <a:ext cx="9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CARACTER.</a:t>
              </a:r>
            </a:p>
          </p:txBody>
        </p:sp>
        <p:sp>
          <p:nvSpPr>
            <p:cNvPr id="9233" name="Rectangle 17">
              <a:extLst>
                <a:ext uri="{FF2B5EF4-FFF2-40B4-BE49-F238E27FC236}">
                  <a16:creationId xmlns:a16="http://schemas.microsoft.com/office/drawing/2014/main" id="{93492B1F-4FA8-4EF3-9825-090C4283E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448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paixão</a:t>
              </a:r>
            </a:p>
          </p:txBody>
        </p:sp>
        <p:sp>
          <p:nvSpPr>
            <p:cNvPr id="9234" name="Rectangle 18">
              <a:extLst>
                <a:ext uri="{FF2B5EF4-FFF2-40B4-BE49-F238E27FC236}">
                  <a16:creationId xmlns:a16="http://schemas.microsoft.com/office/drawing/2014/main" id="{E43C1297-5A95-4E0D-A9FA-40026F6F4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28"/>
              <a:ext cx="4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amor</a:t>
              </a:r>
            </a:p>
          </p:txBody>
        </p:sp>
        <p:sp>
          <p:nvSpPr>
            <p:cNvPr id="10257" name="Line 19">
              <a:extLst>
                <a:ext uri="{FF2B5EF4-FFF2-40B4-BE49-F238E27FC236}">
                  <a16:creationId xmlns:a16="http://schemas.microsoft.com/office/drawing/2014/main" id="{7D5186C4-2A44-40F0-A26A-3B7577CC4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8" name="Line 20">
              <a:extLst>
                <a:ext uri="{FF2B5EF4-FFF2-40B4-BE49-F238E27FC236}">
                  <a16:creationId xmlns:a16="http://schemas.microsoft.com/office/drawing/2014/main" id="{6C43FFF0-E69A-4B1E-B8FB-5558ADAF6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928"/>
              <a:ext cx="4464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9" name="Line 21">
              <a:extLst>
                <a:ext uri="{FF2B5EF4-FFF2-40B4-BE49-F238E27FC236}">
                  <a16:creationId xmlns:a16="http://schemas.microsoft.com/office/drawing/2014/main" id="{DE4FA8BF-9A70-4CC4-98FF-9F60F4BB2B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408"/>
              <a:ext cx="475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60" name="Line 22">
              <a:extLst>
                <a:ext uri="{FF2B5EF4-FFF2-40B4-BE49-F238E27FC236}">
                  <a16:creationId xmlns:a16="http://schemas.microsoft.com/office/drawing/2014/main" id="{90F4ED46-84EC-4E96-8EEA-F2AE315E5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61" name="Line 23">
              <a:extLst>
                <a:ext uri="{FF2B5EF4-FFF2-40B4-BE49-F238E27FC236}">
                  <a16:creationId xmlns:a16="http://schemas.microsoft.com/office/drawing/2014/main" id="{FF64F679-561E-4E0B-9E2D-0336029DC8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39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uild="p" autoUpdateAnimBg="0"/>
      <p:bldP spid="9225" grpId="0" build="p" autoUpdateAnimBg="0"/>
      <p:bldP spid="9226" grpId="0" build="p" autoUpdateAnimBg="0"/>
      <p:bldP spid="9227" grpId="0" build="p" autoUpdateAnimBg="0"/>
      <p:bldP spid="9228" grpId="0" build="p" autoUpdateAnimBg="0"/>
      <p:bldP spid="9229" grpId="0" build="p" autoUpdateAnimBg="0"/>
    </p:bld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1403</Words>
  <Application>Microsoft Office PowerPoint</Application>
  <PresentationFormat>Apresentação na tela (4:3)</PresentationFormat>
  <Paragraphs>231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Times New Roman</vt:lpstr>
      <vt:lpstr>Arial</vt:lpstr>
      <vt:lpstr>Calibri</vt:lpstr>
      <vt:lpstr>Tempus Sans ITC</vt:lpstr>
      <vt:lpstr>Monotype Sorts</vt:lpstr>
      <vt:lpstr>Stars1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Origem do dia dos namorados Mesmo com a ordem dada pelo imperador Claudius II, proibindo o casamento durante os tempos de guerra, porque achava que os soldados solteiros eram mais eficientes, o Padre Valentim celebrou inúmeros casamentos, por isto, foi condenado à morte em 14 de fevereiro, passou então a ser celebrada por ingleses e franceses no século XVII, ao mesmo tempo como Dia de São Valentim e Dia dos Namorados.  No Brasil, é comemorado em 12 de junho a partir de 1949, quando o publicitário João Dória trouxe a idéia do exterior e a apresentou aos comerciantes. Como junho é um mês de vendas baixas, eles decidiram comemorar a data nesse mês e ainda escolheram a véspera de Santo Antônio, o santo casamenteiro como o Dia dos Namorados. </vt:lpstr>
      <vt:lpstr>Apresentação do PowerPoint</vt:lpstr>
    </vt:vector>
  </TitlesOfParts>
  <Company>Windows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CARVALHO;Windows</dc:creator>
  <cp:keywords>www.4tons.com</cp:keywords>
  <dc:description>COMÉRCIO PROIBIDO. USO PESSOAL</dc:description>
  <cp:lastModifiedBy>Pr. Marcelo Carvalho</cp:lastModifiedBy>
  <cp:revision>28</cp:revision>
  <dcterms:created xsi:type="dcterms:W3CDTF">2000-03-08T11:44:21Z</dcterms:created>
  <dcterms:modified xsi:type="dcterms:W3CDTF">2019-11-21T09:52:50Z</dcterms:modified>
  <cp:category>SM-JOVENS</cp:category>
</cp:coreProperties>
</file>