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7" r:id="rId5"/>
    <p:sldId id="264" r:id="rId6"/>
    <p:sldId id="266" r:id="rId7"/>
    <p:sldId id="257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8CF8B5"/>
    <a:srgbClr val="62FADD"/>
    <a:srgbClr val="047F68"/>
    <a:srgbClr val="D197B8"/>
    <a:srgbClr val="E9CE5D"/>
    <a:srgbClr val="D8B13E"/>
    <a:srgbClr val="561403"/>
    <a:srgbClr val="600404"/>
    <a:srgbClr val="7C38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9ADAB0-828E-4DB5-9EBF-0CCB6979BA91}" v="59" dt="2021-04-30T13:36:29.4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93" d="100"/>
          <a:sy n="93" d="100"/>
        </p:scale>
        <p:origin x="8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ire Oliveira" userId="e0860796-549a-4a1e-bd95-bc2a32037524" providerId="ADAL" clId="{329ADAB0-828E-4DB5-9EBF-0CCB6979BA91}"/>
    <pc:docChg chg="modSld">
      <pc:chgData name="Meire Oliveira" userId="e0860796-549a-4a1e-bd95-bc2a32037524" providerId="ADAL" clId="{329ADAB0-828E-4DB5-9EBF-0CCB6979BA91}" dt="2021-04-30T13:36:29.413" v="59" actId="20577"/>
      <pc:docMkLst>
        <pc:docMk/>
      </pc:docMkLst>
      <pc:sldChg chg="modAnim">
        <pc:chgData name="Meire Oliveira" userId="e0860796-549a-4a1e-bd95-bc2a32037524" providerId="ADAL" clId="{329ADAB0-828E-4DB5-9EBF-0CCB6979BA91}" dt="2021-04-30T13:28:55.958" v="0"/>
        <pc:sldMkLst>
          <pc:docMk/>
          <pc:sldMk cId="503766041" sldId="256"/>
        </pc:sldMkLst>
      </pc:sldChg>
      <pc:sldChg chg="modSp modAnim">
        <pc:chgData name="Meire Oliveira" userId="e0860796-549a-4a1e-bd95-bc2a32037524" providerId="ADAL" clId="{329ADAB0-828E-4DB5-9EBF-0CCB6979BA91}" dt="2021-04-30T13:34:02.492" v="56" actId="20577"/>
        <pc:sldMkLst>
          <pc:docMk/>
          <pc:sldMk cId="3842528858" sldId="257"/>
        </pc:sldMkLst>
        <pc:spChg chg="mod">
          <ac:chgData name="Meire Oliveira" userId="e0860796-549a-4a1e-bd95-bc2a32037524" providerId="ADAL" clId="{329ADAB0-828E-4DB5-9EBF-0CCB6979BA91}" dt="2021-04-30T13:34:02.492" v="56" actId="20577"/>
          <ac:spMkLst>
            <pc:docMk/>
            <pc:sldMk cId="3842528858" sldId="257"/>
            <ac:spMk id="7" creationId="{00000000-0000-0000-0000-000000000000}"/>
          </ac:spMkLst>
        </pc:spChg>
      </pc:sldChg>
      <pc:sldChg chg="modSp mod modAnim">
        <pc:chgData name="Meire Oliveira" userId="e0860796-549a-4a1e-bd95-bc2a32037524" providerId="ADAL" clId="{329ADAB0-828E-4DB5-9EBF-0CCB6979BA91}" dt="2021-04-30T13:30:42.570" v="15"/>
        <pc:sldMkLst>
          <pc:docMk/>
          <pc:sldMk cId="2878561007" sldId="259"/>
        </pc:sldMkLst>
        <pc:spChg chg="mod">
          <ac:chgData name="Meire Oliveira" userId="e0860796-549a-4a1e-bd95-bc2a32037524" providerId="ADAL" clId="{329ADAB0-828E-4DB5-9EBF-0CCB6979BA91}" dt="2021-04-30T13:30:13.866" v="7" actId="207"/>
          <ac:spMkLst>
            <pc:docMk/>
            <pc:sldMk cId="2878561007" sldId="259"/>
            <ac:spMk id="17" creationId="{00000000-0000-0000-0000-000000000000}"/>
          </ac:spMkLst>
        </pc:spChg>
      </pc:sldChg>
      <pc:sldChg chg="modAnim">
        <pc:chgData name="Meire Oliveira" userId="e0860796-549a-4a1e-bd95-bc2a32037524" providerId="ADAL" clId="{329ADAB0-828E-4DB5-9EBF-0CCB6979BA91}" dt="2021-04-30T13:29:19.835" v="6"/>
        <pc:sldMkLst>
          <pc:docMk/>
          <pc:sldMk cId="1390931848" sldId="261"/>
        </pc:sldMkLst>
      </pc:sldChg>
      <pc:sldChg chg="modAnim">
        <pc:chgData name="Meire Oliveira" userId="e0860796-549a-4a1e-bd95-bc2a32037524" providerId="ADAL" clId="{329ADAB0-828E-4DB5-9EBF-0CCB6979BA91}" dt="2021-04-30T13:32:25.056" v="34"/>
        <pc:sldMkLst>
          <pc:docMk/>
          <pc:sldMk cId="3310484337" sldId="264"/>
        </pc:sldMkLst>
      </pc:sldChg>
      <pc:sldChg chg="modSp modAnim">
        <pc:chgData name="Meire Oliveira" userId="e0860796-549a-4a1e-bd95-bc2a32037524" providerId="ADAL" clId="{329ADAB0-828E-4DB5-9EBF-0CCB6979BA91}" dt="2021-04-30T13:36:29.413" v="59" actId="20577"/>
        <pc:sldMkLst>
          <pc:docMk/>
          <pc:sldMk cId="1061762421" sldId="266"/>
        </pc:sldMkLst>
        <pc:spChg chg="mod">
          <ac:chgData name="Meire Oliveira" userId="e0860796-549a-4a1e-bd95-bc2a32037524" providerId="ADAL" clId="{329ADAB0-828E-4DB5-9EBF-0CCB6979BA91}" dt="2021-04-30T13:36:29.413" v="59" actId="20577"/>
          <ac:spMkLst>
            <pc:docMk/>
            <pc:sldMk cId="1061762421" sldId="266"/>
            <ac:spMk id="15" creationId="{00000000-0000-0000-0000-000000000000}"/>
          </ac:spMkLst>
        </pc:spChg>
      </pc:sldChg>
      <pc:sldChg chg="modAnim">
        <pc:chgData name="Meire Oliveira" userId="e0860796-549a-4a1e-bd95-bc2a32037524" providerId="ADAL" clId="{329ADAB0-828E-4DB5-9EBF-0CCB6979BA91}" dt="2021-04-30T13:31:08.791" v="20"/>
        <pc:sldMkLst>
          <pc:docMk/>
          <pc:sldMk cId="2865485872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41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510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73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214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33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96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702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348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5328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21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13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97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396538">
            <a:off x="5229013" y="4788703"/>
            <a:ext cx="1733972" cy="352271"/>
          </a:xfrm>
        </p:spPr>
        <p:txBody>
          <a:bodyPr>
            <a:noAutofit/>
          </a:bodyPr>
          <a:lstStyle/>
          <a:p>
            <a:r>
              <a:rPr lang="pt-BR" sz="1800" cap="all" dirty="0">
                <a:solidFill>
                  <a:srgbClr val="561403"/>
                </a:solidFill>
                <a:latin typeface="Neufreit ExtraBold" panose="00000900000000000000" pitchFamily="50" charset="0"/>
              </a:rPr>
              <a:t>Episódio 8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255519" y="5425951"/>
            <a:ext cx="7680960" cy="585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A pedra marcada</a:t>
            </a:r>
          </a:p>
        </p:txBody>
      </p:sp>
    </p:spTree>
    <p:extLst>
      <p:ext uri="{BB962C8B-B14F-4D97-AF65-F5344CB8AC3E}">
        <p14:creationId xmlns:p14="http://schemas.microsoft.com/office/powerpoint/2010/main" val="50376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348" y="3129663"/>
            <a:ext cx="5883150" cy="283464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998" y="393588"/>
            <a:ext cx="6303843" cy="5830878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5003478" y="687732"/>
            <a:ext cx="5718053" cy="88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Vamos começar descobrindo biblicamente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6654388" y="4013357"/>
            <a:ext cx="40671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561403"/>
                </a:solidFill>
                <a:latin typeface="Comix Regular Caps" panose="020B7200000000000000" pitchFamily="34" charset="0"/>
              </a:rPr>
              <a:t>“Para que, se eu tardar, fiques ciente de como se deve proceder na casa de Deus, que é a igreja do Deus vivo, coluna e baluarte da verdade.”</a:t>
            </a:r>
          </a:p>
          <a:p>
            <a:pPr algn="ctr"/>
            <a:r>
              <a:rPr lang="pt-BR" sz="2000" b="1" dirty="0">
                <a:solidFill>
                  <a:srgbClr val="561403"/>
                </a:solidFill>
                <a:latin typeface="Comix Regular Caps" panose="020B7200000000000000" pitchFamily="34" charset="0"/>
              </a:rPr>
              <a:t>1 Timóteo 3:15</a:t>
            </a:r>
            <a:endParaRPr lang="pt-BR" sz="2000" dirty="0">
              <a:solidFill>
                <a:srgbClr val="561403"/>
              </a:solidFill>
              <a:latin typeface="Comix Regular Caps" panose="020B7200000000000000" pitchFamily="34" charset="0"/>
            </a:endParaRPr>
          </a:p>
          <a:p>
            <a:pPr algn="ctr"/>
            <a:endParaRPr lang="pt-BR" sz="2000" dirty="0">
              <a:solidFill>
                <a:srgbClr val="561403"/>
              </a:solidFill>
              <a:latin typeface="Comix Regular Caps" panose="020B7200000000000000" pitchFamily="34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5003478" y="1564147"/>
            <a:ext cx="6817678" cy="6948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500" cap="all" dirty="0">
                <a:solidFill>
                  <a:srgbClr val="600404"/>
                </a:solidFill>
                <a:latin typeface="Neufreit ExtraBold" panose="00000900000000000000" pitchFamily="50" charset="0"/>
              </a:rPr>
              <a:t>o que significa igreja</a:t>
            </a:r>
          </a:p>
        </p:txBody>
      </p:sp>
    </p:spTree>
    <p:extLst>
      <p:ext uri="{BB962C8B-B14F-4D97-AF65-F5344CB8AC3E}">
        <p14:creationId xmlns:p14="http://schemas.microsoft.com/office/powerpoint/2010/main" val="139093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463441" y="3406096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3" y="173341"/>
            <a:ext cx="5516753" cy="3810963"/>
          </a:xfrm>
          <a:prstGeom prst="rect">
            <a:avLst/>
          </a:prstGeom>
        </p:spPr>
      </p:pic>
      <p:sp>
        <p:nvSpPr>
          <p:cNvPr id="55" name="Título 1"/>
          <p:cNvSpPr txBox="1">
            <a:spLocks/>
          </p:cNvSpPr>
          <p:nvPr/>
        </p:nvSpPr>
        <p:spPr>
          <a:xfrm>
            <a:off x="434634" y="1532849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64" name="Título 1"/>
          <p:cNvSpPr txBox="1">
            <a:spLocks/>
          </p:cNvSpPr>
          <p:nvPr/>
        </p:nvSpPr>
        <p:spPr>
          <a:xfrm>
            <a:off x="508392" y="5328141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>
                <a:solidFill>
                  <a:schemeClr val="bg1"/>
                </a:solidFill>
                <a:latin typeface="Loew Black" panose="00000A00000000000000" pitchFamily="50" charset="0"/>
              </a:rPr>
              <a:t>3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05303" y="2377439"/>
            <a:ext cx="5558405" cy="426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2" name="CaixaDeTexto 41"/>
          <p:cNvSpPr txBox="1"/>
          <p:nvPr/>
        </p:nvSpPr>
        <p:spPr>
          <a:xfrm>
            <a:off x="6919372" y="2961939"/>
            <a:ext cx="466288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Qual é a missão da igreja?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6919372" y="3588297"/>
            <a:ext cx="46628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latin typeface="Myriad Pro" panose="020B0503030403020204" pitchFamily="34" charset="0"/>
                <a:cs typeface="Myriad Arabic" panose="01010101010101010101" pitchFamily="50" charset="-78"/>
              </a:rPr>
              <a:t>“Ide, portanto, fazei discípulos de todas as nações, batizando-os em nome do Pai, e do Filho, e do Espírito Santo; ensinando-os a guardar todas as coisas que vos tenho ordenado. E eis que estou convosco todos os dias até à consumação do século.”</a:t>
            </a:r>
          </a:p>
          <a:p>
            <a:pPr algn="r"/>
            <a:r>
              <a:rPr lang="pt-BR" sz="2000" b="1" dirty="0">
                <a:latin typeface="Myriad Pro" panose="020B0503030403020204" pitchFamily="34" charset="0"/>
                <a:cs typeface="Myriad Arabic" panose="01010101010101010101" pitchFamily="50" charset="-78"/>
              </a:rPr>
              <a:t>Mateus 28:19,20</a:t>
            </a:r>
          </a:p>
          <a:p>
            <a:pPr algn="r"/>
            <a:endParaRPr lang="pt-BR" sz="2000" dirty="0"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63441" y="752731"/>
            <a:ext cx="465143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qUais</a:t>
            </a:r>
            <a:r>
              <a:rPr lang="pt-BR" sz="2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 as principais características da igreja verdadeira?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463441" y="2070784"/>
            <a:ext cx="44079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  <a:cs typeface="Myriad Arabic" panose="01010101010101010101" pitchFamily="50" charset="-78"/>
              </a:rPr>
              <a:t>“Aqui está a perseverança dos santos, os que guardam </a:t>
            </a:r>
            <a:r>
              <a:rPr lang="pt-BR" sz="2000" dirty="0">
                <a:solidFill>
                  <a:srgbClr val="FF000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os mandamentos de Deus e a fé em Jesus</a:t>
            </a:r>
            <a:r>
              <a:rPr lang="pt-BR" sz="2000" dirty="0">
                <a:latin typeface="Myriad Pro" panose="020B0503030403020204" pitchFamily="34" charset="0"/>
                <a:cs typeface="Myriad Arabic" panose="01010101010101010101" pitchFamily="50" charset="-78"/>
              </a:rPr>
              <a:t>.” </a:t>
            </a:r>
            <a:r>
              <a:rPr lang="pt-BR" sz="2000" b="1" dirty="0">
                <a:latin typeface="Myriad Pro" panose="020B0503030403020204" pitchFamily="34" charset="0"/>
                <a:cs typeface="Myriad Arabic" panose="01010101010101010101" pitchFamily="50" charset="-78"/>
              </a:rPr>
              <a:t>Apocalipse 14:12</a:t>
            </a:r>
            <a:endParaRPr lang="pt-BR" sz="2000" dirty="0"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395" y="3531228"/>
            <a:ext cx="1877731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6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463441" y="3406096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364" y="2499528"/>
            <a:ext cx="7306364" cy="3810963"/>
          </a:xfrm>
          <a:prstGeom prst="rect">
            <a:avLst/>
          </a:prstGeom>
        </p:spPr>
      </p:pic>
      <p:sp>
        <p:nvSpPr>
          <p:cNvPr id="55" name="Título 1"/>
          <p:cNvSpPr txBox="1">
            <a:spLocks/>
          </p:cNvSpPr>
          <p:nvPr/>
        </p:nvSpPr>
        <p:spPr>
          <a:xfrm>
            <a:off x="434634" y="1532849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64" name="Título 1"/>
          <p:cNvSpPr txBox="1">
            <a:spLocks/>
          </p:cNvSpPr>
          <p:nvPr/>
        </p:nvSpPr>
        <p:spPr>
          <a:xfrm>
            <a:off x="508392" y="5328141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>
                <a:solidFill>
                  <a:schemeClr val="bg1"/>
                </a:solidFill>
                <a:latin typeface="Loew Black" panose="00000A00000000000000" pitchFamily="50" charset="0"/>
              </a:rPr>
              <a:t>3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200" y="480376"/>
            <a:ext cx="1877731" cy="1889924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2896747" y="3046956"/>
            <a:ext cx="63985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Como é biblicamente chamado o povo de deus fiel dos últimos dias?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050159" y="3984304"/>
            <a:ext cx="55778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Myriad Pro" panose="020B0503030403020204" pitchFamily="34" charset="0"/>
              </a:rPr>
              <a:t>“Irou-se o dragão contra a mulher e foi pelejar com os restantes da sua descendência, os que guardam os mandamentos de Deus e têm o testemunho de Jesus; e se pôs em pé sobre a areia do mar.” </a:t>
            </a:r>
            <a:r>
              <a:rPr lang="pt-BR" sz="2000" b="1" dirty="0">
                <a:latin typeface="Myriad Pro" panose="020B0503030403020204" pitchFamily="34" charset="0"/>
              </a:rPr>
              <a:t>Apocalipse 12:17</a:t>
            </a:r>
            <a:endParaRPr lang="pt-BR" sz="20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48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827" cy="6858000"/>
          </a:xfrm>
          <a:prstGeom prst="rect">
            <a:avLst/>
          </a:prstGeom>
        </p:spPr>
      </p:pic>
      <p:sp>
        <p:nvSpPr>
          <p:cNvPr id="10" name="Retângulo Arredondado 9"/>
          <p:cNvSpPr/>
          <p:nvPr/>
        </p:nvSpPr>
        <p:spPr>
          <a:xfrm>
            <a:off x="1295518" y="2641478"/>
            <a:ext cx="7012459" cy="864526"/>
          </a:xfrm>
          <a:prstGeom prst="roundRect">
            <a:avLst>
              <a:gd name="adj" fmla="val 12112"/>
            </a:avLst>
          </a:prstGeom>
          <a:solidFill>
            <a:srgbClr val="8CF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Arredondado 10"/>
          <p:cNvSpPr/>
          <p:nvPr/>
        </p:nvSpPr>
        <p:spPr>
          <a:xfrm>
            <a:off x="1295518" y="3647461"/>
            <a:ext cx="7012459" cy="864526"/>
          </a:xfrm>
          <a:prstGeom prst="roundRect">
            <a:avLst>
              <a:gd name="adj" fmla="val 12112"/>
            </a:avLst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D197B8"/>
              </a:solidFill>
            </a:endParaRPr>
          </a:p>
        </p:txBody>
      </p:sp>
      <p:sp>
        <p:nvSpPr>
          <p:cNvPr id="12" name="Retângulo Arredondado 11"/>
          <p:cNvSpPr/>
          <p:nvPr/>
        </p:nvSpPr>
        <p:spPr>
          <a:xfrm>
            <a:off x="1295519" y="4653443"/>
            <a:ext cx="7012459" cy="1068900"/>
          </a:xfrm>
          <a:prstGeom prst="roundRect">
            <a:avLst>
              <a:gd name="adj" fmla="val 12112"/>
            </a:avLst>
          </a:prstGeom>
          <a:solidFill>
            <a:srgbClr val="8CF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Arredondado 12"/>
          <p:cNvSpPr/>
          <p:nvPr/>
        </p:nvSpPr>
        <p:spPr>
          <a:xfrm>
            <a:off x="1295519" y="5863798"/>
            <a:ext cx="7012459" cy="826817"/>
          </a:xfrm>
          <a:prstGeom prst="roundRect">
            <a:avLst>
              <a:gd name="adj" fmla="val 12112"/>
            </a:avLst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D197B8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6" y="285575"/>
            <a:ext cx="3633531" cy="1505843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295518" y="1597495"/>
            <a:ext cx="63985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A igreja verdadeira tem 8 características importantes: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458804" y="6074046"/>
            <a:ext cx="6607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>
                <a:latin typeface="Myriad Pro" panose="020B0503030403020204" pitchFamily="34" charset="0"/>
              </a:rPr>
              <a:t>4. Ensina e Prega a validade da Lei (</a:t>
            </a:r>
            <a:r>
              <a:rPr lang="pt-BR" b="1" dirty="0">
                <a:latin typeface="Myriad Pro" panose="020B0503030403020204" pitchFamily="34" charset="0"/>
              </a:rPr>
              <a:t>João 14:15; Apocalipse 12:17).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607" y="1714586"/>
            <a:ext cx="3505090" cy="4675940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1458805" y="2755926"/>
            <a:ext cx="6235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>
                <a:latin typeface="Myriad Pro" panose="020B0503030403020204" pitchFamily="34" charset="0"/>
              </a:rPr>
              <a:t>1. Aceita toda a Bíblia como única regra de fé e prática e não apenas uma parte dela </a:t>
            </a:r>
            <a:r>
              <a:rPr lang="pt-BR" b="1" dirty="0">
                <a:latin typeface="Myriad Pro" panose="020B0503030403020204" pitchFamily="34" charset="0"/>
              </a:rPr>
              <a:t>(Efésios 2:19,20).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458804" y="3771189"/>
            <a:ext cx="6235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>
                <a:latin typeface="Myriad Pro" panose="020B0503030403020204" pitchFamily="34" charset="0"/>
              </a:rPr>
              <a:t>2. A igreja verdadeira ensina que a salvação é unicamente pela fé em Cristo </a:t>
            </a:r>
            <a:r>
              <a:rPr lang="pt-BR" b="1" dirty="0">
                <a:latin typeface="Myriad Pro" panose="020B0503030403020204" pitchFamily="34" charset="0"/>
              </a:rPr>
              <a:t>(1Timóteo 2:5).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458804" y="4736816"/>
            <a:ext cx="6235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>
                <a:latin typeface="Myriad Pro" panose="020B0503030403020204" pitchFamily="34" charset="0"/>
              </a:rPr>
              <a:t>3. Acredita na volta de Jesus, com milhares de anjos. Todo olho O verá, os mortos ressuscitarão e reinarão com Cristo por mil anos (</a:t>
            </a:r>
            <a:r>
              <a:rPr lang="pt-BR" b="1" dirty="0">
                <a:latin typeface="Myriad Pro" panose="020B0503030403020204" pitchFamily="34" charset="0"/>
              </a:rPr>
              <a:t>João 14:1-3).</a:t>
            </a:r>
          </a:p>
        </p:txBody>
      </p:sp>
    </p:spTree>
    <p:extLst>
      <p:ext uri="{BB962C8B-B14F-4D97-AF65-F5344CB8AC3E}">
        <p14:creationId xmlns:p14="http://schemas.microsoft.com/office/powerpoint/2010/main" val="331048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6" grpId="0"/>
      <p:bldP spid="17" grpId="0"/>
      <p:bldP spid="14" grpId="0"/>
      <p:bldP spid="1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827" cy="6858000"/>
          </a:xfrm>
          <a:prstGeom prst="rect">
            <a:avLst/>
          </a:prstGeom>
        </p:spPr>
      </p:pic>
      <p:sp>
        <p:nvSpPr>
          <p:cNvPr id="10" name="Retângulo Arredondado 9"/>
          <p:cNvSpPr/>
          <p:nvPr/>
        </p:nvSpPr>
        <p:spPr>
          <a:xfrm>
            <a:off x="1295518" y="1678918"/>
            <a:ext cx="7012459" cy="1207972"/>
          </a:xfrm>
          <a:prstGeom prst="roundRect">
            <a:avLst>
              <a:gd name="adj" fmla="val 12112"/>
            </a:avLst>
          </a:prstGeom>
          <a:solidFill>
            <a:srgbClr val="8CF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8CF8B5"/>
              </a:solidFill>
            </a:endParaRPr>
          </a:p>
        </p:txBody>
      </p:sp>
      <p:sp>
        <p:nvSpPr>
          <p:cNvPr id="11" name="Retângulo Arredondado 10"/>
          <p:cNvSpPr/>
          <p:nvPr/>
        </p:nvSpPr>
        <p:spPr>
          <a:xfrm>
            <a:off x="1295518" y="3067038"/>
            <a:ext cx="7012459" cy="1191452"/>
          </a:xfrm>
          <a:prstGeom prst="roundRect">
            <a:avLst>
              <a:gd name="adj" fmla="val 12112"/>
            </a:avLst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Arredondado 11"/>
          <p:cNvSpPr/>
          <p:nvPr/>
        </p:nvSpPr>
        <p:spPr>
          <a:xfrm>
            <a:off x="1295519" y="4424435"/>
            <a:ext cx="7012459" cy="1130488"/>
          </a:xfrm>
          <a:prstGeom prst="roundRect">
            <a:avLst>
              <a:gd name="adj" fmla="val 12112"/>
            </a:avLst>
          </a:prstGeom>
          <a:solidFill>
            <a:srgbClr val="8CF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8CF8B5"/>
              </a:solidFill>
            </a:endParaRPr>
          </a:p>
        </p:txBody>
      </p:sp>
      <p:sp>
        <p:nvSpPr>
          <p:cNvPr id="13" name="Retângulo Arredondado 12"/>
          <p:cNvSpPr/>
          <p:nvPr/>
        </p:nvSpPr>
        <p:spPr>
          <a:xfrm>
            <a:off x="1295519" y="5721586"/>
            <a:ext cx="7012459" cy="864526"/>
          </a:xfrm>
          <a:prstGeom prst="roundRect">
            <a:avLst>
              <a:gd name="adj" fmla="val 12112"/>
            </a:avLst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6" y="285575"/>
            <a:ext cx="3633531" cy="1505843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1458804" y="5825642"/>
            <a:ext cx="6026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>
                <a:latin typeface="Myriad Pro" panose="020B0503030403020204" pitchFamily="34" charset="0"/>
              </a:rPr>
              <a:t>8. A igreja verdadeira segue os princípios bíblicos de Saúde (</a:t>
            </a:r>
            <a:r>
              <a:rPr lang="pt-BR" b="1" dirty="0">
                <a:latin typeface="Myriad Pro" panose="020B0503030403020204" pitchFamily="34" charset="0"/>
              </a:rPr>
              <a:t>Coríntios 3:16,17; 6:19,20; Gênesis 1:29; Levíticos 11).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607" y="1714586"/>
            <a:ext cx="3505090" cy="4675940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1458805" y="1839795"/>
            <a:ext cx="6378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>
                <a:latin typeface="Myriad Pro" panose="020B0503030403020204" pitchFamily="34" charset="0"/>
              </a:rPr>
              <a:t>5. “O testemunho de Jesus” é o Espírito de Profecia, ou dom de profecia. Esse dom é característica da igreja de Deus nos últimos dias (</a:t>
            </a:r>
            <a:r>
              <a:rPr lang="pt-BR" b="1" dirty="0">
                <a:latin typeface="Myriad Pro" panose="020B0503030403020204" pitchFamily="34" charset="0"/>
              </a:rPr>
              <a:t>Apocalipse 12:17, 19:10).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458804" y="3184761"/>
            <a:ext cx="6607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>
                <a:latin typeface="Myriad Pro" panose="020B0503030403020204" pitchFamily="34" charset="0"/>
              </a:rPr>
              <a:t>6. A igreja do Deus vivo, acredita no sábado como parte dos mandamentos e verdadeiro dia de adoração, como expressão de amor e sinal de fidelidade à Deus (</a:t>
            </a:r>
            <a:r>
              <a:rPr lang="pt-BR" b="1" dirty="0">
                <a:latin typeface="Myriad Pro" panose="020B0503030403020204" pitchFamily="34" charset="0"/>
              </a:rPr>
              <a:t>Isaías 58:13; Ezequiel 20:12,20).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458804" y="4548309"/>
            <a:ext cx="6607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>
                <a:latin typeface="Myriad Pro" panose="020B0503030403020204" pitchFamily="34" charset="0"/>
              </a:rPr>
              <a:t>7. A bíblia fala de três anjos (mensageiros) voando pelo meio do céu pregando a toda nação, tribo, língua e povo. Ou seja, a igreja de Deus é um movimento mundial (</a:t>
            </a:r>
            <a:r>
              <a:rPr lang="pt-BR" b="1" dirty="0">
                <a:latin typeface="Myriad Pro" panose="020B0503030403020204" pitchFamily="34" charset="0"/>
              </a:rPr>
              <a:t>Mateus 24:14; Apocalipse 14:6).</a:t>
            </a:r>
          </a:p>
        </p:txBody>
      </p:sp>
    </p:spTree>
    <p:extLst>
      <p:ext uri="{BB962C8B-B14F-4D97-AF65-F5344CB8AC3E}">
        <p14:creationId xmlns:p14="http://schemas.microsoft.com/office/powerpoint/2010/main" val="106176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7" grpId="0"/>
      <p:bldP spid="14" grpId="0"/>
      <p:bldP spid="15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2971631" y="2690950"/>
            <a:ext cx="6248739" cy="15815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dirty="0">
                <a:solidFill>
                  <a:schemeClr val="bg1"/>
                </a:solidFill>
                <a:latin typeface="Coolvetica Rg" panose="020B0603030602020004" pitchFamily="34" charset="0"/>
              </a:rPr>
              <a:t>Creio que a Bíblia é Inspirada por Deus, aceitarei Ela como regra de fé da minha vida e tomarei tempo diário para ler a Sua mensagem.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479" y="5829300"/>
            <a:ext cx="1495132" cy="75945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987820" y="1773583"/>
            <a:ext cx="621636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dirty="0">
                <a:latin typeface="Myriad Pro" panose="020B0503030403020204" pitchFamily="34" charset="0"/>
              </a:rPr>
              <a:t>Acredito que Jesus fundou uma igreja verdadeira, e que apesar de encontrarmos tantas religiões como uma estratégia </a:t>
            </a:r>
            <a:r>
              <a:rPr lang="pt-BR" sz="2300">
                <a:latin typeface="Myriad Pro" panose="020B0503030403020204" pitchFamily="34" charset="0"/>
              </a:rPr>
              <a:t>de Satanás </a:t>
            </a:r>
            <a:r>
              <a:rPr lang="pt-BR" sz="2300" dirty="0">
                <a:latin typeface="Myriad Pro" panose="020B0503030403020204" pitchFamily="34" charset="0"/>
              </a:rPr>
              <a:t>para dificultar que as pessoas encontrem o caminho correto, entendo que ainda hoje Deus tem um povo escolhido, que permanece firme a verdade, aos mandamentos, que tem o espírito de profecia e a missão de levar o evangelho ao mundo. </a:t>
            </a:r>
          </a:p>
        </p:txBody>
      </p:sp>
    </p:spTree>
    <p:extLst>
      <p:ext uri="{BB962C8B-B14F-4D97-AF65-F5344CB8AC3E}">
        <p14:creationId xmlns:p14="http://schemas.microsoft.com/office/powerpoint/2010/main" val="384252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534</Words>
  <Application>Microsoft Macintosh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Comix Regular Caps</vt:lpstr>
      <vt:lpstr>Coolvetica Rg</vt:lpstr>
      <vt:lpstr>Loew Black</vt:lpstr>
      <vt:lpstr>Myriad Pro</vt:lpstr>
      <vt:lpstr>Neufreit ExtraBold</vt:lpstr>
      <vt:lpstr>Tema do Office</vt:lpstr>
      <vt:lpstr>Episódio 8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Mara Buás</dc:creator>
  <cp:lastModifiedBy>Marcelle Ferrari</cp:lastModifiedBy>
  <cp:revision>43</cp:revision>
  <dcterms:created xsi:type="dcterms:W3CDTF">2020-07-07T19:42:46Z</dcterms:created>
  <dcterms:modified xsi:type="dcterms:W3CDTF">2021-05-06T00:59:22Z</dcterms:modified>
</cp:coreProperties>
</file>