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  <p:sldMasterId id="2147483853" r:id="rId2"/>
    <p:sldMasterId id="2147483865" r:id="rId3"/>
    <p:sldMasterId id="2147483878" r:id="rId4"/>
    <p:sldMasterId id="2147483890" r:id="rId5"/>
    <p:sldMasterId id="2147483902" r:id="rId6"/>
    <p:sldMasterId id="2147483915" r:id="rId7"/>
    <p:sldMasterId id="2147483927" r:id="rId8"/>
    <p:sldMasterId id="2147483939" r:id="rId9"/>
    <p:sldMasterId id="2147483956" r:id="rId10"/>
    <p:sldMasterId id="2147483965" r:id="rId11"/>
  </p:sldMasterIdLst>
  <p:notesMasterIdLst>
    <p:notesMasterId r:id="rId100"/>
  </p:notesMasterIdLst>
  <p:handoutMasterIdLst>
    <p:handoutMasterId r:id="rId101"/>
  </p:handoutMasterIdLst>
  <p:sldIdLst>
    <p:sldId id="405" r:id="rId12"/>
    <p:sldId id="360" r:id="rId13"/>
    <p:sldId id="444" r:id="rId14"/>
    <p:sldId id="371" r:id="rId15"/>
    <p:sldId id="270" r:id="rId16"/>
    <p:sldId id="369" r:id="rId17"/>
    <p:sldId id="445" r:id="rId18"/>
    <p:sldId id="260" r:id="rId19"/>
    <p:sldId id="261" r:id="rId20"/>
    <p:sldId id="388" r:id="rId21"/>
    <p:sldId id="262" r:id="rId22"/>
    <p:sldId id="410" r:id="rId23"/>
    <p:sldId id="409" r:id="rId24"/>
    <p:sldId id="408" r:id="rId25"/>
    <p:sldId id="418" r:id="rId26"/>
    <p:sldId id="288" r:id="rId27"/>
    <p:sldId id="264" r:id="rId28"/>
    <p:sldId id="287" r:id="rId29"/>
    <p:sldId id="265" r:id="rId30"/>
    <p:sldId id="291" r:id="rId31"/>
    <p:sldId id="272" r:id="rId32"/>
    <p:sldId id="267" r:id="rId33"/>
    <p:sldId id="293" r:id="rId34"/>
    <p:sldId id="373" r:id="rId35"/>
    <p:sldId id="292" r:id="rId36"/>
    <p:sldId id="417" r:id="rId37"/>
    <p:sldId id="268" r:id="rId38"/>
    <p:sldId id="273" r:id="rId39"/>
    <p:sldId id="274" r:id="rId40"/>
    <p:sldId id="415" r:id="rId41"/>
    <p:sldId id="414" r:id="rId42"/>
    <p:sldId id="416" r:id="rId43"/>
    <p:sldId id="275" r:id="rId44"/>
    <p:sldId id="419" r:id="rId45"/>
    <p:sldId id="436" r:id="rId46"/>
    <p:sldId id="432" r:id="rId47"/>
    <p:sldId id="433" r:id="rId48"/>
    <p:sldId id="431" r:id="rId49"/>
    <p:sldId id="439" r:id="rId50"/>
    <p:sldId id="452" r:id="rId51"/>
    <p:sldId id="454" r:id="rId52"/>
    <p:sldId id="456" r:id="rId53"/>
    <p:sldId id="459" r:id="rId54"/>
    <p:sldId id="460" r:id="rId55"/>
    <p:sldId id="461" r:id="rId56"/>
    <p:sldId id="463" r:id="rId57"/>
    <p:sldId id="464" r:id="rId58"/>
    <p:sldId id="465" r:id="rId59"/>
    <p:sldId id="467" r:id="rId60"/>
    <p:sldId id="468" r:id="rId61"/>
    <p:sldId id="453" r:id="rId62"/>
    <p:sldId id="469" r:id="rId63"/>
    <p:sldId id="470" r:id="rId64"/>
    <p:sldId id="471" r:id="rId65"/>
    <p:sldId id="472" r:id="rId66"/>
    <p:sldId id="448" r:id="rId67"/>
    <p:sldId id="282" r:id="rId68"/>
    <p:sldId id="435" r:id="rId69"/>
    <p:sldId id="283" r:id="rId70"/>
    <p:sldId id="284" r:id="rId71"/>
    <p:sldId id="277" r:id="rId72"/>
    <p:sldId id="279" r:id="rId73"/>
    <p:sldId id="280" r:id="rId74"/>
    <p:sldId id="294" r:id="rId75"/>
    <p:sldId id="295" r:id="rId76"/>
    <p:sldId id="298" r:id="rId77"/>
    <p:sldId id="299" r:id="rId78"/>
    <p:sldId id="302" r:id="rId79"/>
    <p:sldId id="317" r:id="rId80"/>
    <p:sldId id="332" r:id="rId81"/>
    <p:sldId id="477" r:id="rId82"/>
    <p:sldId id="478" r:id="rId83"/>
    <p:sldId id="327" r:id="rId84"/>
    <p:sldId id="376" r:id="rId85"/>
    <p:sldId id="313" r:id="rId86"/>
    <p:sldId id="329" r:id="rId87"/>
    <p:sldId id="330" r:id="rId88"/>
    <p:sldId id="331" r:id="rId89"/>
    <p:sldId id="366" r:id="rId90"/>
    <p:sldId id="398" r:id="rId91"/>
    <p:sldId id="407" r:id="rId92"/>
    <p:sldId id="368" r:id="rId93"/>
    <p:sldId id="425" r:id="rId94"/>
    <p:sldId id="481" r:id="rId95"/>
    <p:sldId id="484" r:id="rId96"/>
    <p:sldId id="446" r:id="rId97"/>
    <p:sldId id="482" r:id="rId98"/>
    <p:sldId id="355" r:id="rId99"/>
  </p:sldIdLst>
  <p:sldSz cx="9144000" cy="6858000" type="screen4x3"/>
  <p:notesSz cx="7004050" cy="9290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ander P. Rybachok" initials="AP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000"/>
    <a:srgbClr val="F79646"/>
    <a:srgbClr val="FAC090"/>
    <a:srgbClr val="E46C0A"/>
    <a:srgbClr val="FFC000"/>
    <a:srgbClr val="A7D6FF"/>
    <a:srgbClr val="FCDDC4"/>
    <a:srgbClr val="FF0000"/>
    <a:srgbClr val="0000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79434" autoAdjust="0"/>
  </p:normalViewPr>
  <p:slideViewPr>
    <p:cSldViewPr>
      <p:cViewPr>
        <p:scale>
          <a:sx n="80" d="100"/>
          <a:sy n="80" d="100"/>
        </p:scale>
        <p:origin x="400" y="-9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commentAuthors" Target="commentAuthors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pitchFamily="34" charset="0"/>
              </a:defRPr>
            </a:lvl1pPr>
          </a:lstStyle>
          <a:p>
            <a:fld id="{BFDEA723-CF2B-4E92-948D-1FF741E05264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203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3250"/>
            <a:ext cx="560387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6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0711482-802C-4597-80B5-5F2B4CAF7998}" type="slidenum">
              <a:rPr lang="en-US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510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8FC7F-A207-446D-BA3E-183780C16D6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AB05B-D78E-431A-B462-2FBDB4B98D5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52E174-644D-4AC0-9F7C-74CA9D9345F4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6612A-5203-454B-A792-2310C97F0CED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AA70B-5C53-4D1E-9686-C02F8D789F0D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/>
            <a:r>
              <a:rPr lang="pt-BR" b="1" dirty="0" smtClean="0">
                <a:solidFill>
                  <a:srgbClr val="C00000"/>
                </a:solidFill>
              </a:rPr>
              <a:t>ARTIGO I</a:t>
            </a:r>
            <a:endParaRPr lang="pt-BR" dirty="0" smtClean="0">
              <a:solidFill>
                <a:srgbClr val="C00000"/>
              </a:solidFill>
            </a:endParaRPr>
          </a:p>
          <a:p>
            <a:r>
              <a:rPr lang="pt-BR" b="1" dirty="0" smtClean="0">
                <a:solidFill>
                  <a:srgbClr val="C00000"/>
                </a:solidFill>
              </a:rPr>
              <a:t>O Congresso não fará lei referente ao estabelecimento de religião ou proibindo seu livre exercício; ou restringirá a liberdade de expressão, ou da imprensa; ou o direito de as pessoas pacificamente se reunirem e de fazerem petição ao Governo para emenda de apelações. </a:t>
            </a:r>
            <a:endParaRPr lang="pt-BR" dirty="0" smtClean="0">
              <a:solidFill>
                <a:srgbClr val="C00000"/>
              </a:solidFill>
            </a:endParaRPr>
          </a:p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91B9E-A062-45D3-90BE-8D46AF6EEADE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32E0F4-CD34-47E7-B6D4-49379A225A49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74040-E86D-44E0-B19A-843641391ACA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8BBCD-FE10-4C84-990F-48B03D07B192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latin typeface="Arial" pitchFamily="34" charset="0"/>
              </a:rPr>
              <a:t>Esforço da polícia por mais autoridade de espionagem.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0DF0E1-2287-46D5-8198-47467689A6CE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b="1" dirty="0" smtClean="0">
                <a:solidFill>
                  <a:srgbClr val="C00000"/>
                </a:solidFill>
                <a:latin typeface="Arial" pitchFamily="34" charset="0"/>
              </a:rPr>
              <a:t>O futuro da advertência de Miranda em questão</a:t>
            </a:r>
            <a:endParaRPr lang="pt-BR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C0FB4-9F1C-4F3D-8DED-3AB12F745658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Por que o presidente da Sociedade Teológica Evangélica deixou seu cargo e voltou para a Igreja Católica.</a:t>
            </a:r>
          </a:p>
          <a:p>
            <a:pPr eaLnBrk="1" hangingPunct="1"/>
            <a:endParaRPr lang="pt-BR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Volta a Roma</a:t>
            </a:r>
          </a:p>
          <a:p>
            <a:pPr eaLnBrk="1" hangingPunct="1"/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CONFISSÕES de um CATÓLICO EVANGÉLICO</a:t>
            </a:r>
          </a:p>
          <a:p>
            <a:pPr eaLnBrk="1" hangingPunct="1"/>
            <a:endParaRPr lang="pt-BR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122EA-1EFB-45DB-B646-B047685E48C4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noProof="0" dirty="0" smtClean="0">
                <a:latin typeface="Arial" pitchFamily="34" charset="0"/>
                <a:ea typeface="ＭＳ Ｐゴシック" pitchFamily="-65" charset="-128"/>
              </a:rPr>
              <a:t>A alegação de alguns</a:t>
            </a:r>
            <a:r>
              <a:rPr lang="pt-BR" baseline="0" noProof="0" dirty="0" smtClean="0">
                <a:latin typeface="Arial" pitchFamily="34" charset="0"/>
                <a:ea typeface="ＭＳ Ｐゴシック" pitchFamily="-65" charset="-128"/>
              </a:rPr>
              <a:t> de que Ellen White tinha uma “escatologia no século 19” é irrelevante.</a:t>
            </a:r>
            <a:endParaRPr lang="pt-BR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8FFA7-4221-4DB9-A56C-9784B79E47E0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229FA-5505-4961-AD99-E972E6A65A89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Arial" pitchFamily="34" charset="0"/>
                <a:ea typeface="ＭＳ Ｐゴシック" pitchFamily="-65" charset="-128"/>
              </a:rPr>
              <a:t>Primeiro</a:t>
            </a:r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dirty="0" err="1" smtClean="0">
                <a:latin typeface="Arial" pitchFamily="34" charset="0"/>
                <a:ea typeface="ＭＳ Ｐゴシック" pitchFamily="-65" charset="-128"/>
              </a:rPr>
              <a:t>livro</a:t>
            </a:r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: Uma </a:t>
            </a:r>
            <a:r>
              <a:rPr lang="en-US" dirty="0" err="1" smtClean="0">
                <a:latin typeface="Arial" pitchFamily="34" charset="0"/>
                <a:ea typeface="ＭＳ Ｐゴシック" pitchFamily="-65" charset="-128"/>
              </a:rPr>
              <a:t>Nação</a:t>
            </a:r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 Sob Deus? –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Profecia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Bíblica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–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Quando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o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experimento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americano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falha</a:t>
            </a:r>
            <a:endParaRPr lang="en-US" baseline="0" dirty="0" smtClean="0">
              <a:latin typeface="Arial" pitchFamily="34" charset="0"/>
              <a:ea typeface="ＭＳ Ｐゴシック" pitchFamily="-65" charset="-128"/>
            </a:endParaRPr>
          </a:p>
          <a:p>
            <a:pPr eaLnBrk="1" hangingPunct="1"/>
            <a:endParaRPr lang="en-US" baseline="0" dirty="0" smtClean="0">
              <a:latin typeface="Arial" pitchFamily="34" charset="0"/>
              <a:ea typeface="ＭＳ Ｐゴシック" pitchFamily="-65" charset="-128"/>
            </a:endParaRPr>
          </a:p>
          <a:p>
            <a:pPr eaLnBrk="1" hangingPunct="1"/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Segundo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livro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: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Dia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do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Dragão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– Como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os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eventos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atuais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prepararam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o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cenário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para a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transformação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profética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dos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Estados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Unidos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.</a:t>
            </a:r>
          </a:p>
          <a:p>
            <a:pPr eaLnBrk="1" hangingPunct="1"/>
            <a:endParaRPr lang="en-US" baseline="0" dirty="0" smtClean="0">
              <a:latin typeface="Arial" pitchFamily="34" charset="0"/>
              <a:ea typeface="ＭＳ Ｐゴシック" pitchFamily="-65" charset="-128"/>
            </a:endParaRPr>
          </a:p>
          <a:p>
            <a:pPr eaLnBrk="1" hangingPunct="1"/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O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grande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conflito</a:t>
            </a:r>
            <a:r>
              <a:rPr lang="en-US" baseline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baseline="0" dirty="0" err="1" smtClean="0">
                <a:latin typeface="Arial" pitchFamily="34" charset="0"/>
                <a:ea typeface="ＭＳ Ｐゴシック" pitchFamily="-65" charset="-128"/>
              </a:rPr>
              <a:t>vindicado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534C3-C8D2-409E-A490-DE39F555DA61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1C2DC-C809-4B7E-B216-C8DBC3FA3C92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FA7A58-7EBE-4C5C-ACD5-F022BEA36A5B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19978-428F-4A33-A356-A102E5855964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D8005-A20C-40DA-861C-7173B46CB0B9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LIBERDADE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F5877-98A3-426E-B1E0-E8623A7293E7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531C-AC81-4191-B068-0FABE4E094E2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CDEE0-FFC8-4A1B-88C1-2DBDC18F933C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FF104-30AF-49D1-98A0-7DE600D23F3F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2A5AD-DD91-45B4-8715-10D2D2A016E9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Roma, Doce Lar: </a:t>
            </a:r>
            <a:r>
              <a:rPr lang="en-US" dirty="0" err="1" smtClean="0">
                <a:latin typeface="Arial" pitchFamily="34" charset="0"/>
                <a:ea typeface="ＭＳ Ｐゴシック" pitchFamily="-65" charset="-128"/>
              </a:rPr>
              <a:t>Nossa</a:t>
            </a:r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dirty="0" err="1" smtClean="0">
                <a:latin typeface="Arial" pitchFamily="34" charset="0"/>
                <a:ea typeface="ＭＳ Ｐゴシック" pitchFamily="-65" charset="-128"/>
              </a:rPr>
              <a:t>Jornada</a:t>
            </a:r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n-US" dirty="0" err="1" smtClean="0">
                <a:latin typeface="Arial" pitchFamily="34" charset="0"/>
                <a:ea typeface="ＭＳ Ｐゴシック" pitchFamily="-65" charset="-128"/>
              </a:rPr>
              <a:t>ao</a:t>
            </a:r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 Catolicismo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E6D63-7126-41BF-B442-7C545562AC25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noProof="0" dirty="0" smtClean="0">
                <a:latin typeface="Arial" pitchFamily="34" charset="0"/>
                <a:ea typeface="ＭＳ Ｐゴシック" pitchFamily="-65" charset="-128"/>
              </a:rPr>
              <a:t>Evangélico Não É Suficiente – Adoração de Deus em Liturgia</a:t>
            </a:r>
            <a:r>
              <a:rPr lang="pt-BR" baseline="0" noProof="0" dirty="0" smtClean="0">
                <a:latin typeface="Arial" pitchFamily="34" charset="0"/>
                <a:ea typeface="ＭＳ Ｐゴシック" pitchFamily="-65" charset="-128"/>
              </a:rPr>
              <a:t> e Sacramento</a:t>
            </a:r>
            <a:endParaRPr lang="pt-BR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ADC26-3E3C-4C8D-8AEE-CBB4A7E7B4CF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D2662-9F52-447F-BF26-1B7EB6D2C344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Um aluno na minha classe, no verão de 2007, disse que Dies Domini é uma paráfrase de alguns pensamentos da dissertação de Bacchiocchi, embora sem citá-lo.</a:t>
            </a:r>
            <a:endParaRPr lang="pt-BR" sz="1200" kern="1200" dirty="0"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B6F88-C456-4831-BE8A-310AC5B24036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z="1200" b="1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Um aluno na minha classe, no verão de 2007, disse que Dies Domini é uma paráfrase de alguns pensamentos da dissertação de Bacchiocchi, embora sem citá-lo.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083BD-4AA1-40F6-AB2E-5325FD643A1F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z="1200" b="1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Um aluno na minha classe, no verão de 2007, disse que Dies Domini é uma paráfrase de alguns pensamentos da dissertação de Bacchiocchi, embora sem citá-lo.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D1D43-9C18-4F49-8023-C16CE7028759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z="1200" b="1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Um aluno na minha classe, no verão de 2007, disse que Dies Domini é uma paráfrase de alguns pensamentos da dissertação de Bacchiocchi, embora sem citá-lo.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31542-EB76-4584-9E63-305B207753D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BA49E-FA6B-4E6A-B455-708DAB04B1A9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DB7E8-C2F6-4535-A72A-7DAA55714AE4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99C626-6CC5-4BCF-BB65-727112212C04}" type="slidenum">
              <a:rPr lang="en-US" sz="1200">
                <a:latin typeface="Arial" pitchFamily="34" charset="0"/>
              </a:rPr>
              <a:pPr algn="r"/>
              <a:t>40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B87E12-E8B5-43F2-BEE4-75F94F8EE134}" type="slidenum">
              <a:rPr lang="en-US" sz="1200">
                <a:latin typeface="Arial" pitchFamily="34" charset="0"/>
              </a:rPr>
              <a:pPr algn="r"/>
              <a:t>41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[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 </a:t>
            </a:r>
            <a:endParaRPr lang="pt-BR" sz="1200" kern="1200" dirty="0" smtClean="0"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</a:t>
            </a:r>
            <a:endParaRPr lang="pt-BR" sz="1200" kern="1200" dirty="0" smtClean="0">
              <a:solidFill>
                <a:schemeClr val="tx1"/>
              </a:solidFill>
              <a:effectLst/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F7F86-C92D-4973-9CAD-CDCB7D072518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FCB9BF-6CCC-4384-A541-5CA920872625}" type="slidenum">
              <a:rPr lang="en-US" sz="1200">
                <a:latin typeface="Arial" pitchFamily="34" charset="0"/>
              </a:rPr>
              <a:pPr algn="r"/>
              <a:t>50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E07037A-D358-49F0-A4EA-5FD4BFF07AA5}" type="slidenum">
              <a:rPr lang="en-US" sz="1200">
                <a:latin typeface="Arial" pitchFamily="34" charset="0"/>
              </a:rPr>
              <a:pPr algn="r"/>
              <a:t>54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AE968A8-494A-479E-B9A0-1AC1D8DF149C}" type="slidenum">
              <a:rPr lang="en-US" sz="1200">
                <a:latin typeface="Arial" pitchFamily="34" charset="0"/>
              </a:rPr>
              <a:pPr algn="r"/>
              <a:t>55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381FED-1302-4765-ABFA-A59731C25F33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rgbClr val="E46C0A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A8D44-996D-44C0-B58D-34F8DBD05078}" type="slidenum">
              <a:rPr lang="en-US"/>
              <a:pPr/>
              <a:t>58</a:t>
            </a:fld>
            <a:endParaRPr lang="en-US" dirty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E7CE1-DAFD-4667-BC29-DD61932572D3}" type="slidenum">
              <a:rPr lang="en-US"/>
              <a:pPr/>
              <a:t>59</a:t>
            </a:fld>
            <a:endParaRPr lang="en-US" dirty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C0259-8293-4331-AD8A-9690B95E7D1B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9D95D-A365-4279-A45E-C28E197E78BB}" type="slidenum">
              <a:rPr lang="en-US"/>
              <a:pPr/>
              <a:t>60</a:t>
            </a:fld>
            <a:endParaRPr lang="en-US" dirty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ECBAE-8028-476B-8CD9-9DEDD2A3B49B}" type="slidenum">
              <a:rPr lang="en-US"/>
              <a:pPr/>
              <a:t>61</a:t>
            </a:fld>
            <a:endParaRPr lang="en-US" dirty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 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0527F-F82E-4CF0-B250-FDF4DAD910E0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8B01B-F74C-4C15-BA83-D779EAEDB016}" type="slidenum">
              <a:rPr lang="en-US"/>
              <a:pPr/>
              <a:t>63</a:t>
            </a:fld>
            <a:endParaRPr lang="en-US" dirty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	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6FA6F-07BC-47B9-96E2-4E42A34370B9}" type="slidenum">
              <a:rPr lang="en-US"/>
              <a:pPr/>
              <a:t>64</a:t>
            </a:fld>
            <a:endParaRPr lang="en-US" dirty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13DD6B-9311-43B4-A6C5-3AB11D5AA4DA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8F810-557C-49DD-8028-7FD251861BD1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11359-6A43-4C22-A37E-409D710E9637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noProof="0" dirty="0" smtClean="0">
                <a:latin typeface="Arial" pitchFamily="34" charset="0"/>
                <a:ea typeface="ＭＳ Ｐゴシック" pitchFamily="-65" charset="-128"/>
              </a:rPr>
              <a:t>Em Ohio, os alunos da terceira série ouvem atentamente Harry Potter e a Pedra Filosofal.</a:t>
            </a:r>
          </a:p>
          <a:p>
            <a:pPr eaLnBrk="1" hangingPunct="1"/>
            <a:r>
              <a:rPr lang="pt-BR" noProof="0" dirty="0" smtClean="0">
                <a:latin typeface="Arial" pitchFamily="34" charset="0"/>
                <a:ea typeface="ＭＳ Ｐゴシック" pitchFamily="-65" charset="-128"/>
              </a:rPr>
              <a:t>“Estamos</a:t>
            </a:r>
            <a:r>
              <a:rPr lang="pt-BR" baseline="0" noProof="0" dirty="0" smtClean="0">
                <a:latin typeface="Arial" pitchFamily="34" charset="0"/>
                <a:ea typeface="ＭＳ Ｐゴシック" pitchFamily="-65" charset="-128"/>
              </a:rPr>
              <a:t> educando, não doutrinando.”</a:t>
            </a:r>
            <a:endParaRPr lang="pt-BR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230DB-7102-407D-94A8-5E91335B8101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775A2-9281-4949-B52C-721B1491A17C}" type="slidenum">
              <a:rPr lang="en-US"/>
              <a:pPr/>
              <a:t>69</a:t>
            </a:fld>
            <a:endParaRPr lang="en-US" dirty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6F3FF-9724-4D69-9AD5-E647F4F59439}" type="slidenum">
              <a:rPr lang="en-US"/>
              <a:pPr/>
              <a:t>70</a:t>
            </a:fld>
            <a:endParaRPr lang="en-US" dirty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D26F0-5D88-49D9-B115-2585085C326F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rgbClr val="FFC000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D26F0-5D88-49D9-B115-2585085C326F}" type="slidenum">
              <a:rPr lang="en-US"/>
              <a:pPr/>
              <a:t>72</a:t>
            </a:fld>
            <a:endParaRPr lang="en-US" dirty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rgbClr val="FFC000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F548F0-1E99-4732-B11D-E6A91CC4CB56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ADE478-C328-448D-8979-DAE411BEAFF0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ACA0C-B38E-476B-8D67-1EF4B9C48187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u="sng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C30B4-4BEC-4F38-8241-26E308AECA54}" type="slidenum">
              <a:rPr lang="en-US"/>
              <a:pPr/>
              <a:t>76</a:t>
            </a:fld>
            <a:endParaRPr lang="en-US" dirty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u="sng" dirty="0" smtClean="0">
              <a:solidFill>
                <a:srgbClr val="FFFF00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1054A3-1E82-413E-87E7-B0B8316A7173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Tornam-se os piores inimigos </a:t>
            </a:r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B8459-83E0-46CB-82A7-72DE36D58C55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1F1C1-0530-4AED-9C78-BA41304A7C25}" type="slidenum">
              <a:rPr lang="en-US"/>
              <a:pPr/>
              <a:t>79</a:t>
            </a:fld>
            <a:endParaRPr lang="en-US" dirty="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6CED14-E2BD-4CAC-8BBF-6EE3448CDCA2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15A-C074-4EC1-81C4-C39AE3EBDD56}" type="slidenum">
              <a:rPr lang="en-US"/>
              <a:pPr/>
              <a:t>80</a:t>
            </a:fld>
            <a:endParaRPr lang="en-US" dirty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D42FB-5E87-47FE-901B-504D070626C7}" type="slidenum">
              <a:rPr lang="en-US"/>
              <a:pPr/>
              <a:t>81</a:t>
            </a:fld>
            <a:endParaRPr lang="en-US" dirty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rgbClr val="E46C0A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6F2A8-3F32-4AA7-8809-77C36E697E2D}" type="slidenum">
              <a:rPr lang="en-US"/>
              <a:pPr/>
              <a:t>82</a:t>
            </a:fld>
            <a:endParaRPr lang="en-US" dirty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rgbClr val="600000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3C265-3D21-4861-B90C-FB477601378F}" type="slidenum">
              <a:rPr lang="en-US"/>
              <a:pPr/>
              <a:t>83</a:t>
            </a:fld>
            <a:endParaRPr lang="en-US" dirty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3C265-3D21-4861-B90C-FB477601378F}" type="slidenum">
              <a:rPr lang="en-US"/>
              <a:pPr/>
              <a:t>84</a:t>
            </a:fld>
            <a:endParaRPr lang="en-US" dirty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3C265-3D21-4861-B90C-FB477601378F}" type="slidenum">
              <a:rPr lang="en-US"/>
              <a:pPr/>
              <a:t>85</a:t>
            </a:fld>
            <a:endParaRPr lang="en-US" dirty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D9997-AB31-4837-A65F-A1C4B6EDCEFD}" type="slidenum">
              <a:rPr lang="en-US"/>
              <a:pPr/>
              <a:t>88</a:t>
            </a:fld>
            <a:endParaRPr lang="en-US" dirty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ABEF5-22B6-4311-A6C2-FB26F4618B4E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2.jpeg"/><Relationship Id="rId5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E3139-E3BB-426D-9CD6-E63022A7616E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1E7AD-FF2F-4D7C-91A7-BAEC701A83FC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Bar Accent 1"/>
          <p:cNvSpPr/>
          <p:nvPr/>
        </p:nvSpPr>
        <p:spPr>
          <a:xfrm rot="16200000">
            <a:off x="4495800" y="-3429000"/>
            <a:ext cx="152400" cy="9144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Lady" descr="PPP_BUSI_TLE_Networking_2007_element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90821"/>
            <a:ext cx="787122" cy="779988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1" name="Brown Suit Guy" descr="PPP_BUSI_TLE_Networking_2007_element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200421"/>
            <a:ext cx="657579" cy="65757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2" name="Back of Head" descr="PPP_BUSI_TLE_Networking_2007_elements2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5944645"/>
            <a:ext cx="685800" cy="75438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Bar Accent 1"/>
          <p:cNvSpPr/>
          <p:nvPr/>
        </p:nvSpPr>
        <p:spPr>
          <a:xfrm rot="16200000">
            <a:off x="4495800" y="-3429000"/>
            <a:ext cx="152400" cy="9144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72EE-BA1C-45D6-943C-F979294650C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A6BA-C58B-4980-B60E-BF23DC000CD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D2903-997E-483A-8AC2-8566D2F61872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 BG Accent 1"/>
          <p:cNvSpPr/>
          <p:nvPr/>
        </p:nvSpPr>
        <p:spPr>
          <a:xfrm rot="5400000">
            <a:off x="5067300" y="2781300"/>
            <a:ext cx="6858000" cy="129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Big Background Pic" descr="PPP_BUSI_TLE_Networking_2007.png"/>
          <p:cNvPicPr>
            <a:picLocks noChangeAspect="1"/>
          </p:cNvPicPr>
          <p:nvPr/>
        </p:nvPicPr>
        <p:blipFill>
          <a:blip r:embed="rId2" cstate="print">
            <a:lum bright="50000" contrast="-50000"/>
          </a:blip>
          <a:stretch>
            <a:fillRect/>
          </a:stretch>
        </p:blipFill>
        <p:spPr>
          <a:xfrm rot="5400000">
            <a:off x="-2457450" y="857250"/>
            <a:ext cx="6858000" cy="5143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rightRoom" dir="t">
              <a:rot lat="0" lon="0" rev="3600000"/>
            </a:lightRig>
          </a:scene3d>
          <a:sp3d prstMaterial="flat"/>
        </p:spPr>
      </p:pic>
      <p:sp>
        <p:nvSpPr>
          <p:cNvPr id="8" name="Rectangle 7"/>
          <p:cNvSpPr/>
          <p:nvPr/>
        </p:nvSpPr>
        <p:spPr>
          <a:xfrm>
            <a:off x="2743200" y="0"/>
            <a:ext cx="2286000" cy="6858000"/>
          </a:xfrm>
          <a:prstGeom prst="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0"/>
            <a:ext cx="9906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7162800" cy="5943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Bar Accent 1"/>
          <p:cNvSpPr/>
          <p:nvPr/>
        </p:nvSpPr>
        <p:spPr>
          <a:xfrm rot="5400000">
            <a:off x="3853519" y="-3482340"/>
            <a:ext cx="137160" cy="78638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Bar Accent 2"/>
          <p:cNvSpPr/>
          <p:nvPr/>
        </p:nvSpPr>
        <p:spPr>
          <a:xfrm rot="5400000">
            <a:off x="8427720" y="-198120"/>
            <a:ext cx="137160" cy="129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Lady" descr="PPP_BUSI_TLE_Networking_2007_element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02372" y="155964"/>
            <a:ext cx="787122" cy="779988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3" name="Brown Suit Guy" descr="PPP_BUSI_TLE_Networking_2007_element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27005" y="228600"/>
            <a:ext cx="657579" cy="65757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4" name="Back of Head" descr="PPP_BUSI_TLE_Networking_2007_elements2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40697" y="727710"/>
            <a:ext cx="685800" cy="75438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 BG Accent 1"/>
          <p:cNvSpPr/>
          <p:nvPr/>
        </p:nvSpPr>
        <p:spPr>
          <a:xfrm rot="5400000">
            <a:off x="5067300" y="2781300"/>
            <a:ext cx="6858000" cy="129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Big Background Pic" descr="PPP_BUSI_TLE_Networking_2007.png"/>
          <p:cNvPicPr>
            <a:picLocks noChangeAspect="1"/>
          </p:cNvPicPr>
          <p:nvPr/>
        </p:nvPicPr>
        <p:blipFill>
          <a:blip r:embed="rId2" cstate="print">
            <a:lum bright="50000" contrast="-50000"/>
          </a:blip>
          <a:stretch>
            <a:fillRect/>
          </a:stretch>
        </p:blipFill>
        <p:spPr>
          <a:xfrm rot="5400000">
            <a:off x="-2457450" y="857250"/>
            <a:ext cx="6858000" cy="5143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rightRoom" dir="t">
              <a:rot lat="0" lon="0" rev="3600000"/>
            </a:lightRig>
          </a:scene3d>
          <a:sp3d prstMaterial="flat"/>
        </p:spPr>
      </p:pic>
      <p:sp>
        <p:nvSpPr>
          <p:cNvPr id="8" name="Rectangle 7"/>
          <p:cNvSpPr/>
          <p:nvPr/>
        </p:nvSpPr>
        <p:spPr>
          <a:xfrm>
            <a:off x="2743200" y="0"/>
            <a:ext cx="2286000" cy="6858000"/>
          </a:xfrm>
          <a:prstGeom prst="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0"/>
            <a:ext cx="9906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7162800" cy="5943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Bar Accent 1"/>
          <p:cNvSpPr/>
          <p:nvPr/>
        </p:nvSpPr>
        <p:spPr>
          <a:xfrm rot="5400000">
            <a:off x="3853519" y="-3482340"/>
            <a:ext cx="137160" cy="78638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Bar Accent 2"/>
          <p:cNvSpPr/>
          <p:nvPr/>
        </p:nvSpPr>
        <p:spPr>
          <a:xfrm rot="5400000">
            <a:off x="8427720" y="-198120"/>
            <a:ext cx="137160" cy="129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28600"/>
            <a:ext cx="4572000" cy="1470025"/>
          </a:xfrm>
          <a:solidFill>
            <a:srgbClr val="F7F0DE">
              <a:alpha val="40000"/>
            </a:srgb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1981200"/>
            <a:ext cx="4572000" cy="4114800"/>
          </a:xfrm>
          <a:solidFill>
            <a:srgbClr val="F7F0DE">
              <a:alpha val="40000"/>
            </a:srgb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3139-E3BB-426D-9CD6-E63022A7616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957387"/>
            <a:ext cx="4572001" cy="20050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228600"/>
            <a:ext cx="45720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0" y="1600200"/>
            <a:ext cx="2286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600200"/>
            <a:ext cx="2286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724400"/>
            <a:ext cx="4572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3400" y="228600"/>
            <a:ext cx="4572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3400" y="5291138"/>
            <a:ext cx="4572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1F750-04B5-4E51-B23E-73D00F2DB2E3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P_SBUSC_TLE_Last_Pie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5029200"/>
            <a:ext cx="8839200" cy="990600"/>
          </a:xfrm>
        </p:spPr>
        <p:txBody>
          <a:bodyPr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6019800"/>
            <a:ext cx="8839200" cy="5334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fld id="{7F0E3139-E3BB-426D-9CD6-E63022A7616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5A006-EE86-4FC4-B057-FB8ED228720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DFB84-EED3-46E9-BECA-E534B8AA9D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76400"/>
            <a:ext cx="3467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4500" y="1676400"/>
            <a:ext cx="3467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BF14F-019A-4EDF-82E7-5796059C3FF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C72EE-BA1C-45D6-943C-F979294650C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F89E9-EA10-48B7-9039-BF5F57BF6049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E2923-D407-46B1-941D-8FF439C2C3D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4A6BA-C58B-4980-B60E-BF23DC000CD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C6084-05EF-42A0-AAD6-112B29D3D95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1E7AD-FF2F-4D7C-91A7-BAEC701A83F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AC1AA-6A77-4348-9A29-B6D981798C88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52400"/>
            <a:ext cx="18097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52400"/>
            <a:ext cx="52768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D2903-997E-483A-8AC2-8566D2F61872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F6664-2AF8-4325-8CE4-583F2401FD21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E814E-67DB-466A-BE7E-F2943B10FFD0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E544D-E6DB-44C3-971F-AD844250AE25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4000" b="1" cap="none" spc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1pPr>
            <a:lvl2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2pPr>
            <a:lvl3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3pPr>
            <a:lvl4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4pPr>
            <a:lvl5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5A006-EE86-4FC4-B057-FB8ED228720B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4000" b="1" cap="none" spc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1pPr>
            <a:lvl2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2pPr>
            <a:lvl3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3pPr>
            <a:lvl4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4pPr>
            <a:lvl5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DFB84-EED3-46E9-BECA-E534B8AA9D5D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E544D-E6DB-44C3-971F-AD844250AE25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BF14F-019A-4EDF-82E7-5796059C3FFA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939784"/>
          </a:xfrm>
        </p:spPr>
        <p:txBody>
          <a:bodyPr>
            <a:noAutofit/>
          </a:bodyPr>
          <a:lstStyle>
            <a:lvl1pPr>
              <a:defRPr sz="3500" b="1">
                <a:latin typeface="Eras Medium IT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>
                <a:latin typeface="Eras Medium ITC" pitchFamily="34" charset="0"/>
              </a:defRPr>
            </a:lvl1pPr>
            <a:lvl2pPr>
              <a:defRPr sz="2600">
                <a:latin typeface="Eras Medium ITC" pitchFamily="34" charset="0"/>
              </a:defRPr>
            </a:lvl2pPr>
            <a:lvl3pPr>
              <a:defRPr>
                <a:latin typeface="Eras Medium ITC" pitchFamily="34" charset="0"/>
              </a:defRPr>
            </a:lvl3pPr>
            <a:lvl4pPr>
              <a:defRPr>
                <a:latin typeface="Eras Medium ITC" pitchFamily="34" charset="0"/>
              </a:defRPr>
            </a:lvl4pPr>
            <a:lvl5pPr>
              <a:defRPr>
                <a:latin typeface="Eras Medium IT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C72EE-BA1C-45D6-943C-F979294650C4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939784"/>
          </a:xfrm>
        </p:spPr>
        <p:txBody>
          <a:bodyPr>
            <a:noAutofit/>
          </a:bodyPr>
          <a:lstStyle>
            <a:lvl1pPr>
              <a:defRPr sz="3500" b="1">
                <a:latin typeface="Eras Medium IT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>
                <a:latin typeface="Eras Medium ITC" pitchFamily="34" charset="0"/>
              </a:defRPr>
            </a:lvl1pPr>
            <a:lvl2pPr>
              <a:defRPr sz="2600">
                <a:latin typeface="Eras Medium ITC" pitchFamily="34" charset="0"/>
              </a:defRPr>
            </a:lvl2pPr>
            <a:lvl3pPr>
              <a:defRPr>
                <a:latin typeface="Eras Medium ITC" pitchFamily="34" charset="0"/>
              </a:defRPr>
            </a:lvl3pPr>
            <a:lvl4pPr>
              <a:defRPr>
                <a:latin typeface="Eras Medium ITC" pitchFamily="34" charset="0"/>
              </a:defRPr>
            </a:lvl4pPr>
            <a:lvl5pPr>
              <a:defRPr>
                <a:latin typeface="Eras Medium IT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F89E9-EA10-48B7-9039-BF5F57BF6049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3139-E3BB-426D-9CD6-E63022A7616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72EE-BA1C-45D6-943C-F979294650C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A6BA-C58B-4980-B60E-BF23DC000CD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2923-D407-46B1-941D-8FF439C2C3D8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2903-997E-483A-8AC2-8566D2F61872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1F750-04B5-4E51-B23E-73D00F2DB2E3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3139-E3BB-426D-9CD6-E63022A7616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72EE-BA1C-45D6-943C-F979294650C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4A6BA-C58B-4980-B60E-BF23DC000CDB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A6BA-C58B-4980-B60E-BF23DC000CDB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2903-997E-483A-8AC2-8566D2F61872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7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7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C6084-05EF-42A0-AAD6-112B29D3D954}" type="slidenum">
              <a:rPr lang="en-US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356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181600"/>
            <a:ext cx="5715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381000"/>
            <a:ext cx="57150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748338"/>
            <a:ext cx="5715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78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78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Big Background Pic" descr="PPP_BUSI_TLE_Networking_200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Middle BG"/>
            <p:cNvSpPr/>
            <p:nvPr/>
          </p:nvSpPr>
          <p:spPr>
            <a:xfrm>
              <a:off x="0" y="2819400"/>
              <a:ext cx="9144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Header"/>
            <p:cNvGrpSpPr/>
            <p:nvPr/>
          </p:nvGrpSpPr>
          <p:grpSpPr>
            <a:xfrm>
              <a:off x="0" y="0"/>
              <a:ext cx="9144000" cy="2819400"/>
              <a:chOff x="0" y="0"/>
              <a:chExt cx="9144000" cy="2819400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0"/>
                <a:ext cx="9144000" cy="2667000"/>
              </a:xfrm>
              <a:prstGeom prst="rect">
                <a:avLst/>
              </a:prstGeom>
              <a:solidFill>
                <a:schemeClr val="accent1">
                  <a:lumMod val="75000"/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0" y="2667000"/>
                <a:ext cx="9144000" cy="1524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 dirty="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1" name="Footer"/>
            <p:cNvSpPr/>
            <p:nvPr/>
          </p:nvSpPr>
          <p:spPr>
            <a:xfrm>
              <a:off x="0" y="5105400"/>
              <a:ext cx="9144000" cy="1752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SubTitle Back"/>
            <p:cNvSpPr/>
            <p:nvPr/>
          </p:nvSpPr>
          <p:spPr>
            <a:xfrm>
              <a:off x="4176712" y="4545808"/>
              <a:ext cx="4953000" cy="182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Big Picture"/>
            <p:cNvGrpSpPr/>
            <p:nvPr/>
          </p:nvGrpSpPr>
          <p:grpSpPr>
            <a:xfrm>
              <a:off x="428625" y="1919288"/>
              <a:ext cx="4371975" cy="3686036"/>
              <a:chOff x="428625" y="1919288"/>
              <a:chExt cx="4371975" cy="3686036"/>
            </a:xfrm>
          </p:grpSpPr>
          <p:pic>
            <p:nvPicPr>
              <p:cNvPr id="14" name="Picture 13" descr="PPP_BUSI_TLE_Networking_2007_elements.jpg"/>
              <p:cNvPicPr>
                <a:picLocks noChangeAspect="1"/>
              </p:cNvPicPr>
              <p:nvPr userDrawn="1"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8625" y="2019300"/>
                <a:ext cx="4267200" cy="3586024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</p:pic>
          <p:sp>
            <p:nvSpPr>
              <p:cNvPr id="15" name="Rectangle 9"/>
              <p:cNvSpPr/>
              <p:nvPr userDrawn="1"/>
            </p:nvSpPr>
            <p:spPr>
              <a:xfrm>
                <a:off x="533400" y="1919288"/>
                <a:ext cx="4267200" cy="35814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Small Pics"/>
            <p:cNvGrpSpPr/>
            <p:nvPr/>
          </p:nvGrpSpPr>
          <p:grpSpPr>
            <a:xfrm>
              <a:off x="1828800" y="3333750"/>
              <a:ext cx="3286125" cy="2472407"/>
              <a:chOff x="1828800" y="3333750"/>
              <a:chExt cx="3286125" cy="2472407"/>
            </a:xfrm>
          </p:grpSpPr>
          <p:pic>
            <p:nvPicPr>
              <p:cNvPr id="16" name="Lady" descr="PPP_BUSI_TLE_Networking_2007_elements3.jp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28800" y="4601028"/>
                <a:ext cx="1216152" cy="1205129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</p:pic>
          <p:pic>
            <p:nvPicPr>
              <p:cNvPr id="17" name="Back of Head" descr="PPP_BUSI_TLE_Networking_2007_elements2.jpg"/>
              <p:cNvPicPr preferRelativeResize="0">
                <a:picLocks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200525" y="3333750"/>
                <a:ext cx="914400" cy="1005840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</p:pic>
          <p:pic>
            <p:nvPicPr>
              <p:cNvPr id="18" name="Brown Suit Guy" descr="PPP_BUSI_TLE_Networking_2007_elements4.jp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19400" y="3947886"/>
                <a:ext cx="1016000" cy="1016000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600" y="2819400"/>
            <a:ext cx="3962400" cy="1676400"/>
          </a:xfr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4000" b="1" cap="none" spc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F0E3139-E3BB-426D-9CD6-E63022A7616E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Lady" descr="PPP_BUSI_TLE_Networking_2007_element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90821"/>
            <a:ext cx="787122" cy="779988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0" name="Brown Suit Guy" descr="PPP_BUSI_TLE_Networking_2007_element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200421"/>
            <a:ext cx="657579" cy="65757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9" name="Back of Head" descr="PPP_BUSI_TLE_Networking_2007_elements2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5944645"/>
            <a:ext cx="685800" cy="75438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Big Background Pic" descr="PPP_BUSI_TLE_Networking_2007.png"/>
          <p:cNvPicPr>
            <a:picLocks noChangeAspect="1"/>
          </p:cNvPicPr>
          <p:nvPr/>
        </p:nvPicPr>
        <p:blipFill>
          <a:blip r:embed="rId2" cstate="print"/>
          <a:srcRect b="16250"/>
          <a:stretch>
            <a:fillRect/>
          </a:stretch>
        </p:blipFill>
        <p:spPr>
          <a:xfrm>
            <a:off x="0" y="1114424"/>
            <a:ext cx="9144000" cy="57435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soft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Bar Accent 1"/>
          <p:cNvSpPr/>
          <p:nvPr/>
        </p:nvSpPr>
        <p:spPr>
          <a:xfrm rot="16200000">
            <a:off x="4495800" y="-3505199"/>
            <a:ext cx="152400" cy="9144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ar Accent 1"/>
          <p:cNvSpPr/>
          <p:nvPr/>
        </p:nvSpPr>
        <p:spPr>
          <a:xfrm>
            <a:off x="8433858" y="1066800"/>
            <a:ext cx="100542" cy="5791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ar Accent 2"/>
          <p:cNvSpPr/>
          <p:nvPr/>
        </p:nvSpPr>
        <p:spPr>
          <a:xfrm>
            <a:off x="8429625" y="0"/>
            <a:ext cx="104775" cy="1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theme" Target="../theme/theme10.xml"/><Relationship Id="rId10" Type="http://schemas.openxmlformats.org/officeDocument/2006/relationships/image" Target="../media/image13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11.xml"/><Relationship Id="rId17" Type="http://schemas.openxmlformats.org/officeDocument/2006/relationships/theme" Target="../theme/theme9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7E55FC5-C9E0-4872-8B45-AF3C11CB6A4A}" type="slidenum">
              <a:rPr lang="en-US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6482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600200"/>
            <a:ext cx="4648200" cy="4525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1" y="228600"/>
            <a:ext cx="386066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PPP_SBUSC_TXT_Last_Piec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0"/>
            <a:ext cx="716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676400"/>
            <a:ext cx="7086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endParaRPr lang="en-US" dirty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1274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212747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212747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212747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Mis documentos\IMAGENES 6\tormenta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Mis documentos\IMAGENES 6\tormenta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ollin McConkey\My Documents\My Pictures\CGRV001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omic Sans MS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5" y="0"/>
            <a:ext cx="8321040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Body BG"/>
          <p:cNvGrpSpPr/>
          <p:nvPr/>
        </p:nvGrpSpPr>
        <p:grpSpPr>
          <a:xfrm>
            <a:off x="0" y="1066800"/>
            <a:ext cx="8425815" cy="5791200"/>
            <a:chOff x="-9526" y="1066800"/>
            <a:chExt cx="8435341" cy="5791200"/>
          </a:xfrm>
          <a:solidFill>
            <a:schemeClr val="accent1">
              <a:lumMod val="50000"/>
            </a:schemeClr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-9526" y="1066800"/>
              <a:ext cx="8321040" cy="579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258175" y="1295400"/>
              <a:ext cx="167640" cy="5562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Side Bar"/>
          <p:cNvGrpSpPr/>
          <p:nvPr/>
        </p:nvGrpSpPr>
        <p:grpSpPr>
          <a:xfrm>
            <a:off x="8305800" y="0"/>
            <a:ext cx="842687" cy="6858000"/>
            <a:chOff x="8305800" y="0"/>
            <a:chExt cx="842687" cy="6858000"/>
          </a:xfrm>
        </p:grpSpPr>
        <p:sp>
          <p:nvSpPr>
            <p:cNvPr id="9" name="SideBar Accent 2"/>
            <p:cNvSpPr/>
            <p:nvPr userDrawn="1"/>
          </p:nvSpPr>
          <p:spPr>
            <a:xfrm>
              <a:off x="8305800" y="0"/>
              <a:ext cx="838200" cy="12954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SideBar Accent 1"/>
            <p:cNvSpPr/>
            <p:nvPr userDrawn="1"/>
          </p:nvSpPr>
          <p:spPr>
            <a:xfrm>
              <a:off x="8544983" y="1295400"/>
              <a:ext cx="603504" cy="55626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SideBar Pic" descr="PPP_BUSI_TXT_Networking_2007_elements.png"/>
            <p:cNvPicPr>
              <a:picLocks noChangeAspect="1"/>
            </p:cNvPicPr>
            <p:nvPr userDrawn="1"/>
          </p:nvPicPr>
          <p:blipFill>
            <a:blip r:embed="rId18" cstate="print"/>
            <a:stretch>
              <a:fillRect/>
            </a:stretch>
          </p:blipFill>
          <p:spPr>
            <a:xfrm>
              <a:off x="8458200" y="0"/>
              <a:ext cx="6858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Bar Accent 1"/>
            <p:cNvSpPr/>
            <p:nvPr userDrawn="1"/>
          </p:nvSpPr>
          <p:spPr>
            <a:xfrm>
              <a:off x="8421158" y="1295400"/>
              <a:ext cx="118872" cy="5562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Bar Accent 2"/>
            <p:cNvSpPr/>
            <p:nvPr userDrawn="1"/>
          </p:nvSpPr>
          <p:spPr>
            <a:xfrm>
              <a:off x="8429625" y="0"/>
              <a:ext cx="114300" cy="129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://www.cwnews.com/news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114800"/>
            <a:ext cx="7924800" cy="1828800"/>
          </a:xfrm>
        </p:spPr>
        <p:txBody>
          <a:bodyPr/>
          <a:lstStyle/>
          <a:p>
            <a:r>
              <a:rPr lang="pt-BR" sz="3300" dirty="0" smtClean="0">
                <a:latin typeface="Times New Roman" pitchFamily="18" charset="0"/>
              </a:rPr>
              <a:t>Sete Profecias Principais em</a:t>
            </a:r>
            <a:br>
              <a:rPr lang="pt-BR" sz="3300" dirty="0" smtClean="0">
                <a:latin typeface="Times New Roman" pitchFamily="18" charset="0"/>
              </a:rPr>
            </a:br>
            <a:r>
              <a:rPr lang="pt-BR" sz="3300" dirty="0" smtClean="0">
                <a:latin typeface="Times New Roman" pitchFamily="18" charset="0"/>
              </a:rPr>
              <a:t>Processo de Cumprimento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5EA73-75E5-466A-AAB0-2B7066774914}" type="slidenum">
              <a:rPr lang="en-US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5534" b="17152"/>
          <a:stretch>
            <a:fillRect/>
          </a:stretch>
        </p:blipFill>
        <p:spPr>
          <a:xfrm>
            <a:off x="2514600" y="1066800"/>
            <a:ext cx="4114800" cy="302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b="1" dirty="0" smtClean="0">
                <a:latin typeface="Times New Roman" pitchFamily="18" charset="0"/>
              </a:rPr>
              <a:t>Revista semanal alemã, </a:t>
            </a:r>
            <a:r>
              <a:rPr lang="pt-BR" sz="4000" b="1" i="1" dirty="0" smtClean="0">
                <a:latin typeface="Times New Roman" pitchFamily="18" charset="0"/>
              </a:rPr>
              <a:t>Der Speigel  </a:t>
            </a:r>
            <a:r>
              <a:rPr lang="pt-BR" sz="3200" b="1" dirty="0" smtClean="0">
                <a:latin typeface="Times New Roman" pitchFamily="18" charset="0"/>
              </a:rPr>
              <a:t>(2003)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None/>
            </a:pPr>
            <a:r>
              <a:rPr lang="pt-BR" b="1" dirty="0" smtClean="0">
                <a:latin typeface="Times New Roman" pitchFamily="18" charset="0"/>
              </a:rPr>
              <a:t>“</a:t>
            </a:r>
            <a:r>
              <a:rPr lang="pt-BR" b="1" dirty="0" smtClean="0"/>
              <a:t>Ao longo da história da humanidade, certamente não existiu outro país que tenha dominado tão completamente o mundo com suas políticas, seus tanques e seus produtos como os Estados Unidos hoje.</a:t>
            </a:r>
            <a:r>
              <a:rPr lang="pt-BR" b="1" dirty="0" smtClean="0">
                <a:latin typeface="Times New Roman" pitchFamily="18" charset="0"/>
              </a:rPr>
              <a:t>”</a:t>
            </a:r>
            <a:r>
              <a:rPr lang="pt-BR" dirty="0" smtClean="0">
                <a:latin typeface="Times New Roman" pitchFamily="18" charset="0"/>
              </a:rPr>
              <a:t> 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dirty="0" smtClean="0">
                <a:latin typeface="Times New Roman" pitchFamily="18" charset="0"/>
              </a:rPr>
              <a:t>	</a:t>
            </a:r>
            <a:r>
              <a:rPr lang="pt-BR" sz="2800" dirty="0" smtClean="0">
                <a:latin typeface="Times New Roman" pitchFamily="18" charset="0"/>
              </a:rPr>
              <a:t>(</a:t>
            </a:r>
            <a:r>
              <a:rPr lang="pt-BR" sz="2800" i="1" dirty="0" smtClean="0">
                <a:latin typeface="Times New Roman" pitchFamily="18" charset="0"/>
              </a:rPr>
              <a:t>Der Speigel,</a:t>
            </a:r>
            <a:r>
              <a:rPr lang="pt-BR" sz="2800" dirty="0" smtClean="0">
                <a:latin typeface="Times New Roman" pitchFamily="18" charset="0"/>
              </a:rPr>
              <a:t> citado por Richard Bernstein em “Europe Seems to Hear Echoes of </a:t>
            </a:r>
            <a:r>
              <a:rPr lang="pt-BR" sz="2800" dirty="0" err="1" smtClean="0">
                <a:latin typeface="Times New Roman" pitchFamily="18" charset="0"/>
              </a:rPr>
              <a:t>Empires</a:t>
            </a:r>
            <a:r>
              <a:rPr lang="pt-BR" sz="2800" dirty="0" smtClean="0">
                <a:latin typeface="Times New Roman" pitchFamily="18" charset="0"/>
              </a:rPr>
              <a:t> </a:t>
            </a:r>
            <a:r>
              <a:rPr lang="pt-BR" sz="2800" dirty="0" err="1" smtClean="0">
                <a:latin typeface="Times New Roman" pitchFamily="18" charset="0"/>
              </a:rPr>
              <a:t>Past</a:t>
            </a:r>
            <a:r>
              <a:rPr lang="pt-BR" sz="2800" dirty="0" smtClean="0">
                <a:latin typeface="Times New Roman" pitchFamily="18" charset="0"/>
              </a:rPr>
              <a:t>”, NY </a:t>
            </a:r>
            <a:r>
              <a:rPr lang="pt-BR" sz="2800" i="1" dirty="0" smtClean="0">
                <a:latin typeface="Times New Roman" pitchFamily="18" charset="0"/>
              </a:rPr>
              <a:t>Times,</a:t>
            </a:r>
            <a:r>
              <a:rPr lang="pt-BR" sz="2800" dirty="0" smtClean="0">
                <a:latin typeface="Times New Roman" pitchFamily="18" charset="0"/>
              </a:rPr>
              <a:t> 14 de abril de 2003)</a:t>
            </a:r>
            <a:endParaRPr lang="pt-BR" sz="2800" i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607A-A9C5-402A-A314-B4714C47DE3A}" type="slidenum">
              <a:rPr lang="en-US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Autofit/>
          </a:bodyPr>
          <a:lstStyle/>
          <a:p>
            <a:pPr marL="762000" indent="-762000" algn="l"/>
            <a:r>
              <a:rPr lang="pt-BR" sz="3600" dirty="0" smtClean="0">
                <a:latin typeface="Times New Roman" pitchFamily="18" charset="0"/>
              </a:rPr>
              <a:t>	</a:t>
            </a:r>
            <a:r>
              <a:rPr lang="pt-BR" sz="4000" b="1" dirty="0" smtClean="0">
                <a:latin typeface="Times New Roman" pitchFamily="18" charset="0"/>
              </a:rPr>
              <a:t>“… fala como dragão …”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Ap 13:12  “Exerce toda a autoridade da primeira besta na sua presença. Faz com que a terra e os seus habitantes adorem a primeira besta, cuja ferida mortal fora curada”.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13:14  “Seduz os que habitam sobre a terra por causa dos sinais que lhe foi dado executar diante da besta, dizendo aos que habitam sobre a terra que façam uma imagem à besta, àquela que, ferida à espada, sobreviveu”.</a:t>
            </a:r>
            <a:endParaRPr lang="pt-BR" sz="2800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3E047-73AF-43D5-BB25-665952C0D088}" type="slidenum">
              <a:rPr lang="en-US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latin typeface="Times New Roman" pitchFamily="18" charset="0"/>
              </a:rPr>
              <a:t>Ap 13:16  “</a:t>
            </a:r>
            <a:r>
              <a:rPr lang="pt-BR" b="1" dirty="0">
                <a:latin typeface="Times New Roman" pitchFamily="18" charset="0"/>
              </a:rPr>
              <a:t>A todos, os pequenos e os grandes, os ricos e os pobres, os livres e os escravos, faz que lhes seja dada certa marca sobre a mão direita ou sobre a </a:t>
            </a:r>
            <a:r>
              <a:rPr lang="pt-BR" b="1" dirty="0" smtClean="0">
                <a:latin typeface="Times New Roman" pitchFamily="18" charset="0"/>
              </a:rPr>
              <a:t>fronte</a:t>
            </a:r>
            <a:r>
              <a:rPr lang="en-US" b="1" dirty="0" smtClean="0">
                <a:latin typeface="Times New Roman" pitchFamily="18" charset="0"/>
              </a:rPr>
              <a:t>, 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latin typeface="Times New Roman" pitchFamily="18" charset="0"/>
              </a:rPr>
              <a:t>13:17  “</a:t>
            </a:r>
            <a:r>
              <a:rPr lang="pt-BR" b="1" dirty="0">
                <a:latin typeface="Times New Roman" pitchFamily="18" charset="0"/>
              </a:rPr>
              <a:t>para que ninguém possa comprar ou vender, senão aquele que tem a marca, o nome da besta ou o número do seu </a:t>
            </a:r>
            <a:r>
              <a:rPr lang="pt-BR" b="1" dirty="0" smtClean="0">
                <a:latin typeface="Times New Roman" pitchFamily="18" charset="0"/>
              </a:rPr>
              <a:t>nome</a:t>
            </a:r>
            <a:r>
              <a:rPr lang="en-US" b="1" dirty="0" smtClean="0">
                <a:latin typeface="Times New Roman" pitchFamily="18" charset="0"/>
              </a:rPr>
              <a:t>”.</a:t>
            </a:r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184-0D54-4EE7-9DE0-3F70274BC26B}" type="slidenum">
              <a:rPr lang="en-US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458200" cy="1295400"/>
          </a:xfrm>
        </p:spPr>
        <p:txBody>
          <a:bodyPr>
            <a:noAutofit/>
          </a:bodyPr>
          <a:lstStyle/>
          <a:p>
            <a:pPr marL="762000" indent="-762000"/>
            <a:r>
              <a:rPr lang="pt-BR" sz="3600" dirty="0" smtClean="0">
                <a:latin typeface="Times New Roman" pitchFamily="18" charset="0"/>
              </a:rPr>
              <a:t>	</a:t>
            </a:r>
            <a:r>
              <a:rPr lang="pt-BR" sz="3200" b="1" dirty="0" smtClean="0">
                <a:latin typeface="Times New Roman" pitchFamily="18" charset="0"/>
              </a:rPr>
              <a:t>Portanto, falar “como dragão”,</a:t>
            </a:r>
            <a:br>
              <a:rPr lang="pt-BR" sz="3200" b="1" dirty="0" smtClean="0">
                <a:latin typeface="Times New Roman" pitchFamily="18" charset="0"/>
              </a:rPr>
            </a:br>
            <a:r>
              <a:rPr lang="pt-BR" sz="3200" b="1" dirty="0" smtClean="0">
                <a:latin typeface="Times New Roman" pitchFamily="18" charset="0"/>
              </a:rPr>
              <a:t>de acordo com Ap 13:11-17, significa:</a:t>
            </a:r>
          </a:p>
        </p:txBody>
      </p:sp>
      <p:sp>
        <p:nvSpPr>
          <p:cNvPr id="23449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29600" cy="28194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b="1" dirty="0" smtClean="0"/>
              <a:t>Seguir </a:t>
            </a:r>
            <a:r>
              <a:rPr lang="pt-BR" sz="2400" b="1" dirty="0"/>
              <a:t>o exemplo da Besta do Mar de Ap 13:1-8, fazer uma “imagem” dessa besta e exercer a mesma autoridade </a:t>
            </a:r>
            <a:r>
              <a:rPr lang="pt-BR" sz="2400" b="1" dirty="0" smtClean="0"/>
              <a:t>perseguidora;</a:t>
            </a:r>
            <a:endParaRPr lang="pt-BR" sz="2400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 smtClean="0"/>
              <a:t>Repudiar os </a:t>
            </a:r>
            <a:r>
              <a:rPr lang="pt-BR" sz="2400" b="1" dirty="0"/>
              <a:t>princípios fundamentais da </a:t>
            </a:r>
            <a:r>
              <a:rPr lang="pt-BR" sz="2400" b="1" dirty="0" smtClean="0"/>
              <a:t>América.</a:t>
            </a:r>
            <a:endParaRPr lang="pt-BR" sz="2400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Obviamente, o cumprimento total dessa profecia ainda </a:t>
            </a:r>
            <a:r>
              <a:rPr lang="pt-BR" sz="2400" b="1" dirty="0" smtClean="0"/>
              <a:t>é </a:t>
            </a:r>
            <a:r>
              <a:rPr lang="pt-BR" sz="2400" b="1" dirty="0"/>
              <a:t>futuro.</a:t>
            </a:r>
            <a:endParaRPr lang="pt-BR" sz="2400" dirty="0"/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n-US" sz="2700" dirty="0" smtClean="0">
                <a:latin typeface="Times New Roman" pitchFamily="18" charset="0"/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D82-6A4D-4121-837A-21B4EE484E7F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000" t="9619" r="50000" b="73809"/>
          <a:stretch>
            <a:fillRect/>
          </a:stretch>
        </p:blipFill>
        <p:spPr>
          <a:xfrm>
            <a:off x="3352800" y="4114800"/>
            <a:ext cx="4648200" cy="21062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stA="50000" endPos="15000" dist="12700" dir="5400000" sy="-100000" algn="bl" rotWithShape="0"/>
          </a:effectLst>
        </p:spPr>
      </p:pic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3429000" y="4191000"/>
            <a:ext cx="4495800" cy="1981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10800000">
            <a:off x="3429000" y="4191000"/>
            <a:ext cx="4495800" cy="1981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-885"/>
          <a:stretch>
            <a:fillRect/>
          </a:stretch>
        </p:blipFill>
        <p:spPr>
          <a:xfrm>
            <a:off x="228600" y="1828800"/>
            <a:ext cx="8686800" cy="457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19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347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400" dirty="0" smtClean="0">
                <a:latin typeface="Times New Roman" pitchFamily="18" charset="0"/>
              </a:rPr>
              <a:t>1.  Dimensões militares de “falar como dragão”</a:t>
            </a:r>
          </a:p>
        </p:txBody>
      </p:sp>
      <p:sp>
        <p:nvSpPr>
          <p:cNvPr id="233474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2057400"/>
            <a:ext cx="7239000" cy="3200400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70000"/>
              </a:lnSpc>
              <a:buClr>
                <a:srgbClr val="FFFFFF"/>
              </a:buClr>
              <a:buFont typeface="Wingdings" pitchFamily="2" charset="2"/>
              <a:buNone/>
            </a:pPr>
            <a:endParaRPr lang="en-US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</a:rPr>
              <a:t>	a. </a:t>
            </a:r>
            <a:r>
              <a:rPr lang="pt-BR" sz="2800" b="1" dirty="0">
                <a:solidFill>
                  <a:schemeClr val="bg1"/>
                </a:solidFill>
              </a:rPr>
              <a:t>O orçamento </a:t>
            </a:r>
            <a:r>
              <a:rPr lang="pt-BR" sz="2800" b="1" dirty="0" smtClean="0">
                <a:solidFill>
                  <a:schemeClr val="bg1"/>
                </a:solidFill>
              </a:rPr>
              <a:t>militar dos EUA </a:t>
            </a:r>
            <a:r>
              <a:rPr lang="pt-BR" sz="2800" b="1" dirty="0">
                <a:solidFill>
                  <a:schemeClr val="bg1"/>
                </a:solidFill>
              </a:rPr>
              <a:t>para </a:t>
            </a:r>
            <a:r>
              <a:rPr lang="pt-BR" sz="2800" b="1" dirty="0" smtClean="0">
                <a:solidFill>
                  <a:schemeClr val="bg1"/>
                </a:solidFill>
              </a:rPr>
              <a:t>2003-2004 </a:t>
            </a:r>
            <a:r>
              <a:rPr lang="pt-BR" sz="2800" b="1" dirty="0">
                <a:solidFill>
                  <a:schemeClr val="bg1"/>
                </a:solidFill>
              </a:rPr>
              <a:t>excedeu os orçamentos </a:t>
            </a:r>
            <a:r>
              <a:rPr lang="pt-BR" sz="2800" b="1" dirty="0" smtClean="0">
                <a:solidFill>
                  <a:schemeClr val="bg1"/>
                </a:solidFill>
              </a:rPr>
              <a:t>militares combinados </a:t>
            </a:r>
            <a:r>
              <a:rPr lang="pt-BR" sz="2800" b="1" dirty="0">
                <a:solidFill>
                  <a:schemeClr val="bg1"/>
                </a:solidFill>
              </a:rPr>
              <a:t>dos demais países </a:t>
            </a:r>
            <a:r>
              <a:rPr lang="pt-BR" sz="2800" b="1" dirty="0" smtClean="0">
                <a:solidFill>
                  <a:schemeClr val="bg1"/>
                </a:solidFill>
              </a:rPr>
              <a:t>do mundo </a:t>
            </a:r>
            <a:r>
              <a:rPr lang="pt-BR" sz="2800" b="1" dirty="0">
                <a:solidFill>
                  <a:schemeClr val="bg1"/>
                </a:solidFill>
              </a:rPr>
              <a:t>(</a:t>
            </a:r>
            <a:r>
              <a:rPr lang="pt-BR" sz="2800" b="1" i="1" dirty="0">
                <a:solidFill>
                  <a:schemeClr val="bg1"/>
                </a:solidFill>
              </a:rPr>
              <a:t>Newsweek,</a:t>
            </a:r>
            <a:r>
              <a:rPr lang="pt-BR" sz="2800" b="1" dirty="0">
                <a:solidFill>
                  <a:schemeClr val="bg1"/>
                </a:solidFill>
              </a:rPr>
              <a:t> 24 de março de 2003, p. 23). Infelizmente, ele </a:t>
            </a:r>
            <a:r>
              <a:rPr lang="pt-BR" sz="2800" b="1" dirty="0" smtClean="0">
                <a:solidFill>
                  <a:schemeClr val="bg1"/>
                </a:solidFill>
              </a:rPr>
              <a:t>continuou aumentando </a:t>
            </a:r>
            <a:r>
              <a:rPr lang="pt-BR" sz="2800" b="1" dirty="0">
                <a:solidFill>
                  <a:schemeClr val="bg1"/>
                </a:solidFill>
              </a:rPr>
              <a:t>desde então. O orçamento militar anual para 2008-2009, foi de $40 </a:t>
            </a:r>
            <a:r>
              <a:rPr lang="pt-BR" sz="2800" b="1" dirty="0" smtClean="0">
                <a:solidFill>
                  <a:schemeClr val="bg1"/>
                </a:solidFill>
              </a:rPr>
              <a:t>bilhões, acima </a:t>
            </a:r>
            <a:r>
              <a:rPr lang="pt-BR" sz="2800" b="1" dirty="0">
                <a:solidFill>
                  <a:schemeClr val="bg1"/>
                </a:solidFill>
              </a:rPr>
              <a:t>do </a:t>
            </a:r>
            <a:r>
              <a:rPr lang="pt-BR" sz="2800" b="1" dirty="0" smtClean="0">
                <a:solidFill>
                  <a:schemeClr val="bg1"/>
                </a:solidFill>
              </a:rPr>
              <a:t>orçamento de </a:t>
            </a:r>
            <a:r>
              <a:rPr lang="pt-BR" sz="2800" b="1" dirty="0">
                <a:solidFill>
                  <a:schemeClr val="bg1"/>
                </a:solidFill>
              </a:rPr>
              <a:t>2007-2008.</a:t>
            </a:r>
            <a:endParaRPr lang="pt-BR" sz="2800" dirty="0">
              <a:solidFill>
                <a:schemeClr val="bg1"/>
              </a:solidFill>
            </a:endParaRPr>
          </a:p>
          <a:p>
            <a:pPr marL="609600" indent="-609600">
              <a:lnSpc>
                <a:spcPct val="7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</a:rPr>
              <a:t>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D64E4-C1C8-4F40-86BF-C7454987710B}" type="slidenum">
              <a:rPr lang="en-US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pPr marL="838200" indent="-838200" algn="l"/>
            <a:r>
              <a:rPr lang="pt-BR" sz="3600" smtClean="0">
                <a:latin typeface="Times New Roman" pitchFamily="18" charset="0"/>
              </a:rPr>
              <a:t>1. </a:t>
            </a:r>
            <a:r>
              <a:rPr lang="pt-BR" sz="3600" dirty="0" smtClean="0">
                <a:latin typeface="Times New Roman" pitchFamily="18" charset="0"/>
              </a:rPr>
              <a:t>Dimensões militares de “falar como dragão”, continuação</a:t>
            </a:r>
          </a:p>
        </p:txBody>
      </p:sp>
      <p:sp>
        <p:nvSpPr>
          <p:cNvPr id="3338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3916363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pt-BR" sz="2800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</a:t>
            </a:r>
            <a:endParaRPr lang="pt-BR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None/>
            </a:pPr>
            <a:r>
              <a:rPr lang="pt-BR" b="1" dirty="0" smtClean="0">
                <a:latin typeface="Times New Roman" pitchFamily="18" charset="0"/>
              </a:rPr>
              <a:t>	 b. </a:t>
            </a:r>
            <a:r>
              <a:rPr lang="pt-BR" b="1" dirty="0" smtClean="0"/>
              <a:t>A “Guerra contra o terror” mostra a capacidade e a vontade de perseguir um único indivíduo (como Saddam Hussein ou Osama bin Laden) ou pequenos </a:t>
            </a:r>
            <a:r>
              <a:rPr lang="pt-BR" b="1" dirty="0"/>
              <a:t>grupos (</a:t>
            </a:r>
            <a:r>
              <a:rPr lang="pt-BR" b="1" dirty="0" smtClean="0"/>
              <a:t>como as células da al-Qaeda), em qualquer lugar do planeta</a:t>
            </a:r>
            <a:r>
              <a:rPr lang="pt-BR" b="1" dirty="0" smtClean="0">
                <a:latin typeface="Times New Roman" pitchFamily="18" charset="0"/>
              </a:rPr>
              <a:t>.</a:t>
            </a: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pt-BR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dirty="0" smtClean="0">
                <a:latin typeface="Times New Roman" pitchFamily="18" charset="0"/>
              </a:rPr>
              <a:t>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67BA-3C82-48F3-9318-3A3E1B9B5E60}" type="slidenum">
              <a:rPr lang="en-US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Times New Roman" pitchFamily="18" charset="0"/>
              </a:rPr>
              <a:t>2. Dimensões políticas de “falar como dragão”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95400"/>
            <a:ext cx="4876800" cy="5562600"/>
          </a:xfrm>
        </p:spPr>
        <p:txBody>
          <a:bodyPr>
            <a:noAutofit/>
          </a:bodyPr>
          <a:lstStyle/>
          <a:p>
            <a:pPr lvl="0"/>
            <a:r>
              <a:rPr lang="pt-BR" sz="2000" b="1" dirty="0" smtClean="0"/>
              <a:t>Limitar as </a:t>
            </a:r>
            <a:r>
              <a:rPr lang="pt-BR" sz="2000" b="1" dirty="0"/>
              <a:t>liberdades civis para impedir atos de terrorismo.</a:t>
            </a:r>
            <a:endParaRPr lang="pt-BR" sz="2000" dirty="0"/>
          </a:p>
          <a:p>
            <a:pPr lvl="0"/>
            <a:r>
              <a:rPr lang="pt-BR" sz="2000" b="1" dirty="0"/>
              <a:t>Desde 2003,  o Student Entry Verification Information System (SEVIS) (Sistema de </a:t>
            </a:r>
            <a:r>
              <a:rPr lang="pt-BR" sz="2000" b="1" dirty="0" smtClean="0"/>
              <a:t>Informações </a:t>
            </a:r>
            <a:r>
              <a:rPr lang="pt-BR" sz="2000" b="1" dirty="0"/>
              <a:t>de Verificação de Entrada de Estudantes</a:t>
            </a:r>
            <a:r>
              <a:rPr lang="pt-BR" sz="2000" b="1" dirty="0" smtClean="0"/>
              <a:t>) rastreia estudantes internacionais </a:t>
            </a:r>
            <a:r>
              <a:rPr lang="pt-BR" sz="2000" b="1" dirty="0"/>
              <a:t>em 70 mil escolas. </a:t>
            </a:r>
            <a:endParaRPr lang="pt-BR" sz="2000" dirty="0"/>
          </a:p>
          <a:p>
            <a:pPr lvl="0"/>
            <a:r>
              <a:rPr lang="pt-BR" sz="2000" b="1" dirty="0"/>
              <a:t>Em 2005, foi votado a National Real ID (Identificação Nacional Verdadeira), passando a vigorar em 2008.</a:t>
            </a:r>
            <a:endParaRPr lang="pt-BR" sz="2000" dirty="0"/>
          </a:p>
          <a:p>
            <a:pPr lvl="0"/>
            <a:r>
              <a:rPr lang="pt-BR" sz="2000" b="1" dirty="0" smtClean="0"/>
              <a:t>Projetado para capturar estrangeiros </a:t>
            </a:r>
            <a:r>
              <a:rPr lang="pt-BR" sz="2000" b="1" dirty="0"/>
              <a:t>ilegais, o banco de dados </a:t>
            </a:r>
            <a:r>
              <a:rPr lang="pt-BR" sz="2000" b="1" dirty="0" smtClean="0"/>
              <a:t>federal </a:t>
            </a:r>
            <a:r>
              <a:rPr lang="pt-BR" sz="2000" b="1" dirty="0"/>
              <a:t>de empregados admissíveis poderia ser usado para negar emprego por outros motivos.</a:t>
            </a:r>
            <a:endParaRPr lang="pt-BR" sz="2000" dirty="0"/>
          </a:p>
        </p:txBody>
      </p:sp>
      <p:pic>
        <p:nvPicPr>
          <p:cNvPr id="52228" name="Picture 7" descr="Liberty - UNDER the WATCHFUL EYE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600200"/>
            <a:ext cx="3276600" cy="42614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60000" dist="2032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4F4A-B707-4793-8D27-1C894F988D1F}" type="slidenum">
              <a:rPr lang="en-US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latin typeface="Times New Roman" pitchFamily="18" charset="0"/>
              </a:rPr>
              <a:t>3. Dimensões judiciais de “falar como dragão”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28800"/>
            <a:ext cx="7467600" cy="10668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a. Desrespeito pelos direitos civis individuais.</a:t>
            </a:r>
            <a:endParaRPr lang="pt-BR" sz="2400" b="1" dirty="0" smtClean="0">
              <a:latin typeface="Times New Roman" pitchFamily="18" charset="0"/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2800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</a:pPr>
            <a:endParaRPr lang="en-US" sz="2800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4573-DBC4-45D6-8636-E7926247F89E}" type="slidenum">
              <a:rPr lang="en-US"/>
              <a:pPr/>
              <a:t>17</a:t>
            </a:fld>
            <a:endParaRPr lang="en-US" dirty="0"/>
          </a:p>
        </p:txBody>
      </p:sp>
      <p:pic>
        <p:nvPicPr>
          <p:cNvPr id="54277" name="Picture 10" descr="Newspaper - Police push for more spying"/>
          <p:cNvPicPr>
            <a:picLocks noChangeAspect="1" noChangeArrowheads="1"/>
          </p:cNvPicPr>
          <p:nvPr/>
        </p:nvPicPr>
        <p:blipFill>
          <a:blip r:embed="rId3"/>
          <a:srcRect b="56092"/>
          <a:stretch>
            <a:fillRect/>
          </a:stretch>
        </p:blipFill>
        <p:spPr bwMode="auto">
          <a:xfrm>
            <a:off x="1371600" y="3352800"/>
            <a:ext cx="6096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44000" endPos="75000" dist="12700" dir="5400000" sy="-100000" algn="bl" rotWithShape="0"/>
          </a:effectLst>
        </p:spPr>
      </p:pic>
      <p:sp>
        <p:nvSpPr>
          <p:cNvPr id="2" name="CaixaDeTexto 1"/>
          <p:cNvSpPr txBox="1"/>
          <p:nvPr/>
        </p:nvSpPr>
        <p:spPr>
          <a:xfrm>
            <a:off x="1404769" y="54102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</a:rPr>
              <a:t>Esforço da polícia por mais autoridade de espionagem.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Times New Roman" pitchFamily="18" charset="0"/>
              </a:rPr>
              <a:t>3. </a:t>
            </a:r>
            <a:r>
              <a:rPr lang="pt-BR" sz="3200" dirty="0">
                <a:latin typeface="Times New Roman" pitchFamily="18" charset="0"/>
              </a:rPr>
              <a:t>Dimensões judiciais de falar “como </a:t>
            </a:r>
            <a:r>
              <a:rPr lang="pt-BR" sz="3200" dirty="0" smtClean="0">
                <a:latin typeface="Times New Roman" pitchFamily="18" charset="0"/>
              </a:rPr>
              <a:t>dragão</a:t>
            </a:r>
            <a:r>
              <a:rPr lang="en-US" sz="3200" dirty="0" smtClean="0">
                <a:latin typeface="Times New Roman" pitchFamily="18" charset="0"/>
              </a:rPr>
              <a:t>”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066800"/>
            <a:ext cx="7010400" cy="1371600"/>
          </a:xfrm>
        </p:spPr>
        <p:txBody>
          <a:bodyPr/>
          <a:lstStyle/>
          <a:p>
            <a:pPr marL="914400" lvl="1" indent="-457200">
              <a:buNone/>
            </a:pPr>
            <a:r>
              <a:rPr lang="en-US" b="1" dirty="0" smtClean="0">
                <a:latin typeface="Times New Roman" pitchFamily="18" charset="0"/>
              </a:rPr>
              <a:t>b. </a:t>
            </a:r>
            <a:r>
              <a:rPr lang="pt-BR" sz="2600" b="1" dirty="0"/>
              <a:t>O ideal de “inocente até que se prove o contrário” está mudando para a atitude de tolerância zero para com os suspeitos. </a:t>
            </a:r>
            <a:endParaRPr lang="pt-BR" sz="2600" dirty="0"/>
          </a:p>
          <a:p>
            <a:pPr marL="914400" lvl="1" indent="-457200"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</a:endParaRPr>
          </a:p>
        </p:txBody>
      </p:sp>
      <p:pic>
        <p:nvPicPr>
          <p:cNvPr id="56324" name="Picture 6" descr="Newspaper - Miranda warnings et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399" y="2778756"/>
            <a:ext cx="8153401" cy="311404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ABF9-ADD7-4962-9219-01B25C478F10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1371600" y="2491434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  <a:latin typeface="Arial" pitchFamily="34" charset="0"/>
              </a:rPr>
              <a:t>O futuro </a:t>
            </a:r>
            <a:r>
              <a:rPr lang="pt-BR" b="1" dirty="0">
                <a:solidFill>
                  <a:srgbClr val="C00000"/>
                </a:solidFill>
                <a:latin typeface="Arial" pitchFamily="34" charset="0"/>
              </a:rPr>
              <a:t>da advertência de </a:t>
            </a:r>
            <a:r>
              <a:rPr lang="pt-BR" b="1" dirty="0" smtClean="0">
                <a:solidFill>
                  <a:srgbClr val="C00000"/>
                </a:solidFill>
                <a:latin typeface="Arial" pitchFamily="34" charset="0"/>
              </a:rPr>
              <a:t>Miranda em questão</a:t>
            </a:r>
            <a:r>
              <a:rPr lang="pt-BR" dirty="0" smtClean="0">
                <a:latin typeface="Arial" pitchFamily="34" charset="0"/>
              </a:rPr>
              <a:t>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600" dirty="0" smtClean="0">
                <a:latin typeface="Times New Roman" pitchFamily="18" charset="0"/>
              </a:rPr>
              <a:t>4. Dimensões religiosas de “falar como dragão”</a:t>
            </a:r>
            <a:endParaRPr lang="pt-BR" dirty="0" smtClean="0">
              <a:latin typeface="Times New Roman" pitchFamily="18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4724400" cy="4953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a. Apocalipse 13:11-17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b.  “Quando por influência” de uma “tríplice aliança” (de protestantismo, catolicismo e espiritualismo), “</a:t>
            </a:r>
            <a:r>
              <a:rPr lang="pt-BR" sz="2800" b="1" dirty="0" smtClean="0"/>
              <a:t>os Estados Unidos forem induzidos a repudiar todos os princípios de sua Constituição, que fizeram deles um governo 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/>
              <a:t> </a:t>
            </a:r>
            <a:r>
              <a:rPr lang="pt-BR" sz="2800" b="1" dirty="0" smtClean="0"/>
              <a:t>   protestante e republicano</a:t>
            </a:r>
            <a:r>
              <a:rPr lang="pt-BR" sz="2800" b="1" dirty="0" smtClean="0">
                <a:latin typeface="Times New Roman" pitchFamily="18" charset="0"/>
              </a:rPr>
              <a:t>” (</a:t>
            </a:r>
            <a:r>
              <a:rPr lang="pt-BR" sz="2800" b="1" i="1" dirty="0" smtClean="0">
                <a:latin typeface="Times New Roman" pitchFamily="18" charset="0"/>
              </a:rPr>
              <a:t>Eventos  Finais</a:t>
            </a:r>
            <a:r>
              <a:rPr lang="pt-BR" sz="2800" b="1" dirty="0" smtClean="0">
                <a:latin typeface="Times New Roman" pitchFamily="18" charset="0"/>
              </a:rPr>
              <a:t>, p. 131).</a:t>
            </a:r>
          </a:p>
          <a:p>
            <a:pPr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pt-BR" sz="2800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07A-E2D2-48A8-AE73-5756F690B4ED}" type="slidenum">
              <a:rPr lang="en-US"/>
              <a:pPr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49" y="1203512"/>
            <a:ext cx="3441977" cy="53210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aixaDeTexto 1"/>
          <p:cNvSpPr txBox="1"/>
          <p:nvPr/>
        </p:nvSpPr>
        <p:spPr>
          <a:xfrm>
            <a:off x="4989710" y="3352800"/>
            <a:ext cx="601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Por que 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</a:rPr>
              <a:t>o presidente da Sociedade Teológica Evangélica deixou seu </a:t>
            </a:r>
            <a:r>
              <a:rPr lang="pt-BR" dirty="0" smtClean="0">
                <a:solidFill>
                  <a:srgbClr val="FF0000"/>
                </a:solidFill>
                <a:latin typeface="Arial" pitchFamily="34" charset="0"/>
              </a:rPr>
              <a:t>cargo e </a:t>
            </a:r>
            <a:r>
              <a:rPr lang="pt-BR" dirty="0">
                <a:solidFill>
                  <a:srgbClr val="FF0000"/>
                </a:solidFill>
                <a:latin typeface="Arial" pitchFamily="34" charset="0"/>
              </a:rPr>
              <a:t>voltou para a Igreja Católica.</a:t>
            </a:r>
          </a:p>
          <a:p>
            <a:pPr eaLnBrk="1" hangingPunct="1"/>
            <a:endParaRPr lang="pt-BR" dirty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r>
              <a:rPr lang="pt-BR" dirty="0">
                <a:solidFill>
                  <a:srgbClr val="FF0000"/>
                </a:solidFill>
                <a:latin typeface="Arial" pitchFamily="34" charset="0"/>
              </a:rPr>
              <a:t>Volta a Roma</a:t>
            </a:r>
          </a:p>
          <a:p>
            <a:pPr eaLnBrk="1" hangingPunct="1"/>
            <a:r>
              <a:rPr lang="pt-BR" dirty="0">
                <a:solidFill>
                  <a:srgbClr val="FF0000"/>
                </a:solidFill>
                <a:latin typeface="Arial" pitchFamily="34" charset="0"/>
              </a:rPr>
              <a:t>CONFISSÕES de um CATÓLICO EVANGÉLICO</a:t>
            </a:r>
          </a:p>
          <a:p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latin typeface="Times New Roman" pitchFamily="18" charset="0"/>
              </a:rPr>
              <a:t>Propósito desta Apresentação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dirty="0" smtClean="0">
                <a:latin typeface="Times New Roman" pitchFamily="18" charset="0"/>
              </a:rPr>
              <a:t>  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BA83-A4F3-4993-8C36-46991E2126D3}" type="slidenum">
              <a:rPr lang="en-US"/>
              <a:pPr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493" t="9254" b="20298"/>
          <a:stretch>
            <a:fillRect/>
          </a:stretch>
        </p:blipFill>
        <p:spPr>
          <a:xfrm>
            <a:off x="381000" y="1752600"/>
            <a:ext cx="83820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09600" y="2286000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pt-BR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Fortalecer a fé, a despeito da demora, de que as </a:t>
            </a:r>
            <a:r>
              <a:rPr lang="pt-BR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profecias da Escritura</a:t>
            </a:r>
            <a:r>
              <a:rPr lang="pt-BR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, conforme defendidas por Ellen G. White, não falharam nem se tornaram “irrelevantes” no século 21. Elas estão se movendo constantemente</a:t>
            </a:r>
          </a:p>
          <a:p>
            <a:pPr eaLnBrk="0" hangingPunct="0"/>
            <a:r>
              <a:rPr lang="pt-BR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para o cumprimento.</a:t>
            </a:r>
            <a:endParaRPr lang="pt-BR" sz="27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4. Dimensões religiosas de “falar como dragão”</a:t>
            </a:r>
            <a:endParaRPr lang="pt-BR" dirty="0" smtClean="0">
              <a:latin typeface="Times New Roman" pitchFamily="18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c.  Erosão da Primeira Emenda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   (1) </a:t>
            </a:r>
            <a:r>
              <a:rPr lang="pt-BR" b="1" dirty="0">
                <a:latin typeface="Times New Roman" pitchFamily="18" charset="0"/>
              </a:rPr>
              <a:t>C</a:t>
            </a:r>
            <a:r>
              <a:rPr lang="pt-BR" b="1" dirty="0" smtClean="0">
                <a:latin typeface="Times New Roman" pitchFamily="18" charset="0"/>
              </a:rPr>
              <a:t>láusula de “Estabelecimento” – Separação de Igreja e Estado foi amplamente rejeitada.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   (2) A cláusula de “Livre exercício” foi eliminada como uma garantia constitucional. Atualmente, estamos “deslizando” em nossa tradição política, mas, em tempo de emergência, essa tradição não proporcionará proteção legal.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2506-FE20-4976-BDE4-1B9280477963}" type="slidenum">
              <a:rPr lang="en-US"/>
              <a:pPr/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pt-BR" sz="3200" dirty="0" smtClean="0">
                <a:latin typeface="Times New Roman" pitchFamily="18" charset="0"/>
              </a:rPr>
              <a:t>Leitura adicional: Clifford Goldstein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endParaRPr lang="en-US" sz="2800" dirty="0" smtClean="0">
              <a:latin typeface="Times New Roman" pitchFamily="18" charset="0"/>
              <a:sym typeface="Wingdings" pitchFamily="2" charset="2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2800" dirty="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CE8-5C4E-48AD-8102-8325825555B5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62468" name="Picture 5" descr="Day of the Drag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76400"/>
            <a:ext cx="2590800" cy="399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9" name="Picture 7" descr="CLIFFORD GOLDSTEIN - BO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676400"/>
            <a:ext cx="2667000" cy="397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9900" y="241300"/>
            <a:ext cx="8229600" cy="1143000"/>
          </a:xfrm>
          <a:ln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marL="1117600" indent="-1117600" fontAlgn="auto">
              <a:spcAft>
                <a:spcPts val="0"/>
              </a:spcAft>
              <a:defRPr/>
            </a:pPr>
            <a:r>
              <a:rPr lang="pt-BR" sz="3600" dirty="0" smtClean="0">
                <a:solidFill>
                  <a:schemeClr val="tx1"/>
                </a:solidFill>
                <a:ea typeface="+mj-ea"/>
                <a:cs typeface="+mj-cs"/>
              </a:rPr>
              <a:t>II. </a:t>
            </a:r>
            <a:r>
              <a:rPr lang="pt-BR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A “ferida mortal” de Apocalipse 13 Totalmente Curada</a:t>
            </a:r>
            <a:endParaRPr lang="pt-BR" sz="3600" dirty="0">
              <a:ln w="3175" cmpd="sng"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pt-BR" b="1" dirty="0" smtClean="0">
                <a:latin typeface="Times New Roman" pitchFamily="18" charset="0"/>
              </a:rPr>
              <a:t>A. Apocalipse 13:1-3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	</a:t>
            </a:r>
            <a:r>
              <a:rPr lang="pt-BR" sz="2800" b="1" dirty="0" smtClean="0">
                <a:latin typeface="Times New Roman" pitchFamily="18" charset="0"/>
              </a:rPr>
              <a:t>“[...] e se pôs em pé sobre a areia do mar . Vi emergir do mar uma besta que tinha dez chifres e sete cabeças [...]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	“E deu-lhe o dragão o seu poder, o seu trono e grande autoridade. [...]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	“Então, vi uma de suas cabeças como golpeada de morte, mas essa ferida mortal foi curada; e toda a terra se maravilhou, seguindo a besta.”</a:t>
            </a:r>
            <a:r>
              <a:rPr lang="pt-BR" sz="2800" dirty="0" smtClean="0">
                <a:latin typeface="Times New Roman" pitchFamily="18" charset="0"/>
              </a:rPr>
              <a:t> </a:t>
            </a:r>
            <a:endParaRPr lang="pt-BR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AFE88-DE51-4364-99B8-9B2FDBD12C82}" type="slidenum">
              <a:rPr lang="en-US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2"/>
            </a:pP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“ferida mortal” de Apocalipse </a:t>
            </a:r>
            <a:r>
              <a:rPr lang="pt-B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13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</a:rPr>
              <a:t>	</a:t>
            </a:r>
            <a:r>
              <a:rPr lang="en-US" sz="3000" b="1" dirty="0" smtClean="0">
                <a:latin typeface="Times New Roman" pitchFamily="18" charset="0"/>
              </a:rPr>
              <a:t>B. </a:t>
            </a:r>
            <a:r>
              <a:rPr lang="pt-BR" sz="2800" b="1" dirty="0"/>
              <a:t>Em 1798, depois da Revolução Francesa, o General Berthier capturou o Papa Pio VI e levou-o ao exílio na </a:t>
            </a:r>
            <a:r>
              <a:rPr lang="pt-BR" sz="2800" b="1" dirty="0" smtClean="0"/>
              <a:t>França, </a:t>
            </a:r>
            <a:r>
              <a:rPr lang="pt-BR" sz="2800" b="1" dirty="0"/>
              <a:t>onde morreu um ano depois.</a:t>
            </a:r>
            <a:endParaRPr lang="pt-BR" sz="2800" dirty="0"/>
          </a:p>
          <a:p>
            <a:r>
              <a:rPr lang="pt-BR" sz="2800" b="1" dirty="0"/>
              <a:t>Eruditos políticos </a:t>
            </a:r>
            <a:r>
              <a:rPr lang="pt-BR" sz="2800" b="1" dirty="0" smtClean="0"/>
              <a:t>haviam especulado </a:t>
            </a:r>
            <a:r>
              <a:rPr lang="pt-BR" sz="2800" b="1" dirty="0"/>
              <a:t>que o papado </a:t>
            </a:r>
            <a:r>
              <a:rPr lang="pt-BR" sz="2800" b="1" dirty="0" smtClean="0"/>
              <a:t>tinha acabado </a:t>
            </a:r>
            <a:r>
              <a:rPr lang="pt-BR" sz="2800" b="1" dirty="0"/>
              <a:t>como poder político.</a:t>
            </a:r>
            <a:endParaRPr lang="pt-BR" sz="2800" dirty="0"/>
          </a:p>
          <a:p>
            <a:r>
              <a:rPr lang="pt-BR" sz="2800" b="1" dirty="0"/>
              <a:t>Mas os expositores bíblicos protestantes reconheceram isso como a ferida mortal predita em </a:t>
            </a:r>
            <a:r>
              <a:rPr lang="pt-BR" sz="2800" b="1" dirty="0" smtClean="0"/>
              <a:t>Apocalipse </a:t>
            </a:r>
            <a:r>
              <a:rPr lang="pt-BR" sz="2800" b="1" dirty="0"/>
              <a:t>13:3. </a:t>
            </a:r>
            <a:endParaRPr lang="pt-BR" sz="2800" dirty="0"/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endParaRPr lang="en-US" sz="3000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AFDB-2CF4-4A9C-9802-5A8AF6543FC7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5" name="Picture 4" descr="BERTHI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24000"/>
            <a:ext cx="3419856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248400" y="6172200"/>
            <a:ext cx="2114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General Berthier 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2"/>
            </a:pPr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“ferida mortal” de Apocalipse 13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</a:rPr>
              <a:t>	</a:t>
            </a:r>
            <a:r>
              <a:rPr lang="en-US" b="1" dirty="0" smtClean="0">
                <a:latin typeface="Times New Roman" pitchFamily="18" charset="0"/>
              </a:rPr>
              <a:t>C. </a:t>
            </a:r>
            <a:r>
              <a:rPr lang="pt-BR" b="1" dirty="0"/>
              <a:t>O mesmo verso que predisse a ferida aparentemente “mortal”, também predisse sua cura miraculosa:</a:t>
            </a:r>
            <a:endParaRPr lang="pt-BR" dirty="0"/>
          </a:p>
          <a:p>
            <a:r>
              <a:rPr lang="pt-BR" b="1" dirty="0"/>
              <a:t>“Então, vi uma de suas cabeças como golpeada de morte, mas essa ferida mortal foi curada; e toda a terra se maravilhou, seguindo a besta” (Ap 13:3).</a:t>
            </a:r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CD69-DD70-4CDF-B1C7-981024E11132}" type="slidenum">
              <a:rPr lang="en-US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4876800" cy="1143000"/>
          </a:xfrm>
        </p:spPr>
        <p:txBody>
          <a:bodyPr>
            <a:noAutofit/>
          </a:bodyPr>
          <a:lstStyle/>
          <a:p>
            <a:pPr algn="l"/>
            <a:r>
              <a:rPr lang="pt-B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“ferida </a:t>
            </a:r>
            <a:r>
              <a:rPr lang="pt-B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mortal” a ser totalmente curada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58674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300" b="1" dirty="0" smtClean="0">
                <a:latin typeface="Times New Roman" pitchFamily="18" charset="0"/>
              </a:rPr>
              <a:t>	C. A “Cura” veio em estágios.</a:t>
            </a:r>
          </a:p>
          <a:p>
            <a:r>
              <a:rPr lang="pt-BR" sz="2400" b="1" dirty="0" smtClean="0"/>
              <a:t>1929, a Concordata com Mussoline restaurou a independência política da Cidade do Vaticano.</a:t>
            </a:r>
          </a:p>
          <a:p>
            <a:r>
              <a:rPr lang="pt-BR" sz="2400" b="1" dirty="0" smtClean="0"/>
              <a:t>1963-65, Concílio Vaticano II</a:t>
            </a:r>
          </a:p>
          <a:p>
            <a:r>
              <a:rPr lang="pt-BR" sz="2400" b="1" dirty="0" smtClean="0"/>
              <a:t>Década de 1980, a “Santa Aliança” entre o Papa João Paulo II e o Presidente Ronald Reagan levou ao colapso do Comunismo no Europa Oriental. </a:t>
            </a:r>
          </a:p>
          <a:p>
            <a:r>
              <a:rPr lang="pt-BR" sz="2400" b="1" dirty="0" smtClean="0"/>
              <a:t>1999, durante uma visita do Papa João Paulo II a St. Louis, EUA, as multidões cantaram ao pontífice: “Ele ganhou o mundo inteiro em suas mãos”.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9F1F8-56D3-4DCC-B3F5-89B229E5B66E}" type="slidenum">
              <a:rPr lang="en-US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b="9575"/>
          <a:stretch>
            <a:fillRect/>
          </a:stretch>
        </p:blipFill>
        <p:spPr bwMode="auto">
          <a:xfrm>
            <a:off x="6010275" y="228600"/>
            <a:ext cx="3133725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8" descr="phpXhDIvy"/>
          <p:cNvPicPr>
            <a:picLocks noChangeAspect="1" noChangeArrowheads="1"/>
          </p:cNvPicPr>
          <p:nvPr/>
        </p:nvPicPr>
        <p:blipFill>
          <a:blip r:embed="rId3"/>
          <a:srcRect t="3159" b="22105"/>
          <a:stretch>
            <a:fillRect/>
          </a:stretch>
        </p:blipFill>
        <p:spPr bwMode="auto">
          <a:xfrm>
            <a:off x="1371600" y="0"/>
            <a:ext cx="6791325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3D5FC-3E36-490A-A8E7-CF48511D7C95}" type="slidenum">
              <a:rPr lang="en-US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1117600" indent="-1117600"/>
            <a:r>
              <a:rPr lang="pt-BR" sz="3600" dirty="0" smtClean="0">
                <a:solidFill>
                  <a:schemeClr val="tx1"/>
                </a:solidFill>
                <a:latin typeface="Times New Roman" pitchFamily="18" charset="0"/>
              </a:rPr>
              <a:t>III.  </a:t>
            </a:r>
            <a:r>
              <a:rPr lang="pt-BR" sz="3600" dirty="0" smtClean="0">
                <a:latin typeface="Times New Roman" pitchFamily="18" charset="0"/>
              </a:rPr>
              <a:t>Ecumenismo: O Amadurecimento da Babilônia Espiritual</a:t>
            </a:r>
          </a:p>
        </p:txBody>
      </p:sp>
      <p:sp>
        <p:nvSpPr>
          <p:cNvPr id="7168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Apocalipse 16:13-14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“Então, vi sair da boca do dragão, da boca da besta e da boca do falso profeta três espíritos imundos semelhantes a rãs;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“porque eles são espíritos de demônios, operadores de sinais, e se dirigem aos reis do mundo inteiro com o fim de ajuntá-los para a peleja do grande Dia do Deus Todo-Poderoso”.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6F9D-FEDE-4806-AEE1-B9172A36DB5C}" type="slidenum">
              <a:rPr lang="en-US"/>
              <a:pPr/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Autofit/>
          </a:bodyPr>
          <a:lstStyle/>
          <a:p>
            <a:pPr marL="1117600" indent="-1117600">
              <a:buFontTx/>
              <a:buAutoNum type="romanUcPeriod" startAt="3"/>
            </a:pPr>
            <a:r>
              <a:rPr lang="pt-BR" sz="3600" dirty="0" smtClean="0">
                <a:latin typeface="Times New Roman" pitchFamily="18" charset="0"/>
              </a:rPr>
              <a:t>Ecumenismo: O Amadurecimento da Babilônia Espiritual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76400"/>
            <a:ext cx="9067800" cy="5181600"/>
          </a:xfrm>
        </p:spPr>
        <p:txBody>
          <a:bodyPr/>
          <a:lstStyle/>
          <a:p>
            <a:pPr lvl="1">
              <a:lnSpc>
                <a:spcPct val="90000"/>
              </a:lnSpc>
              <a:buNone/>
            </a:pPr>
            <a:r>
              <a:rPr lang="pt-BR" b="1" dirty="0" smtClean="0">
                <a:latin typeface="Garamond" panose="02020404030301010803" pitchFamily="18" charset="0"/>
              </a:rPr>
              <a:t>	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B. “</a:t>
            </a:r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105" charset="-128"/>
                <a:cs typeface="Times New Roman" pitchFamily="18" charset="0"/>
              </a:rPr>
              <a:t>Mediante os dois grandes erros — a imortalidade da alma e a santidade do domingo — Satanás há de enredar o povo em suas malhas. Enquanto o primeiro lança o fundamento do espiritismo, o último cria um laço de simpatia com Roma. </a:t>
            </a:r>
            <a:r>
              <a:rPr lang="pt-BR" b="1" dirty="0" smtClean="0">
                <a:solidFill>
                  <a:srgbClr val="F79646"/>
                </a:solidFill>
                <a:latin typeface="Times New Roman" pitchFamily="18" charset="0"/>
                <a:ea typeface="ＭＳ Ｐゴシック" pitchFamily="-105" charset="-128"/>
                <a:cs typeface="Times New Roman" pitchFamily="18" charset="0"/>
              </a:rPr>
              <a:t>Os protestantes dos Estados Unidos serão os primeiros a estender as mãos através do abismo </a:t>
            </a:r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105" charset="-128"/>
                <a:cs typeface="Times New Roman" pitchFamily="18" charset="0"/>
              </a:rPr>
              <a:t>para apanhar a mão do espiritismo; estender-se-ão por sobre o abismo para dar mãos ao poder romano; e, </a:t>
            </a:r>
            <a:r>
              <a:rPr lang="pt-BR" b="1" dirty="0" smtClean="0">
                <a:solidFill>
                  <a:srgbClr val="F79646"/>
                </a:solidFill>
                <a:latin typeface="Times New Roman" pitchFamily="18" charset="0"/>
                <a:ea typeface="ＭＳ Ｐゴシック" pitchFamily="-105" charset="-128"/>
                <a:cs typeface="Times New Roman" pitchFamily="18" charset="0"/>
              </a:rPr>
              <a:t>sob a influência desta tríplice união,</a:t>
            </a:r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-105" charset="-128"/>
                <a:cs typeface="Times New Roman" pitchFamily="18" charset="0"/>
              </a:rPr>
              <a:t> este país seguirá as pegadas de Roma, desprezando os direitos da consciência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O Grande Conflito,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588).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BB5D-BD02-443B-BB33-FFC774602284}" type="slidenum">
              <a:rPr lang="en-US"/>
              <a:pPr/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3"/>
            </a:pPr>
            <a:r>
              <a:rPr lang="pt-BR" sz="3200" dirty="0" smtClean="0">
                <a:latin typeface="Times New Roman" pitchFamily="18" charset="0"/>
              </a:rPr>
              <a:t>Ecumenismo: O Amadurecimento da Babilônia Espiritual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C. Chuck Colson: “</a:t>
            </a:r>
            <a:r>
              <a:rPr lang="pt-BR" b="1" dirty="0" smtClean="0"/>
              <a:t>Na verdade, </a:t>
            </a:r>
            <a:r>
              <a:rPr lang="pt-BR" b="1" dirty="0" smtClean="0">
                <a:solidFill>
                  <a:srgbClr val="F79646"/>
                </a:solidFill>
              </a:rPr>
              <a:t>o abismo entre evangélicos e católicos romanos, aberto pela Reforma, está sendo transposto.</a:t>
            </a:r>
            <a:r>
              <a:rPr lang="pt-BR" b="1" dirty="0" smtClean="0"/>
              <a:t> Hoje, ele está ombro a ombro como o bloco religioso mais importante na América” </a:t>
            </a:r>
            <a:r>
              <a:rPr lang="pt-BR" b="1" dirty="0" smtClean="0">
                <a:latin typeface="Times New Roman" pitchFamily="18" charset="0"/>
              </a:rPr>
              <a:t>(</a:t>
            </a:r>
            <a:r>
              <a:rPr lang="pt-BR" b="1" i="1" dirty="0" smtClean="0">
                <a:latin typeface="Times New Roman" pitchFamily="18" charset="0"/>
              </a:rPr>
              <a:t>New York Times,</a:t>
            </a:r>
            <a:r>
              <a:rPr lang="pt-BR" b="1" dirty="0" smtClean="0">
                <a:latin typeface="Times New Roman" pitchFamily="18" charset="0"/>
              </a:rPr>
              <a:t> 2 de março de 2000, citado por Lincoln </a:t>
            </a:r>
            <a:r>
              <a:rPr lang="pt-BR" b="1" dirty="0" err="1" smtClean="0">
                <a:latin typeface="Times New Roman" pitchFamily="18" charset="0"/>
              </a:rPr>
              <a:t>Steed</a:t>
            </a:r>
            <a:r>
              <a:rPr lang="pt-BR" b="1" dirty="0" smtClean="0">
                <a:latin typeface="Times New Roman" pitchFamily="18" charset="0"/>
              </a:rPr>
              <a:t> na </a:t>
            </a:r>
            <a:r>
              <a:rPr lang="pt-BR" b="1" i="1" dirty="0" smtClean="0">
                <a:latin typeface="Times New Roman" pitchFamily="18" charset="0"/>
              </a:rPr>
              <a:t>Lição da Escola Sabatina Adultos,</a:t>
            </a:r>
            <a:r>
              <a:rPr lang="pt-BR" b="1" dirty="0" smtClean="0">
                <a:latin typeface="Times New Roman" pitchFamily="18" charset="0"/>
              </a:rPr>
              <a:t> abril-junho de 2002, Edição do Professor, p. 117).</a:t>
            </a:r>
          </a:p>
          <a:p>
            <a:pPr marL="990600" lvl="1" indent="-533400">
              <a:buFont typeface="Wingdings" pitchFamily="2" charset="2"/>
              <a:buNone/>
            </a:pPr>
            <a:endParaRPr lang="pt-BR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DDF3-A3B3-44A6-9732-9361FD2C22C1}" type="slidenum">
              <a:rPr lang="en-US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Times New Roman" pitchFamily="18" charset="0"/>
              </a:rPr>
              <a:t>I.  Domínio americano do mundo</a:t>
            </a:r>
            <a:endParaRPr lang="pt-BR" sz="4000" dirty="0" smtClean="0"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3581400" cy="4278313"/>
          </a:xfrm>
        </p:spPr>
        <p:txBody>
          <a:bodyPr>
            <a:spAutoFit/>
          </a:bodyPr>
          <a:lstStyle/>
          <a:p>
            <a:pPr marL="609600" indent="-609600">
              <a:buClr>
                <a:srgbClr val="FFFFFF"/>
              </a:buClr>
              <a:buNone/>
            </a:pPr>
            <a:r>
              <a:rPr lang="pt-BR" dirty="0" smtClean="0">
                <a:latin typeface="Times New Roman" pitchFamily="18" charset="0"/>
              </a:rPr>
              <a:t>	</a:t>
            </a:r>
            <a:r>
              <a:rPr lang="pt-BR" sz="2800" dirty="0" smtClean="0">
                <a:latin typeface="Times New Roman" pitchFamily="18" charset="0"/>
              </a:rPr>
              <a:t>“Vi ainda outra besta emergir da terra; possuía dois chifres, parecendo cordeiro, mas falava como dragão”</a:t>
            </a:r>
          </a:p>
          <a:p>
            <a:pPr marL="609600" indent="-609600" algn="r">
              <a:buClr>
                <a:srgbClr val="FFFFFF"/>
              </a:buClr>
              <a:buFont typeface="Arial" pitchFamily="34" charset="0"/>
              <a:buNone/>
            </a:pPr>
            <a:r>
              <a:rPr lang="pt-BR" sz="2800" dirty="0" smtClean="0">
                <a:latin typeface="Times New Roman" pitchFamily="18" charset="0"/>
              </a:rPr>
              <a:t>Apocalipse 13:11</a:t>
            </a:r>
          </a:p>
          <a:p>
            <a:pPr marL="609600" indent="-609600">
              <a:buClr>
                <a:srgbClr val="FFFFFF"/>
              </a:buClr>
            </a:pPr>
            <a:endParaRPr lang="pt-BR" dirty="0" smtClean="0"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45E9-02E2-4149-A573-83B4F8FBA3A2}" type="slidenum">
              <a:rPr lang="en-US"/>
              <a:pPr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3954" r="13488"/>
          <a:stretch>
            <a:fillRect/>
          </a:stretch>
        </p:blipFill>
        <p:spPr>
          <a:xfrm>
            <a:off x="4724400" y="1828800"/>
            <a:ext cx="3888681" cy="401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3"/>
            </a:pPr>
            <a:r>
              <a:rPr lang="pt-BR" sz="3200" dirty="0" smtClean="0">
                <a:latin typeface="Times New Roman" pitchFamily="18" charset="0"/>
              </a:rPr>
              <a:t>Ecumenismo: O Amadurecimento da Babilônia Espiritual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marL="990600" lvl="1" indent="-533400">
              <a:buFont typeface="Wingdings" pitchFamily="2" charset="2"/>
              <a:buAutoNum type="alphaUcPeriod" startAt="4"/>
            </a:pPr>
            <a:r>
              <a:rPr lang="pt-BR" b="1" dirty="0" smtClean="0">
                <a:latin typeface="Times New Roman" pitchFamily="18" charset="0"/>
              </a:rPr>
              <a:t>Evidência documental de que a Reforma acabou: 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1. </a:t>
            </a:r>
            <a:r>
              <a:rPr lang="en-US" b="1" i="1" dirty="0">
                <a:latin typeface="Times New Roman" pitchFamily="18" charset="0"/>
              </a:rPr>
              <a:t>Evangelicals and Catholics Together</a:t>
            </a:r>
            <a:r>
              <a:rPr lang="en-US" b="1" dirty="0">
                <a:latin typeface="Times New Roman" pitchFamily="18" charset="0"/>
              </a:rPr>
              <a:t> </a:t>
            </a:r>
            <a:r>
              <a:rPr lang="pt-BR" b="1" dirty="0" smtClean="0">
                <a:latin typeface="Times New Roman" pitchFamily="18" charset="0"/>
              </a:rPr>
              <a:t>(ECT, sigla em inglês que significa </a:t>
            </a:r>
            <a:r>
              <a:rPr lang="pt-BR" b="1" i="1" dirty="0">
                <a:latin typeface="Times New Roman" pitchFamily="18" charset="0"/>
              </a:rPr>
              <a:t>Evangélicos e católicos juntos </a:t>
            </a:r>
            <a:r>
              <a:rPr lang="pt-BR" b="1" dirty="0" smtClean="0">
                <a:latin typeface="Times New Roman" pitchFamily="18" charset="0"/>
              </a:rPr>
              <a:t>), 1994.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2. </a:t>
            </a:r>
            <a:r>
              <a:rPr lang="pt-BR" b="1" i="1" dirty="0" smtClean="0">
                <a:latin typeface="Times New Roman" pitchFamily="18" charset="0"/>
              </a:rPr>
              <a:t>Dom da Salvação </a:t>
            </a:r>
            <a:r>
              <a:rPr lang="pt-BR" b="1" dirty="0" smtClean="0">
                <a:latin typeface="Times New Roman" pitchFamily="18" charset="0"/>
              </a:rPr>
              <a:t>(ECT II), 1998.		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3. </a:t>
            </a:r>
            <a:r>
              <a:rPr lang="pt-BR" b="1" i="1" dirty="0" smtClean="0">
                <a:latin typeface="Times New Roman" pitchFamily="18" charset="0"/>
              </a:rPr>
              <a:t>Declaração Conjunta sobre a Doutrina da Justificação </a:t>
            </a:r>
            <a:r>
              <a:rPr lang="pt-BR" b="1" dirty="0" smtClean="0">
                <a:latin typeface="Times New Roman" pitchFamily="18" charset="0"/>
              </a:rPr>
              <a:t>(Acordo entre luteranos e católicos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), 1999.</a:t>
            </a:r>
            <a:r>
              <a:rPr lang="pt-BR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93DC-46EB-4BFE-95EB-6DADB9E35D9F}" type="slidenum">
              <a:rPr lang="en-US"/>
              <a:pPr/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4419600" cy="574516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n-US" sz="3600" b="1" i="1" dirty="0" smtClean="0">
                <a:latin typeface="Times New Roman" pitchFamily="18" charset="0"/>
              </a:rPr>
              <a:t>Rome Sweet Home: Our Journey to Catholicism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3600" b="1" i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latin typeface="Times New Roman" pitchFamily="18" charset="0"/>
              </a:rPr>
              <a:t>Scott e Kimberly Hahn, 1993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E09B-9F08-41F0-A92F-E123FCBFCDAB}" type="slidenum">
              <a:rPr lang="en-US"/>
              <a:pPr/>
              <a:t>31</a:t>
            </a:fld>
            <a:endParaRPr lang="en-US" dirty="0"/>
          </a:p>
        </p:txBody>
      </p:sp>
      <p:pic>
        <p:nvPicPr>
          <p:cNvPr id="8294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8297" y="389402"/>
            <a:ext cx="6488781" cy="463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3810000" cy="5791200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latin typeface="Times New Roman" pitchFamily="18" charset="0"/>
              </a:rPr>
              <a:t>	</a:t>
            </a:r>
            <a:r>
              <a:rPr lang="en-US" sz="3600" b="1" i="1" dirty="0" smtClean="0">
                <a:latin typeface="Times New Roman" pitchFamily="18" charset="0"/>
              </a:rPr>
              <a:t>Evangelical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n-US" sz="3600" b="1" i="1" dirty="0" smtClean="0">
                <a:latin typeface="Times New Roman" pitchFamily="18" charset="0"/>
              </a:rPr>
              <a:t>	Is Not Enough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latin typeface="Times New Roman" pitchFamily="18" charset="0"/>
              </a:rPr>
              <a:t>	Thomas Howard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b="1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n-US" b="1" dirty="0" smtClean="0">
                <a:latin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E80C-FAFB-407F-B356-E4E92EA15414}" type="slidenum">
              <a:rPr lang="en-US"/>
              <a:pPr/>
              <a:t>32</a:t>
            </a:fld>
            <a:endParaRPr lang="en-US" dirty="0"/>
          </a:p>
        </p:txBody>
      </p:sp>
      <p:pic>
        <p:nvPicPr>
          <p:cNvPr id="84995" name="Picture 4" descr="Evangelical is Not Enough, Thomas How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4378" y="389352"/>
            <a:ext cx="3108491" cy="504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1117600" indent="-1117600"/>
            <a:r>
              <a:rPr lang="pt-BR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IV. Exaltação do Domingo: Preparação para a Marca da Besta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A. Ap 13:14-17	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B. </a:t>
            </a:r>
            <a:r>
              <a:rPr lang="pt-BR" b="1" dirty="0" smtClean="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A marca da besta envolverá a obrigação civil da observância do domingo</a:t>
            </a:r>
            <a:r>
              <a:rPr lang="pt-BR" b="1" dirty="0" smtClean="0">
                <a:latin typeface="+mj-lt"/>
                <a:cs typeface="Times New Roman" pitchFamily="18" charset="0"/>
              </a:rPr>
              <a:t>.</a:t>
            </a:r>
            <a:r>
              <a:rPr lang="pt-BR" b="1" dirty="0" smtClean="0">
                <a:latin typeface="+mj-lt"/>
              </a:rPr>
              <a:t> 	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	1. </a:t>
            </a:r>
            <a:r>
              <a:rPr lang="pt-BR" b="1" dirty="0" smtClean="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Ninguém recebeu ainda a marca da besta</a:t>
            </a:r>
            <a:r>
              <a:rPr lang="pt-BR" b="1" dirty="0" smtClean="0">
                <a:latin typeface="+mj-lt"/>
              </a:rPr>
              <a:t>.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	2. </a:t>
            </a:r>
            <a:r>
              <a:rPr lang="pt-BR" b="1" dirty="0" smtClean="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Mas o estágio preliminar, exaltação do domingo, está em andamento </a:t>
            </a:r>
            <a:r>
              <a:rPr lang="pt-BR" b="1" dirty="0" smtClean="0">
                <a:latin typeface="+mj-lt"/>
              </a:rPr>
              <a:t>(Ms 51, 1898, em </a:t>
            </a:r>
            <a:r>
              <a:rPr lang="pt-BR" b="1" i="1" dirty="0" smtClean="0">
                <a:latin typeface="+mj-lt"/>
              </a:rPr>
              <a:t>Evangelismo,</a:t>
            </a:r>
            <a:r>
              <a:rPr lang="pt-BR" b="1" dirty="0" smtClean="0">
                <a:latin typeface="+mj-lt"/>
              </a:rPr>
              <a:t> 234-235).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C. </a:t>
            </a:r>
            <a:r>
              <a:rPr lang="pt-BR" b="1" dirty="0" smtClean="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A marca da besta é posta na</a:t>
            </a:r>
            <a:r>
              <a:rPr lang="pt-BR" b="1" dirty="0" smtClean="0">
                <a:latin typeface="+mj-lt"/>
              </a:rPr>
              <a:t>: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	    </a:t>
            </a:r>
            <a:r>
              <a:rPr lang="pt-BR" b="1" dirty="0" smtClean="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Testa: conformidade baseada em crença.</a:t>
            </a:r>
            <a:endParaRPr lang="pt-BR" b="1" dirty="0" smtClean="0">
              <a:latin typeface="+mj-lt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+mj-lt"/>
              </a:rPr>
              <a:t>	    </a:t>
            </a:r>
            <a:r>
              <a:rPr lang="pt-BR" b="1" dirty="0" smtClean="0">
                <a:solidFill>
                  <a:schemeClr val="tx1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rPr>
              <a:t>Mão: conformidade sem crença.</a:t>
            </a:r>
            <a:endParaRPr lang="pt-BR" b="1" dirty="0" smtClean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9DB4-8695-4386-8B63-2789D5DD6573}" type="slidenum">
              <a:rPr lang="en-US"/>
              <a:pPr/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2514600" y="1295400"/>
            <a:ext cx="5943600" cy="4226101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A461-7DE8-485C-B46A-5D34DCDB3D78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886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pt-BR" sz="36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Encíclica</a:t>
            </a:r>
          </a:p>
          <a:p>
            <a:pPr marL="342900" indent="-342900" algn="ctr" eaLnBrk="0" hangingPunct="0"/>
            <a:r>
              <a:rPr lang="pt-BR" sz="4000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Dies Domini</a:t>
            </a:r>
          </a:p>
          <a:p>
            <a:pPr marL="342900" indent="-342900" algn="ctr" eaLnBrk="0" hangingPunct="0"/>
            <a:r>
              <a:rPr lang="pt-BR" sz="36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1998</a:t>
            </a:r>
          </a:p>
          <a:p>
            <a:pPr marL="342900" indent="-342900" eaLnBrk="0" hangingPunct="0"/>
            <a:endParaRPr lang="pt-BR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pt-BR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601200" y="1882237"/>
            <a:ext cx="312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600000"/>
                </a:solidFill>
              </a:rPr>
              <a:t>Carta Apostólica</a:t>
            </a: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Dies Domini</a:t>
            </a:r>
          </a:p>
          <a:p>
            <a:pPr algn="ctr"/>
            <a:endParaRPr lang="pt-BR" b="1" dirty="0">
              <a:solidFill>
                <a:srgbClr val="600000"/>
              </a:solidFill>
            </a:endParaRP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do Papa João Paulo II</a:t>
            </a:r>
          </a:p>
          <a:p>
            <a:pPr algn="ctr"/>
            <a:endParaRPr lang="pt-BR" b="1" dirty="0">
              <a:solidFill>
                <a:srgbClr val="600000"/>
              </a:solidFill>
            </a:endParaRP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Sobre a Guarda do Santo Dia do Senhor</a:t>
            </a:r>
          </a:p>
          <a:p>
            <a:pPr algn="ctr"/>
            <a:endParaRPr lang="pt-BR" b="1" dirty="0">
              <a:solidFill>
                <a:srgbClr val="600000"/>
              </a:solidFill>
            </a:endParaRP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31 de maio de 1998</a:t>
            </a:r>
            <a:endParaRPr lang="pt-BR" b="1" dirty="0">
              <a:solidFill>
                <a:srgbClr val="6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3200400" y="1828800"/>
            <a:ext cx="5181600" cy="3684294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7439-328A-4653-98D9-8DBEA42DAD58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886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/>
            <a:r>
              <a:rPr lang="pt-BR" sz="28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   Pontos principais:</a:t>
            </a:r>
          </a:p>
          <a:p>
            <a:r>
              <a:rPr lang="pt-BR" sz="2800" b="1" dirty="0" smtClean="0"/>
              <a:t>O sábado é sagrado desde a Criação (par. 15 citações de A. J. Heschel sobre a “arquitetura sagrada” no tempo).</a:t>
            </a:r>
            <a:endParaRPr lang="pt-BR" sz="28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pt-BR" sz="28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601200" y="1882237"/>
            <a:ext cx="312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Carta Apostólica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Dies Domini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do Papa João Paulo II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Sobre a Guarda do Santo Dia do Senhor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31 de maio de 1998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3124200" y="1371600"/>
            <a:ext cx="5722319" cy="4068763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AAA-A7C8-4D9A-B9F7-612B3ACA0D29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8862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Main points: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sábado é sagrado desde a Criação (par. 15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citações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J. Heschel sobre a “arquitetura sagrada” no tempo)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0850" indent="-450850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domingo é o Sábado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Nova Aliança (par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13, 59). A igreja tinha “autoridade” para “transferir’ o significado do sábado para o domingo (par. 63).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0" hangingPunct="0">
              <a:buFontTx/>
              <a:buAutoNum type="arabicPeriod"/>
            </a:pPr>
            <a:endParaRPr lang="en-U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en-U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en-U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601200" y="1882237"/>
            <a:ext cx="312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Carta Apostólica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Dies Domini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do Papa João Paulo II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Sobre a Guarda do Santo Dia do Senhor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31 de maio de 1998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3657600" y="1295400"/>
            <a:ext cx="5486400" cy="3901017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DD88-C20D-4C0B-A3E1-1E19A8169245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405507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4495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n-U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Main points: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sábado é sagrado desde a Criação (par. 15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citações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J. Heschel sobre a “arquitetura sagrada” no tempo)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50850" indent="-450850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domingo é o Sábado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Nova Aliança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(par. 13, 59). A igreja tinha “autoridade” para “transferir’ o significado do sábado para o domingo (par. 63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457200" indent="-457200" eaLnBrk="0" hangingPunct="0">
              <a:buFont typeface="+mj-lt"/>
              <a:buAutoNum type="arabicPeriod" startAt="3"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Igreja aprova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legislação anterior sobre o domingo, começando com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Constantino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321 (&amp;64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601200" y="1882237"/>
            <a:ext cx="312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600000"/>
                </a:solidFill>
              </a:rPr>
              <a:t>Carta Apostólica</a:t>
            </a: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Dies Domini</a:t>
            </a:r>
          </a:p>
          <a:p>
            <a:pPr algn="ctr"/>
            <a:endParaRPr lang="pt-BR" b="1" dirty="0">
              <a:solidFill>
                <a:srgbClr val="600000"/>
              </a:solidFill>
            </a:endParaRP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do Papa João Paulo II</a:t>
            </a:r>
          </a:p>
          <a:p>
            <a:pPr algn="ctr"/>
            <a:endParaRPr lang="pt-BR" b="1" dirty="0">
              <a:solidFill>
                <a:srgbClr val="600000"/>
              </a:solidFill>
            </a:endParaRP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Sobre a Guarda do Santo Dia do Senhor</a:t>
            </a:r>
          </a:p>
          <a:p>
            <a:pPr algn="ctr"/>
            <a:endParaRPr lang="pt-BR" b="1" dirty="0">
              <a:solidFill>
                <a:srgbClr val="600000"/>
              </a:solidFill>
            </a:endParaRPr>
          </a:p>
          <a:p>
            <a:pPr algn="ctr"/>
            <a:r>
              <a:rPr lang="pt-BR" b="1" dirty="0" smtClean="0">
                <a:solidFill>
                  <a:srgbClr val="600000"/>
                </a:solidFill>
              </a:rPr>
              <a:t>31 de maio de 1998</a:t>
            </a:r>
            <a:endParaRPr lang="pt-BR" b="1" dirty="0">
              <a:solidFill>
                <a:srgbClr val="6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219200"/>
            <a:ext cx="3124200" cy="4132213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B3C6-F8F6-45C0-8915-6EC1C371D1D5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0" y="685800"/>
            <a:ext cx="4495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pt-BR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Pontos principais:</a:t>
            </a:r>
          </a:p>
          <a:p>
            <a:pPr marL="342900" indent="-342900" eaLnBrk="0" hangingPunct="0"/>
            <a:endParaRPr lang="pt-BR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>
              <a:buFontTx/>
              <a:buAutoNum type="arabicPeriod" startAt="4"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 descanso do domingo [é] um direito do trabalhador que o estado deve garantir” (par. 66, nota 110, citando o Papa Leão XIII em </a:t>
            </a:r>
            <a:r>
              <a:rPr lang="pt-B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Rerum Novarum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1891).</a:t>
            </a:r>
          </a:p>
          <a:p>
            <a:pPr marL="342900" indent="-342900" eaLnBrk="0" hangingPunct="0">
              <a:buFontTx/>
              <a:buAutoNum type="arabicPeriod" startAt="4"/>
            </a:pPr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0" hangingPunct="0">
              <a:buFontTx/>
              <a:buAutoNum type="arabicPeriod" startAt="4"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“nosso próprio tempo”, os cristãos deveriam “esforçar-se para assegurar que a legislação civil respeite seu dever de guardar o santo domingo” (67).</a:t>
            </a:r>
          </a:p>
          <a:p>
            <a:pPr marL="342900" indent="-342900" eaLnBrk="0" hangingPunct="0">
              <a:buFontTx/>
              <a:buAutoNum type="arabicPeriod" startAt="4"/>
            </a:pPr>
            <a:endParaRPr lang="pt-BR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Times New Roman" pitchFamily="18" charset="0"/>
              </a:rPr>
              <a:t>2000, </a:t>
            </a:r>
            <a:r>
              <a:rPr lang="en-US" sz="4000" b="1" i="1" dirty="0" smtClean="0">
                <a:latin typeface="Times New Roman" pitchFamily="18" charset="0"/>
              </a:rPr>
              <a:t>Dominus Iesus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3E32-0E3C-432E-B037-D66CA041943D}" type="slidenum">
              <a:rPr lang="en-US"/>
              <a:pPr/>
              <a:t>39</a:t>
            </a:fld>
            <a:endParaRPr lang="en-US" dirty="0"/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1650" y="108585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228600" y="5130800"/>
            <a:ext cx="8686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800" b="1" dirty="0"/>
              <a:t>As denominações protestantes e cristãs não são “igrejas” verdadeiras, mas meramente “comunidades </a:t>
            </a:r>
            <a:r>
              <a:rPr lang="pt-BR" sz="2800" b="1" dirty="0" smtClean="0"/>
              <a:t>eclesiais” </a:t>
            </a:r>
            <a:r>
              <a:rPr lang="pt-BR" sz="2800" b="1" dirty="0"/>
              <a:t>porque </a:t>
            </a:r>
            <a:r>
              <a:rPr lang="pt-BR" sz="2800" b="1" i="1" dirty="0"/>
              <a:t>não têm os “meios </a:t>
            </a:r>
            <a:r>
              <a:rPr lang="pt-BR" sz="2800" b="1" i="1" dirty="0" smtClean="0"/>
              <a:t>de salvação</a:t>
            </a:r>
            <a:r>
              <a:rPr lang="pt-BR" sz="2800" b="1" i="1" dirty="0"/>
              <a:t>”</a:t>
            </a:r>
            <a:r>
              <a:rPr lang="pt-BR" sz="2800" b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pt-BR" sz="3600" dirty="0" smtClean="0">
                <a:latin typeface="Times New Roman" pitchFamily="18" charset="0"/>
              </a:rPr>
              <a:t>Uma América Dominante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534400" cy="5521512"/>
          </a:xfrm>
        </p:spPr>
        <p:txBody>
          <a:bodyPr>
            <a:spAutoFit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A.  Apocalipse 13:11	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1. “Vi” = como a Besta do Mar estava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>
                <a:latin typeface="Times New Roman" pitchFamily="18" charset="0"/>
              </a:rPr>
              <a:t>	</a:t>
            </a:r>
            <a:r>
              <a:rPr lang="pt-BR" sz="2800" b="1" dirty="0" smtClean="0">
                <a:latin typeface="Times New Roman" pitchFamily="18" charset="0"/>
              </a:rPr>
              <a:t>ferida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2. “Outra Besta” = Besta da Terra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3. Chifres = forma de governo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4. Semelhante a um Cordeiro = Semelhante a Cristo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5. Dois Chifres = 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	a. Liberdade civil (democracia)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	b. Liberdade religiosa (separação de igreja e estado)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D454-23B0-4A2B-AEB9-F8705F344B71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286000"/>
            <a:ext cx="1778000" cy="1333500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2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latin typeface="Times New Roman" pitchFamily="18" charset="0"/>
              </a:rPr>
              <a:t>12 de setembro de 2006, Discurso na Universidade de Regensburg</a:t>
            </a:r>
            <a:endParaRPr lang="pt-BR" sz="3200" b="1" i="1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D29D12CD-5943-4CA5-B777-713526E02452}" type="slidenum">
              <a:rPr lang="en-US" sz="1200">
                <a:solidFill>
                  <a:srgbClr val="FFFFFF"/>
                </a:solidFill>
              </a:rPr>
              <a:pPr algn="r"/>
              <a:t>40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1650" y="108585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228600" y="513080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Bento XVI citou um diálogo histórico (cerca de 1391) entre o imperador bizantino Manuel II Paleólogo e um persa instruído sobre o tema do cristianismo e do islamismo e a verdade de ambos.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1219200"/>
          </a:xfrm>
        </p:spPr>
        <p:txBody>
          <a:bodyPr>
            <a:noAutofit/>
          </a:bodyPr>
          <a:lstStyle/>
          <a:p>
            <a:r>
              <a:rPr lang="pt-BR" sz="3600" b="1" dirty="0">
                <a:latin typeface="Times New Roman" pitchFamily="18" charset="0"/>
              </a:rPr>
              <a:t>12 de setembro de 2006, Discurso na Universidade de Regensburg</a:t>
            </a:r>
            <a:endParaRPr lang="en-US" sz="3600" b="1" i="1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DDC0FC1C-4BB7-4297-B911-DA211052C412}" type="slidenum">
              <a:rPr lang="en-US" sz="1200">
                <a:solidFill>
                  <a:srgbClr val="FFFFFF"/>
                </a:solidFill>
              </a:rPr>
              <a:pPr algn="r"/>
              <a:t>41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37160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228600" y="5130800"/>
            <a:ext cx="8839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400" b="1" dirty="0"/>
              <a:t>Através desse diálogo, o </a:t>
            </a:r>
            <a:r>
              <a:rPr lang="pt-BR" sz="2400" b="1" dirty="0" smtClean="0"/>
              <a:t>Papa afirmou </a:t>
            </a:r>
            <a:r>
              <a:rPr lang="pt-BR" sz="2400" b="1" dirty="0"/>
              <a:t>que “propagar a fé através da violência é algo irracional</a:t>
            </a:r>
            <a:r>
              <a:rPr lang="pt-BR" sz="2400" b="1" dirty="0" smtClean="0"/>
              <a:t>” </a:t>
            </a:r>
            <a:r>
              <a:rPr lang="pt-BR" sz="2400" b="1" dirty="0"/>
              <a:t>e que “não agir de acordo com a razão é contrário à natureza de Deus”. </a:t>
            </a:r>
            <a:r>
              <a:rPr lang="pt-BR" sz="2400" b="1" i="1" dirty="0"/>
              <a:t>Discurso do </a:t>
            </a:r>
            <a:r>
              <a:rPr lang="pt-BR" sz="2400" b="1" i="1" dirty="0" smtClean="0"/>
              <a:t>Papa </a:t>
            </a:r>
            <a:r>
              <a:rPr lang="pt-BR" sz="2400" b="1" i="1" dirty="0"/>
              <a:t>em Regensburg (texto completo)</a:t>
            </a:r>
            <a:r>
              <a:rPr lang="pt-BR" sz="2400" b="1" dirty="0"/>
              <a:t>  </a:t>
            </a:r>
            <a:r>
              <a:rPr lang="en-US" b="1" dirty="0" smtClean="0">
                <a:hlinkClick r:id="rId4"/>
              </a:rPr>
              <a:t>http</a:t>
            </a:r>
            <a:r>
              <a:rPr lang="en-US" b="1" dirty="0">
                <a:hlinkClick r:id="rId4"/>
              </a:rPr>
              <a:t>://www.cwnews.com/news/</a:t>
            </a:r>
            <a:r>
              <a:rPr lang="en-US" b="1" dirty="0"/>
              <a:t>. .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latin typeface="Times New Roman" pitchFamily="18" charset="0"/>
              </a:rPr>
              <a:t>12 de setembro de 2006, Discurso na Universidade de Regensburg</a:t>
            </a:r>
            <a:endParaRPr lang="en-US" sz="3600" b="1" dirty="0" smtClean="0">
              <a:latin typeface="Garamond" pitchFamily="18" charset="0"/>
            </a:endParaRPr>
          </a:p>
        </p:txBody>
      </p:sp>
      <p:sp>
        <p:nvSpPr>
          <p:cNvPr id="179203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8991600" cy="4525963"/>
          </a:xfrm>
        </p:spPr>
        <p:txBody>
          <a:bodyPr/>
          <a:lstStyle/>
          <a:p>
            <a:r>
              <a:rPr lang="pt-BR" b="1" dirty="0"/>
              <a:t>A referência do papa à </a:t>
            </a:r>
            <a:r>
              <a:rPr lang="pt-BR" b="1" dirty="0" smtClean="0"/>
              <a:t>Jihad </a:t>
            </a:r>
            <a:r>
              <a:rPr lang="pt-BR" b="1" dirty="0"/>
              <a:t>islâmica </a:t>
            </a:r>
            <a:r>
              <a:rPr lang="pt-BR" b="1" dirty="0" smtClean="0"/>
              <a:t>despertou uma controvérsia </a:t>
            </a:r>
            <a:r>
              <a:rPr lang="pt-BR" b="1" dirty="0"/>
              <a:t>internacional </a:t>
            </a:r>
            <a:r>
              <a:rPr lang="pt-BR" b="1" dirty="0" smtClean="0"/>
              <a:t>instantânea </a:t>
            </a:r>
            <a:r>
              <a:rPr lang="pt-BR" b="1" dirty="0"/>
              <a:t>que levou, por sua vez, ao diálogo direto imediato entre muçulmanos e católicos romanos </a:t>
            </a:r>
            <a:r>
              <a:rPr lang="pt-BR" b="1" dirty="0" smtClean="0"/>
              <a:t>e a </a:t>
            </a:r>
            <a:r>
              <a:rPr lang="pt-BR" b="1" dirty="0"/>
              <a:t>um novo grau de compreensão entre eles.</a:t>
            </a:r>
            <a:endParaRPr lang="pt-BR" dirty="0"/>
          </a:p>
          <a:p>
            <a:r>
              <a:rPr lang="pt-BR" b="1" dirty="0"/>
              <a:t>Mas esse antagonismo </a:t>
            </a:r>
            <a:r>
              <a:rPr lang="pt-BR" b="1" dirty="0" smtClean="0"/>
              <a:t>tão deliberado </a:t>
            </a:r>
            <a:r>
              <a:rPr lang="pt-BR" b="1" dirty="0"/>
              <a:t>foi meramente um meio </a:t>
            </a:r>
            <a:r>
              <a:rPr lang="pt-BR" b="1" dirty="0" smtClean="0"/>
              <a:t>para o diálogo </a:t>
            </a:r>
            <a:r>
              <a:rPr lang="pt-BR" b="1" dirty="0"/>
              <a:t>entre muçulmanos e católicos? Creio que foi  uma cortina de fumaça para </a:t>
            </a:r>
            <a:r>
              <a:rPr lang="pt-BR" b="1" dirty="0" smtClean="0"/>
              <a:t>desviar a </a:t>
            </a:r>
            <a:r>
              <a:rPr lang="pt-BR" b="1" dirty="0"/>
              <a:t>atenção </a:t>
            </a:r>
            <a:r>
              <a:rPr lang="pt-BR" b="1" dirty="0" smtClean="0"/>
              <a:t>do mundo do resto </a:t>
            </a:r>
            <a:r>
              <a:rPr lang="pt-BR" b="1" dirty="0"/>
              <a:t>do discurso.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 smtClean="0">
                <a:latin typeface="Garamond" pitchFamily="18" charset="0"/>
              </a:rPr>
              <a:t>O Discurso de Regensburg:</a:t>
            </a:r>
            <a:br>
              <a:rPr lang="pt-BR" sz="3600" b="1" dirty="0" smtClean="0">
                <a:latin typeface="Garamond" pitchFamily="18" charset="0"/>
              </a:rPr>
            </a:br>
            <a:r>
              <a:rPr lang="pt-BR" sz="3600" b="1" dirty="0" smtClean="0">
                <a:latin typeface="Garamond" pitchFamily="18" charset="0"/>
              </a:rPr>
              <a:t>O Resto da História</a:t>
            </a:r>
          </a:p>
        </p:txBody>
      </p:sp>
      <p:sp>
        <p:nvSpPr>
          <p:cNvPr id="1822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O papa prosseguiu ao argumentar que a </a:t>
            </a:r>
            <a:r>
              <a:rPr lang="pt-BR" i="1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fé </a:t>
            </a:r>
            <a:r>
              <a:rPr lang="pt-BR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bíblica 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deve ser moderada pela união com a </a:t>
            </a:r>
            <a:r>
              <a:rPr lang="pt-BR" i="1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razão</a:t>
            </a:r>
            <a:r>
              <a:rPr lang="pt-BR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 filosófica grega 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a fim de manter um cristianismo equilibrado</a:t>
            </a:r>
            <a:r>
              <a:rPr lang="pt-BR" b="1" dirty="0" smtClean="0">
                <a:latin typeface="Garamond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pt-BR" b="1" dirty="0" smtClean="0">
                <a:latin typeface="Garamond" pitchFamily="18" charset="0"/>
              </a:rPr>
              <a:t>[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Essa união é necessária para a teologia católica romana porque a</a:t>
            </a:r>
            <a:r>
              <a:rPr lang="pt-BR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 imortalidade da alma 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e muitos conceitos relacionados não podem ser apoiados apenas pelas Escrituras. Esses conceitos foram importados da </a:t>
            </a:r>
            <a:r>
              <a:rPr lang="pt-BR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filosofia </a:t>
            </a:r>
            <a:r>
              <a:rPr lang="pt-BR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grega 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para o cristianismo pós-apostólico e medieval]</a:t>
            </a:r>
            <a:r>
              <a:rPr lang="pt-BR" b="1" dirty="0" smtClean="0">
                <a:solidFill>
                  <a:schemeClr val="tx1"/>
                </a:solidFill>
                <a:latin typeface="Garamond" pitchFamily="18" charset="0"/>
              </a:rPr>
              <a:t>.</a:t>
            </a:r>
            <a:r>
              <a:rPr lang="pt-BR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pt-BR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latin typeface="Garamond" pitchFamily="18" charset="0"/>
              </a:rPr>
              <a:t>O Discurso de Regensburg:</a:t>
            </a:r>
            <a:br>
              <a:rPr lang="pt-BR" sz="3600" b="1" dirty="0">
                <a:latin typeface="Garamond" pitchFamily="18" charset="0"/>
              </a:rPr>
            </a:br>
            <a:r>
              <a:rPr lang="pt-BR" sz="3600" b="1" dirty="0">
                <a:latin typeface="Garamond" pitchFamily="18" charset="0"/>
              </a:rPr>
              <a:t>O </a:t>
            </a:r>
            <a:r>
              <a:rPr lang="pt-BR" sz="3600" b="1" dirty="0" smtClean="0">
                <a:latin typeface="Garamond" pitchFamily="18" charset="0"/>
              </a:rPr>
              <a:t>Resto </a:t>
            </a:r>
            <a:r>
              <a:rPr lang="pt-BR" sz="3600" b="1" dirty="0">
                <a:latin typeface="Garamond" pitchFamily="18" charset="0"/>
              </a:rPr>
              <a:t>da História</a:t>
            </a:r>
            <a:endParaRPr lang="en-US" sz="3600" b="1" dirty="0" smtClean="0">
              <a:latin typeface="Garamond" pitchFamily="18" charset="0"/>
            </a:endParaRPr>
          </a:p>
        </p:txBody>
      </p:sp>
      <p:sp>
        <p:nvSpPr>
          <p:cNvPr id="1832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pt-BR" b="1" dirty="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A </a:t>
            </a:r>
            <a:r>
              <a:rPr lang="pt-BR" b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Reforma</a:t>
            </a:r>
            <a:r>
              <a:rPr lang="pt-BR" b="1" dirty="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 protestante </a:t>
            </a:r>
            <a:r>
              <a:rPr lang="pt-BR" b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avançou para a </a:t>
            </a:r>
            <a:r>
              <a:rPr lang="pt-BR" b="1" i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sola Scriptura</a:t>
            </a:r>
            <a:r>
              <a:rPr lang="pt-BR" b="1" dirty="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, mas nunca foi até o fim </a:t>
            </a:r>
            <a:r>
              <a:rPr lang="pt-BR" b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porque os reformadores não </a:t>
            </a:r>
            <a:r>
              <a:rPr lang="pt-BR" b="1" dirty="0" smtClean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perceberam que </a:t>
            </a:r>
            <a:r>
              <a:rPr lang="pt-BR" b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sua visão de mundo e padrões de pensamentos refletiam a filosofia grega</a:t>
            </a:r>
            <a:r>
              <a:rPr lang="pt-BR" b="1" dirty="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. </a:t>
            </a:r>
            <a:endParaRPr lang="pt-BR" dirty="0">
              <a:solidFill>
                <a:schemeClr val="tx1"/>
              </a:solidFill>
              <a:latin typeface="+mn-lt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pt-BR" b="1" dirty="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O que a igreja romana chama de </a:t>
            </a:r>
            <a:r>
              <a:rPr lang="pt-BR" b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“tradição”, na verdade, é um </a:t>
            </a:r>
            <a:r>
              <a:rPr lang="pt-BR" b="1" i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híbrido</a:t>
            </a:r>
            <a:r>
              <a:rPr lang="pt-BR" b="1" dirty="0">
                <a:solidFill>
                  <a:srgbClr val="FFC000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+mn-lt"/>
                <a:ea typeface="ＭＳ Ｐゴシック" pitchFamily="-105" charset="-128"/>
                <a:cs typeface="ＭＳ Ｐゴシック" pitchFamily="-105" charset="-128"/>
              </a:rPr>
              <a:t>formado pela reinterpretação da Escritura através da filosofia grega</a:t>
            </a:r>
            <a:r>
              <a:rPr lang="en-US" b="1" dirty="0" smtClean="0">
                <a:latin typeface="+mn-lt"/>
              </a:rPr>
              <a:t>. 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latin typeface="Garamond" pitchFamily="18" charset="0"/>
              </a:rPr>
              <a:t>O Discurso de Regensburg:</a:t>
            </a:r>
            <a:br>
              <a:rPr lang="pt-BR" sz="3600" b="1" dirty="0">
                <a:latin typeface="Garamond" pitchFamily="18" charset="0"/>
              </a:rPr>
            </a:br>
            <a:r>
              <a:rPr lang="pt-BR" sz="3600" b="1" dirty="0">
                <a:latin typeface="Garamond" pitchFamily="18" charset="0"/>
              </a:rPr>
              <a:t>O </a:t>
            </a:r>
            <a:r>
              <a:rPr lang="pt-BR" sz="3600" b="1" dirty="0" smtClean="0">
                <a:latin typeface="Garamond" pitchFamily="18" charset="0"/>
              </a:rPr>
              <a:t>Resto </a:t>
            </a:r>
            <a:r>
              <a:rPr lang="pt-BR" sz="3600" b="1" dirty="0">
                <a:latin typeface="Garamond" pitchFamily="18" charset="0"/>
              </a:rPr>
              <a:t>da História</a:t>
            </a:r>
            <a:endParaRPr lang="en-US" sz="3600" b="1" dirty="0" smtClean="0">
              <a:latin typeface="Garamond" pitchFamily="18" charset="0"/>
            </a:endParaRPr>
          </a:p>
        </p:txBody>
      </p:sp>
      <p:sp>
        <p:nvSpPr>
          <p:cNvPr id="1843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pt-BR" b="1" dirty="0"/>
              <a:t>Os adventistas são </a:t>
            </a:r>
            <a:r>
              <a:rPr lang="pt-BR" b="1" dirty="0" smtClean="0"/>
              <a:t>o </a:t>
            </a:r>
            <a:r>
              <a:rPr lang="pt-BR" b="1" dirty="0"/>
              <a:t>grupo mais visível hoje a desafiar essa união </a:t>
            </a:r>
            <a:r>
              <a:rPr lang="pt-BR" b="1" dirty="0" smtClean="0"/>
              <a:t>das Escrituras </a:t>
            </a:r>
            <a:r>
              <a:rPr lang="pt-BR" b="1" dirty="0"/>
              <a:t>e da filosofia grega.</a:t>
            </a:r>
            <a:endParaRPr lang="pt-BR" dirty="0"/>
          </a:p>
          <a:p>
            <a:r>
              <a:rPr lang="pt-BR" b="1" dirty="0"/>
              <a:t>A maioria </a:t>
            </a:r>
            <a:r>
              <a:rPr lang="pt-BR" b="1" dirty="0" smtClean="0"/>
              <a:t>dos protestantes principais, visto </a:t>
            </a:r>
            <a:r>
              <a:rPr lang="pt-BR" b="1" dirty="0"/>
              <a:t>que </a:t>
            </a:r>
            <a:r>
              <a:rPr lang="pt-BR" b="1" dirty="0" smtClean="0"/>
              <a:t>acredita na </a:t>
            </a:r>
            <a:r>
              <a:rPr lang="pt-BR" b="1" dirty="0"/>
              <a:t>imortalidade da alma, não </a:t>
            </a:r>
            <a:r>
              <a:rPr lang="pt-BR" b="1" dirty="0" smtClean="0"/>
              <a:t>consegue </a:t>
            </a:r>
            <a:r>
              <a:rPr lang="pt-BR" b="1" dirty="0"/>
              <a:t>ver a inconsistência desse híbrido.</a:t>
            </a:r>
            <a:endParaRPr lang="pt-BR" dirty="0"/>
          </a:p>
          <a:p>
            <a:r>
              <a:rPr lang="pt-BR" b="1" dirty="0"/>
              <a:t>No discurso em Regensburg, o papa fez um ataque direto à </a:t>
            </a:r>
            <a:r>
              <a:rPr lang="pt-BR" b="1" i="1" dirty="0"/>
              <a:t>sola </a:t>
            </a:r>
            <a:r>
              <a:rPr lang="pt-BR" b="1" i="1" dirty="0" smtClean="0"/>
              <a:t>Scriptura</a:t>
            </a:r>
            <a:r>
              <a:rPr lang="en-US" b="1" dirty="0" smtClean="0">
                <a:latin typeface="Garamond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latin typeface="Garamond" pitchFamily="18" charset="0"/>
              </a:rPr>
              <a:t>O Discurso de Regensburg:</a:t>
            </a:r>
            <a:br>
              <a:rPr lang="pt-BR" sz="3600" b="1" dirty="0">
                <a:latin typeface="Garamond" pitchFamily="18" charset="0"/>
              </a:rPr>
            </a:br>
            <a:r>
              <a:rPr lang="pt-BR" sz="3600" b="1" dirty="0">
                <a:latin typeface="Garamond" pitchFamily="18" charset="0"/>
              </a:rPr>
              <a:t>O </a:t>
            </a:r>
            <a:r>
              <a:rPr lang="pt-BR" sz="3600" b="1" dirty="0" smtClean="0">
                <a:latin typeface="Garamond" pitchFamily="18" charset="0"/>
              </a:rPr>
              <a:t>Resto </a:t>
            </a:r>
            <a:r>
              <a:rPr lang="pt-BR" sz="3600" b="1" dirty="0">
                <a:latin typeface="Garamond" pitchFamily="18" charset="0"/>
              </a:rPr>
              <a:t>da História</a:t>
            </a:r>
            <a:endParaRPr lang="en-US" sz="3600" b="1" dirty="0" smtClean="0">
              <a:latin typeface="Garamond" pitchFamily="18" charset="0"/>
            </a:endParaRPr>
          </a:p>
        </p:txBody>
      </p:sp>
      <p:sp>
        <p:nvSpPr>
          <p:cNvPr id="18637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pt-BR" sz="2800" b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Bento XVI: “Essa </a:t>
            </a:r>
            <a:r>
              <a:rPr lang="pt-BR" sz="2800" b="1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reconciliação interna entre a fé bíblica e a consulta da filosofia grega foi um evento de decisiva importância. [...]</a:t>
            </a:r>
            <a:r>
              <a:rPr lang="pt-BR" sz="2800" b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”.</a:t>
            </a:r>
            <a:endParaRPr lang="pt-BR" sz="2800" dirty="0">
              <a:solidFill>
                <a:schemeClr val="tx1"/>
              </a:solidFill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pt-BR" sz="2800" b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“Devido a essa convergência, não surpreende que a </a:t>
            </a:r>
            <a:r>
              <a:rPr lang="pt-BR" sz="2800" b="1" i="1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cristandade</a:t>
            </a:r>
            <a:r>
              <a:rPr lang="pt-BR" sz="2800" i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, </a:t>
            </a:r>
            <a:r>
              <a:rPr lang="pt-BR" sz="2800" b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a despeito de suas origens e alguns acontecimentos significantes no </a:t>
            </a:r>
            <a:r>
              <a:rPr lang="pt-BR" sz="2800" b="1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Oriente, </a:t>
            </a:r>
            <a:r>
              <a:rPr lang="pt-BR" sz="2800" b="1" i="1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finalmente assumiu seu caráter </a:t>
            </a:r>
            <a:r>
              <a:rPr lang="pt-BR" sz="2800" b="1" i="1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historicamente decisivo </a:t>
            </a:r>
            <a:r>
              <a:rPr lang="pt-BR" sz="2800" b="1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na </a:t>
            </a:r>
            <a:r>
              <a:rPr lang="pt-BR" sz="2800" b="1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Europa</a:t>
            </a:r>
            <a:r>
              <a:rPr lang="pt-BR" sz="2800" b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” [referindo-se </a:t>
            </a:r>
            <a:r>
              <a:rPr lang="pt-BR" sz="2800" b="1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à ascensão do </a:t>
            </a:r>
            <a:r>
              <a:rPr lang="pt-BR" sz="2800" b="1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papado]</a:t>
            </a:r>
            <a:r>
              <a:rPr lang="en-US" sz="2800" b="1" dirty="0" smtClean="0">
                <a:latin typeface="Garamond" pitchFamily="18" charset="0"/>
              </a:rPr>
              <a:t>.</a:t>
            </a:r>
            <a:r>
              <a:rPr lang="en-US" sz="2800" dirty="0" smtClean="0">
                <a:latin typeface="Garamond" pitchFamily="18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latin typeface="Garamond" pitchFamily="18" charset="0"/>
              </a:rPr>
              <a:t>O Discurso de Regensburg:</a:t>
            </a:r>
            <a:br>
              <a:rPr lang="pt-BR" sz="3600" b="1" dirty="0">
                <a:latin typeface="Garamond" pitchFamily="18" charset="0"/>
              </a:rPr>
            </a:br>
            <a:r>
              <a:rPr lang="pt-BR" sz="3600" b="1" dirty="0">
                <a:latin typeface="Garamond" pitchFamily="18" charset="0"/>
              </a:rPr>
              <a:t>O </a:t>
            </a:r>
            <a:r>
              <a:rPr lang="pt-BR" sz="3600" b="1" dirty="0" smtClean="0">
                <a:latin typeface="Garamond" pitchFamily="18" charset="0"/>
              </a:rPr>
              <a:t>Resto </a:t>
            </a:r>
            <a:r>
              <a:rPr lang="pt-BR" sz="3600" b="1" dirty="0">
                <a:latin typeface="Garamond" pitchFamily="18" charset="0"/>
              </a:rPr>
              <a:t>da História</a:t>
            </a:r>
            <a:endParaRPr lang="en-US" sz="3600" b="1" dirty="0" smtClean="0">
              <a:latin typeface="Garamond" pitchFamily="18" charset="0"/>
            </a:endParaRPr>
          </a:p>
        </p:txBody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pt-BR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Bento reconheceu que nem todos 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concordaram </a:t>
            </a:r>
            <a:r>
              <a:rPr lang="pt-BR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com ele: “A tese de que </a:t>
            </a:r>
            <a:r>
              <a:rPr lang="pt-BR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a herança grega criticamente purificada </a:t>
            </a:r>
            <a:r>
              <a:rPr lang="pt-BR" dirty="0" smtClean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faz uma parte integrante </a:t>
            </a:r>
            <a:r>
              <a:rPr lang="pt-BR" dirty="0">
                <a:solidFill>
                  <a:srgbClr val="FFC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da fé cristã</a:t>
            </a:r>
            <a:r>
              <a:rPr lang="pt-BR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 foi combatida pelo chamado à 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des-helenização </a:t>
            </a:r>
            <a:r>
              <a:rPr lang="pt-BR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do cristianismo. [...]”.</a:t>
            </a:r>
          </a:p>
          <a:p>
            <a:r>
              <a:rPr lang="pt-BR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O que o papa quis dizer por “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des-helenização </a:t>
            </a:r>
            <a:r>
              <a:rPr lang="pt-BR" dirty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do cristianismo</a:t>
            </a:r>
            <a:r>
              <a:rPr lang="pt-BR" dirty="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”?</a:t>
            </a:r>
            <a:r>
              <a:rPr lang="en-US" sz="2800" b="1" dirty="0" smtClean="0">
                <a:latin typeface="Garamond" pitchFamily="18" charset="0"/>
              </a:rPr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 smtClean="0">
                <a:latin typeface="Garamond" pitchFamily="18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O que o papa quis dizer por “</a:t>
            </a:r>
            <a:r>
              <a:rPr lang="pt-BR" sz="36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des-helenização” </a:t>
            </a:r>
            <a:r>
              <a:rPr lang="pt-BR" sz="36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do </a:t>
            </a:r>
            <a:r>
              <a:rPr lang="pt-BR" sz="36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cristianismo</a:t>
            </a:r>
            <a:endParaRPr lang="pt-BR" sz="3600" b="1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88419" name="Rectangle 3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648200"/>
          </a:xfrm>
        </p:spPr>
        <p:txBody>
          <a:bodyPr/>
          <a:lstStyle/>
          <a:p>
            <a:r>
              <a:rPr lang="pt-BR" sz="2800" b="1" dirty="0" smtClean="0">
                <a:latin typeface="Garamond" panose="02020404030301010803" pitchFamily="18" charset="0"/>
              </a:rPr>
              <a:t>Para o Papa, “des-helenização” significava retirar da igreja os </a:t>
            </a:r>
            <a:r>
              <a:rPr lang="pt-BR" sz="2800" b="1" dirty="0">
                <a:latin typeface="Garamond" panose="02020404030301010803" pitchFamily="18" charset="0"/>
              </a:rPr>
              <a:t>elementos </a:t>
            </a:r>
            <a:r>
              <a:rPr lang="pt-BR" sz="2800" b="1" dirty="0" smtClean="0">
                <a:latin typeface="Garamond" panose="02020404030301010803" pitchFamily="18" charset="0"/>
              </a:rPr>
              <a:t>filosóficos gregos, para </a:t>
            </a:r>
            <a:r>
              <a:rPr lang="pt-BR" sz="2800" b="1" dirty="0">
                <a:latin typeface="Garamond" panose="02020404030301010803" pitchFamily="18" charset="0"/>
              </a:rPr>
              <a:t>ter uma fé baseada somente </a:t>
            </a:r>
            <a:r>
              <a:rPr lang="pt-BR" sz="2800" b="1" dirty="0" smtClean="0">
                <a:latin typeface="Garamond" panose="02020404030301010803" pitchFamily="18" charset="0"/>
              </a:rPr>
              <a:t>nas Escrituras.</a:t>
            </a:r>
          </a:p>
          <a:p>
            <a:pPr marL="0" indent="0">
              <a:buNone/>
            </a:pPr>
            <a:endParaRPr lang="pt-BR" sz="2800" dirty="0">
              <a:latin typeface="Garamond" panose="02020404030301010803" pitchFamily="18" charset="0"/>
            </a:endParaRPr>
          </a:p>
          <a:p>
            <a:r>
              <a:rPr lang="pt-BR" sz="2800" b="1" dirty="0">
                <a:latin typeface="Garamond" panose="02020404030301010803" pitchFamily="18" charset="0"/>
              </a:rPr>
              <a:t>Ele condenou como “falso” o conceito de que as culturas não europeias “têm o direito de voltar à mensagem simples do Novo Testamento”, antes que fosse combinada com a filosofia grega. </a:t>
            </a:r>
            <a:endParaRPr lang="en-US" sz="2800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en-U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pt-BR" sz="3600" b="1" dirty="0" smtClean="0">
                <a:latin typeface="Garamond" pitchFamily="18" charset="0"/>
              </a:rPr>
              <a:t>Resumo: O Discurso em Regensburg</a:t>
            </a:r>
          </a:p>
        </p:txBody>
      </p:sp>
      <p:sp>
        <p:nvSpPr>
          <p:cNvPr id="190467" name="Rectangle 3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O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Papa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rejeitou a Reforma protestante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 como intelectual e teologicamente irracional, e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rejeitou a Escritura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sozinha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como uma base inadequada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para uma fé razoável.</a:t>
            </a:r>
            <a:endParaRPr lang="pt-BR" sz="2800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Ele argumentou que seguir </a:t>
            </a:r>
            <a:r>
              <a:rPr lang="pt-BR" sz="2800" b="1" i="1" u="sng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somente </a:t>
            </a:r>
            <a:r>
              <a:rPr lang="pt-BR" sz="2800" b="1" i="1" u="sng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as Escrituras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leva ao fanatismo e à violência,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mas que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a filosofia grega trouxe maturidade ao cristianismo, como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se vê na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fé católica romana e na cultura europeia.</a:t>
            </a:r>
            <a:endParaRPr lang="pt-BR" sz="2800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Esse discurso foi um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ataque frontal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direto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à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premissa básica da Reforma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Protestante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de que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as Escrituras são a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autoridade suprema e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não precisam de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tradição ou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filosofia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para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serem interpretadas</a:t>
            </a:r>
            <a:r>
              <a:rPr lang="en-US" sz="2800" b="1" dirty="0" smtClean="0">
                <a:solidFill>
                  <a:srgbClr val="FFC000"/>
                </a:solidFill>
                <a:latin typeface="Garamond" pitchFamily="18" charset="0"/>
              </a:rPr>
              <a:t>. </a:t>
            </a:r>
            <a:endParaRPr lang="en-US" dirty="0" smtClean="0">
              <a:solidFill>
                <a:srgbClr val="FFC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pPr algn="l"/>
            <a:r>
              <a:rPr lang="pt-BR" sz="3600" dirty="0" smtClean="0">
                <a:latin typeface="Times New Roman" pitchFamily="18" charset="0"/>
              </a:rPr>
              <a:t>Uma América Dominante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1851:  J. N. Andrews foi o primeiro a identificar a Besta da Terra como os EUA (</a:t>
            </a:r>
            <a:r>
              <a:rPr lang="pt-BR" sz="2800" b="1" i="1" dirty="0" smtClean="0">
                <a:latin typeface="Times New Roman" pitchFamily="18" charset="0"/>
              </a:rPr>
              <a:t>RH,</a:t>
            </a:r>
            <a:r>
              <a:rPr lang="pt-BR" sz="2800" b="1" dirty="0" smtClean="0">
                <a:latin typeface="Times New Roman" pitchFamily="18" charset="0"/>
              </a:rPr>
              <a:t> 19 de maio de 1851).</a:t>
            </a:r>
          </a:p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1888:  Ellen White manifestou o consenso dos adventistas do sétimo dia: “</a:t>
            </a:r>
            <a:r>
              <a:rPr lang="pt-BR" sz="2800" b="1" dirty="0" smtClean="0"/>
              <a:t>Uma nação, e apenas uma, satisfaz às especificações desta profecia; esta aponta insofismavelmente para os Estados Unidos da América do Norte</a:t>
            </a:r>
            <a:r>
              <a:rPr lang="pt-BR" sz="2800" b="1" dirty="0" smtClean="0">
                <a:latin typeface="Times New Roman" pitchFamily="18" charset="0"/>
              </a:rPr>
              <a:t>” - </a:t>
            </a:r>
            <a:r>
              <a:rPr lang="pt-BR" sz="2800" b="1" i="1" dirty="0" smtClean="0">
                <a:latin typeface="Times New Roman" pitchFamily="18" charset="0"/>
              </a:rPr>
              <a:t>O Grande Conflito, </a:t>
            </a:r>
            <a:r>
              <a:rPr lang="pt-BR" sz="2800" b="1" dirty="0" smtClean="0">
                <a:latin typeface="Times New Roman" pitchFamily="18" charset="0"/>
              </a:rPr>
              <a:t>(1888), p. 440.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2AB25-929E-4EBB-83F1-7BE170225FFB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rcRect l="12303" t="64747" r="14826" b="12698"/>
          <a:stretch>
            <a:fillRect/>
          </a:stretch>
        </p:blipFill>
        <p:spPr>
          <a:xfrm>
            <a:off x="610496" y="4648200"/>
            <a:ext cx="7543800" cy="17512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9906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Garamond" pitchFamily="18" charset="0"/>
              </a:rPr>
              <a:t>2009, </a:t>
            </a:r>
            <a:r>
              <a:rPr lang="en-US" sz="4000" b="1" i="1" dirty="0" smtClean="0">
                <a:latin typeface="Garamond" pitchFamily="18" charset="0"/>
              </a:rPr>
              <a:t>Caritas in Veritate</a:t>
            </a:r>
            <a:r>
              <a:rPr lang="en-US" sz="4000" b="1" i="1" dirty="0" smtClean="0">
                <a:latin typeface="Times New Roman" pitchFamily="18" charset="0"/>
              </a:rPr>
              <a:t/>
            </a:r>
            <a:br>
              <a:rPr lang="en-US" sz="4000" b="1" i="1" dirty="0" smtClean="0">
                <a:latin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</a:rPr>
              <a:t>“Amor na Verdade”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CD37EE7A-B1EB-4915-B57D-0A8C9BC35FAF}" type="slidenum">
              <a:rPr lang="en-US" sz="1200">
                <a:solidFill>
                  <a:srgbClr val="FFFFFF"/>
                </a:solidFill>
              </a:rPr>
              <a:pPr algn="r"/>
              <a:t>50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9540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228600" y="513080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400" b="1" dirty="0"/>
              <a:t>Pouco antes da reunião de cúpula do G-8, em L’Aquila, Itália, em julho de 2009, Bento XVI publicou uma encíclica na qual sugere uma solução para a crise </a:t>
            </a:r>
            <a:r>
              <a:rPr lang="pt-BR" sz="2400" b="1" dirty="0" smtClean="0"/>
              <a:t>na </a:t>
            </a:r>
            <a:r>
              <a:rPr lang="pt-BR" sz="2400" b="1" dirty="0"/>
              <a:t>economia mundial</a:t>
            </a:r>
            <a:r>
              <a:rPr lang="pt-BR" sz="2400" b="1" dirty="0" smtClean="0"/>
              <a:t>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 smtClean="0">
                <a:latin typeface="Garamond" pitchFamily="18" charset="0"/>
              </a:rPr>
              <a:t>Papa Apela por uma Autoridade Política Mundial </a:t>
            </a:r>
          </a:p>
        </p:txBody>
      </p:sp>
      <p:sp>
        <p:nvSpPr>
          <p:cNvPr id="1740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 b="1" dirty="0">
                <a:latin typeface="Garamond" panose="02020404030301010803" pitchFamily="18" charset="0"/>
              </a:rPr>
              <a:t>“Para </a:t>
            </a:r>
            <a:r>
              <a:rPr lang="pt-BR" sz="2800" b="1" dirty="0" smtClean="0">
                <a:latin typeface="Garamond" panose="02020404030301010803" pitchFamily="18" charset="0"/>
              </a:rPr>
              <a:t>gerir a economia </a:t>
            </a:r>
            <a:r>
              <a:rPr lang="pt-BR" sz="2800" b="1" dirty="0">
                <a:latin typeface="Garamond" panose="02020404030301010803" pitchFamily="18" charset="0"/>
              </a:rPr>
              <a:t>global, </a:t>
            </a:r>
            <a:r>
              <a:rPr lang="pt-BR" sz="2800" b="1" dirty="0" smtClean="0">
                <a:latin typeface="Garamond" panose="02020404030301010803" pitchFamily="18" charset="0"/>
              </a:rPr>
              <a:t>reavivar </a:t>
            </a:r>
            <a:r>
              <a:rPr lang="pt-BR" sz="2800" b="1" dirty="0">
                <a:latin typeface="Garamond" panose="02020404030301010803" pitchFamily="18" charset="0"/>
              </a:rPr>
              <a:t>as economias atingidas pelas crises, [...] há uma necessidade urgente de uma verdadeira autoridade política mundial”.</a:t>
            </a:r>
            <a:endParaRPr lang="pt-BR" sz="2800" dirty="0">
              <a:latin typeface="Garamond" panose="02020404030301010803" pitchFamily="18" charset="0"/>
            </a:endParaRPr>
          </a:p>
          <a:p>
            <a:r>
              <a:rPr lang="pt-BR" sz="2800" b="1" dirty="0">
                <a:latin typeface="Garamond" panose="02020404030301010803" pitchFamily="18" charset="0"/>
              </a:rPr>
              <a:t>Essa autoridade </a:t>
            </a:r>
            <a:r>
              <a:rPr lang="pt-BR" sz="2800" b="1" dirty="0" smtClean="0">
                <a:latin typeface="Garamond" panose="02020404030301010803" pitchFamily="18" charset="0"/>
              </a:rPr>
              <a:t>“precisaria ser </a:t>
            </a:r>
            <a:r>
              <a:rPr lang="pt-BR" sz="2800" b="1" dirty="0">
                <a:latin typeface="Garamond" panose="02020404030301010803" pitchFamily="18" charset="0"/>
              </a:rPr>
              <a:t>universalmente reconhecida e investida com </a:t>
            </a:r>
            <a:r>
              <a:rPr lang="pt-BR" sz="2800" b="1" dirty="0" smtClean="0">
                <a:latin typeface="Garamond" panose="02020404030301010803" pitchFamily="18" charset="0"/>
              </a:rPr>
              <a:t>o poder efetivo”. </a:t>
            </a:r>
            <a:endParaRPr lang="pt-BR" sz="2800" dirty="0">
              <a:latin typeface="Garamond" panose="02020404030301010803" pitchFamily="18" charset="0"/>
            </a:endParaRPr>
          </a:p>
          <a:p>
            <a:r>
              <a:rPr lang="pt-BR" sz="2800" b="1" dirty="0">
                <a:latin typeface="Garamond" panose="02020404030301010803" pitchFamily="18" charset="0"/>
              </a:rPr>
              <a:t>O </a:t>
            </a:r>
            <a:r>
              <a:rPr lang="pt-BR" sz="2800" b="1" dirty="0" smtClean="0">
                <a:latin typeface="Garamond" panose="02020404030301010803" pitchFamily="18" charset="0"/>
              </a:rPr>
              <a:t>Papa </a:t>
            </a:r>
            <a:r>
              <a:rPr lang="pt-BR" sz="2800" b="1" dirty="0">
                <a:latin typeface="Garamond" panose="02020404030301010803" pitchFamily="18" charset="0"/>
              </a:rPr>
              <a:t>apelou por “uma reforma na Organização das Nações Unidas, e semelhantemente nas instituições econômicas [bancos] [...]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para que seja possível uma real concretização do conceito da família das nações</a:t>
            </a:r>
            <a:r>
              <a:rPr lang="pt-BR" sz="2800" b="1" dirty="0" smtClean="0">
                <a:latin typeface="Garamond" panose="02020404030301010803" pitchFamily="18" charset="0"/>
              </a:rPr>
              <a:t>”.  </a:t>
            </a:r>
            <a:endParaRPr lang="pt-BR" sz="2800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>
                <a:latin typeface="Garamond" pitchFamily="18" charset="0"/>
              </a:rPr>
              <a:t>Papa </a:t>
            </a:r>
            <a:r>
              <a:rPr lang="pt-BR" sz="4000" b="1" dirty="0" smtClean="0">
                <a:latin typeface="Garamond" pitchFamily="18" charset="0"/>
              </a:rPr>
              <a:t>Requer uma </a:t>
            </a:r>
            <a:r>
              <a:rPr lang="pt-BR" sz="4000" b="1" dirty="0">
                <a:latin typeface="Garamond" pitchFamily="18" charset="0"/>
              </a:rPr>
              <a:t>Autoridade Política Mundial </a:t>
            </a:r>
            <a:endParaRPr lang="en-US" sz="4000" b="1" dirty="0" smtClean="0">
              <a:latin typeface="Times New Roman" pitchFamily="18" charset="0"/>
            </a:endParaRPr>
          </a:p>
        </p:txBody>
      </p:sp>
      <p:sp>
        <p:nvSpPr>
          <p:cNvPr id="193539" name="Rectangle 3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763000" cy="4525963"/>
          </a:xfrm>
        </p:spPr>
        <p:txBody>
          <a:bodyPr/>
          <a:lstStyle/>
          <a:p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A encíclica também enfatizou a importância de </a:t>
            </a:r>
            <a:r>
              <a:rPr lang="pt-BR" sz="2800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capacitar os </a:t>
            </a:r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sindicatos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. De acordo com Ellen White, os sindicatos desempenharão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um papel importante na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crise final. </a:t>
            </a:r>
            <a:r>
              <a:rPr lang="pt-BR" sz="2800" b="1" i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Maranatha – O Senhor Vem!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, p. 181.</a:t>
            </a:r>
            <a:endParaRPr lang="pt-BR" sz="2800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-105" charset="-128"/>
              <a:cs typeface="ＭＳ Ｐゴシック" pitchFamily="-105" charset="-128"/>
            </a:endParaRPr>
          </a:p>
          <a:p>
            <a:r>
              <a:rPr lang="pt-BR" sz="2800" b="1" dirty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Como algo assim poderia acontecer sem o respaldo de um poder econômico e militar como os Estados Unidos?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Não poderia. Talvez seja por isso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que,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no dia seguinte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à reunião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do G-8, o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Papa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teve sua primeira reunião com o Presidente </a:t>
            </a:r>
            <a:r>
              <a:rPr lang="pt-BR" sz="2800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Obama </a:t>
            </a:r>
            <a:r>
              <a:rPr lang="pt-BR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e lhe deu uma cópia da encíclica com capa branca de couro.  </a:t>
            </a:r>
            <a:endParaRPr lang="pt-BR" sz="2800" dirty="0">
              <a:solidFill>
                <a:schemeClr val="tx1"/>
              </a:solidFill>
              <a:latin typeface="Garamond" panose="02020404030301010803" pitchFamily="18" charset="0"/>
              <a:ea typeface="ＭＳ Ｐゴシック" pitchFamily="-105" charset="-128"/>
              <a:cs typeface="ＭＳ Ｐゴシック" pitchFamily="-105" charset="-128"/>
            </a:endParaRPr>
          </a:p>
          <a:p>
            <a:endParaRPr lang="en-US" sz="2800" dirty="0">
              <a:latin typeface="Garamond" panose="02020404030301010803" pitchFamily="18" charset="0"/>
            </a:endParaRPr>
          </a:p>
          <a:p>
            <a:r>
              <a:rPr lang="en-US" sz="2800" b="1" dirty="0" smtClean="0">
                <a:latin typeface="Garamond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b="1" dirty="0">
                <a:latin typeface="Garamond" pitchFamily="18" charset="0"/>
              </a:rPr>
              <a:t>Papa </a:t>
            </a:r>
            <a:r>
              <a:rPr lang="pt-BR" sz="4000" b="1" dirty="0" smtClean="0">
                <a:latin typeface="Garamond" pitchFamily="18" charset="0"/>
              </a:rPr>
              <a:t>Requer uma </a:t>
            </a:r>
            <a:r>
              <a:rPr lang="pt-BR" sz="4000" b="1" dirty="0">
                <a:latin typeface="Garamond" pitchFamily="18" charset="0"/>
              </a:rPr>
              <a:t>Autoridade Política Mundial </a:t>
            </a:r>
            <a:endParaRPr lang="en-US" sz="4000" b="1" dirty="0" smtClean="0">
              <a:latin typeface="Times New Roman" pitchFamily="18" charset="0"/>
            </a:endParaRPr>
          </a:p>
        </p:txBody>
      </p:sp>
      <p:sp>
        <p:nvSpPr>
          <p:cNvPr id="1945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Garamond" panose="02020404030301010803" pitchFamily="18" charset="0"/>
              </a:rPr>
              <a:t>A encíclica também advogou: </a:t>
            </a:r>
            <a:r>
              <a:rPr lang="pt-BR" b="1" dirty="0">
                <a:solidFill>
                  <a:srgbClr val="FFC000"/>
                </a:solidFill>
                <a:latin typeface="Garamond" panose="02020404030301010803" pitchFamily="18" charset="0"/>
              </a:rPr>
              <a:t>“A economia </a:t>
            </a:r>
            <a:r>
              <a:rPr lang="pt-BR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precisa de </a:t>
            </a:r>
            <a:r>
              <a:rPr lang="pt-BR" b="1" dirty="0">
                <a:solidFill>
                  <a:srgbClr val="FFC000"/>
                </a:solidFill>
                <a:latin typeface="Garamond" panose="02020404030301010803" pitchFamily="18" charset="0"/>
              </a:rPr>
              <a:t>ética a fim de funcionar corretamente, não [apenas] qualquer ética, mas uma ética centralizada nas pessoas”</a:t>
            </a:r>
            <a:r>
              <a:rPr lang="pt-BR" b="1" dirty="0">
                <a:latin typeface="Garamond" panose="02020404030301010803" pitchFamily="18" charset="0"/>
              </a:rPr>
              <a:t>.</a:t>
            </a:r>
            <a:endParaRPr lang="pt-BR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Se não apenas qualquer ética o fará, quem você </a:t>
            </a:r>
            <a:r>
              <a:rPr lang="pt-BR" b="1" dirty="0" smtClean="0">
                <a:latin typeface="Garamond" panose="02020404030301010803" pitchFamily="18" charset="0"/>
              </a:rPr>
              <a:t>acha que pode </a:t>
            </a:r>
            <a:r>
              <a:rPr lang="pt-BR" b="1" dirty="0">
                <a:latin typeface="Garamond" panose="02020404030301010803" pitchFamily="18" charset="0"/>
              </a:rPr>
              <a:t>prover a autoridade moral para </a:t>
            </a:r>
            <a:r>
              <a:rPr lang="pt-BR" b="1" dirty="0" smtClean="0">
                <a:latin typeface="Garamond" panose="02020404030301010803" pitchFamily="18" charset="0"/>
              </a:rPr>
              <a:t>orientar essa ética? </a:t>
            </a:r>
            <a:endParaRPr lang="pt-BR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Times New Roman" pitchFamily="18" charset="0"/>
              </a:rPr>
              <a:t>“</a:t>
            </a:r>
            <a:r>
              <a:rPr lang="pt-BR" sz="4000" dirty="0">
                <a:latin typeface="Times New Roman" pitchFamily="18" charset="0"/>
              </a:rPr>
              <a:t>e toda a terra se maravilhou </a:t>
            </a:r>
            <a:r>
              <a:rPr lang="pt-BR" sz="4000" dirty="0" smtClean="0">
                <a:latin typeface="Times New Roman" pitchFamily="18" charset="0"/>
              </a:rPr>
              <a:t>[...</a:t>
            </a:r>
            <a:r>
              <a:rPr lang="en-US" sz="4000" dirty="0" smtClean="0">
                <a:latin typeface="Times New Roman" pitchFamily="18" charset="0"/>
              </a:rPr>
              <a:t>]”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AEACA006-CE06-4834-85BC-579CDAA7C818}" type="slidenum">
              <a:rPr lang="en-US" sz="1200">
                <a:solidFill>
                  <a:srgbClr val="FFFFFF"/>
                </a:solidFill>
              </a:rPr>
              <a:pPr algn="r"/>
              <a:t>54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0866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274638"/>
            <a:ext cx="8458200" cy="114300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latin typeface="Times New Roman" pitchFamily="18" charset="0"/>
              </a:rPr>
              <a:t>Em 2009, o ex-Primeiro-Ministro Tony Blair deixou a Igreja da Inglaterra para se tornar católico romano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08B492C6-EB75-4CE1-83DF-6CAA62F2F1F6}" type="slidenum">
              <a:rPr lang="en-US" sz="1200">
                <a:solidFill>
                  <a:srgbClr val="FFFFFF"/>
                </a:solidFill>
              </a:rPr>
              <a:pPr algn="r"/>
              <a:t>55</a:t>
            </a:fld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0866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Times New Roman" pitchFamily="18" charset="0"/>
              </a:rPr>
              <a:t>O Supremo Tribunal dos EUA</a:t>
            </a:r>
          </a:p>
        </p:txBody>
      </p:sp>
      <p:sp>
        <p:nvSpPr>
          <p:cNvPr id="1669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Garamond" panose="02020404030301010803" pitchFamily="18" charset="0"/>
              </a:rPr>
              <a:t>Em 1987, </a:t>
            </a:r>
            <a:r>
              <a:rPr lang="pt-BR" b="1" dirty="0" smtClean="0">
                <a:latin typeface="Garamond" panose="02020404030301010803" pitchFamily="18" charset="0"/>
              </a:rPr>
              <a:t>há apenas 34 anos, o Supremo Tribunal </a:t>
            </a:r>
            <a:r>
              <a:rPr lang="pt-BR" b="1" dirty="0">
                <a:latin typeface="Garamond" panose="02020404030301010803" pitchFamily="18" charset="0"/>
              </a:rPr>
              <a:t>dos EUA tinha oito </a:t>
            </a:r>
            <a:r>
              <a:rPr lang="pt-BR" b="1" dirty="0" smtClean="0">
                <a:latin typeface="Garamond" panose="02020404030301010803" pitchFamily="18" charset="0"/>
              </a:rPr>
              <a:t>juízes protestantes </a:t>
            </a:r>
            <a:r>
              <a:rPr lang="pt-BR" b="1" dirty="0">
                <a:latin typeface="Garamond" panose="02020404030301010803" pitchFamily="18" charset="0"/>
              </a:rPr>
              <a:t>e um católico romano.</a:t>
            </a:r>
            <a:endParaRPr lang="pt-BR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Em 2010, havia seis </a:t>
            </a:r>
            <a:r>
              <a:rPr lang="pt-BR" b="1" dirty="0" smtClean="0">
                <a:latin typeface="Garamond" panose="02020404030301010803" pitchFamily="18" charset="0"/>
              </a:rPr>
              <a:t>juízes católicos </a:t>
            </a:r>
            <a:r>
              <a:rPr lang="pt-BR" b="1" dirty="0">
                <a:latin typeface="Garamond" panose="02020404030301010803" pitchFamily="18" charset="0"/>
              </a:rPr>
              <a:t>romanos, três judeus e nenhum protestante.</a:t>
            </a:r>
            <a:endParaRPr lang="pt-BR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Os católicos, que correspondem a 23% da população americana, detêm agora 67% dos assentos </a:t>
            </a:r>
            <a:r>
              <a:rPr lang="pt-BR" b="1" dirty="0" smtClean="0">
                <a:latin typeface="Garamond" panose="02020404030301010803" pitchFamily="18" charset="0"/>
              </a:rPr>
              <a:t>no Supremo Tribunal. </a:t>
            </a:r>
            <a:endParaRPr lang="pt-BR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latin typeface="Times New Roman" pitchFamily="18" charset="0"/>
              </a:rPr>
              <a:t>Apostasia Nacional </a:t>
            </a:r>
            <a:r>
              <a:rPr lang="pt-BR" sz="3600" b="1" dirty="0" smtClean="0">
                <a:latin typeface="Times New Roman" pitchFamily="18" charset="0"/>
                <a:sym typeface="Wingdings" pitchFamily="2" charset="2"/>
              </a:rPr>
              <a:t> Ruína Nacional</a:t>
            </a:r>
            <a:endParaRPr lang="pt-BR" sz="3600" b="1" dirty="0" smtClean="0">
              <a:latin typeface="Times New Roman" pitchFamily="18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143000"/>
            <a:ext cx="8610600" cy="5562600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latin typeface="Garamond" panose="02020404030301010803" pitchFamily="18" charset="0"/>
                <a:cs typeface="Times New Roman" pitchFamily="18" charset="0"/>
              </a:rPr>
              <a:t>“</a:t>
            </a:r>
            <a:r>
              <a:rPr lang="pt-BR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Quando nossa nação</a:t>
            </a:r>
            <a:r>
              <a:rPr lang="pt-BR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, em seus conselhos legislativos, votar leis para reprimir a consciência dos homens no tocante a seus privilégios religiosos, </a:t>
            </a:r>
            <a:r>
              <a:rPr lang="pt-BR" b="1" dirty="0" smtClean="0">
                <a:solidFill>
                  <a:srgbClr val="FFC000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impondo a observância do domingo</a:t>
            </a:r>
            <a:r>
              <a:rPr lang="pt-BR" b="1" dirty="0" smtClean="0">
                <a:solidFill>
                  <a:schemeClr val="tx1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 e fazendo com que o poder opressivo seja posto em ação contra os que guardam o sábado do sétimo dia, a lei de Deus será, para todos os efeitos, invalidada em nossa terra [Estados Unidos]; e </a:t>
            </a:r>
            <a:r>
              <a:rPr lang="pt-BR" b="1" dirty="0" smtClean="0">
                <a:solidFill>
                  <a:srgbClr val="E46C0A"/>
                </a:solidFill>
                <a:latin typeface="Garamond" panose="02020404030301010803" pitchFamily="18" charset="0"/>
                <a:ea typeface="ＭＳ Ｐゴシック" pitchFamily="-105" charset="-128"/>
                <a:cs typeface="ＭＳ Ｐゴシック" pitchFamily="-105" charset="-128"/>
              </a:rPr>
              <a:t>à apostasia nacional seguir-se-á a ruína nacional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  <a:latin typeface="Garamond" panose="02020404030301010803" pitchFamily="18" charset="0"/>
                <a:cs typeface="Times New Roman" pitchFamily="18" charset="0"/>
              </a:rPr>
              <a:t>” </a:t>
            </a:r>
            <a:r>
              <a:rPr lang="pt-BR" b="1" dirty="0" smtClean="0">
                <a:latin typeface="Garamond" panose="02020404030301010803" pitchFamily="18" charset="0"/>
                <a:cs typeface="Times New Roman" pitchFamily="18" charset="0"/>
              </a:rPr>
              <a:t>(</a:t>
            </a:r>
            <a:r>
              <a:rPr lang="pt-BR" b="1" i="1" dirty="0" smtClean="0">
                <a:latin typeface="Garamond" panose="02020404030301010803" pitchFamily="18" charset="0"/>
                <a:cs typeface="Times New Roman" pitchFamily="18" charset="0"/>
              </a:rPr>
              <a:t>Maranatha – O Senhor Vem!</a:t>
            </a:r>
            <a:r>
              <a:rPr lang="pt-BR" b="1" dirty="0" smtClean="0">
                <a:latin typeface="Garamond" panose="02020404030301010803" pitchFamily="18" charset="0"/>
                <a:cs typeface="Times New Roman" pitchFamily="18" charset="0"/>
              </a:rPr>
              <a:t>, p. 194).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1FF1-5F38-44A4-8042-C29DE1F1B10C}" type="slidenum">
              <a:rPr lang="en-US"/>
              <a:pPr/>
              <a:t>57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algn="l"/>
            <a:r>
              <a:rPr lang="pt-BR" sz="2800" b="1" dirty="0">
                <a:latin typeface="Garamond" panose="02020404030301010803" pitchFamily="18" charset="0"/>
              </a:rPr>
              <a:t>Por que a Apostasia Nacional Levará à Ruina Nacional?</a:t>
            </a:r>
            <a:br>
              <a:rPr lang="pt-BR" sz="2800" b="1" dirty="0">
                <a:latin typeface="Garamond" panose="02020404030301010803" pitchFamily="18" charset="0"/>
              </a:rPr>
            </a:br>
            <a:r>
              <a:rPr lang="pt-BR" sz="3000" b="1" dirty="0">
                <a:solidFill>
                  <a:srgbClr val="F79646"/>
                </a:solidFill>
                <a:latin typeface="Garamond" panose="02020404030301010803" pitchFamily="18" charset="0"/>
              </a:rPr>
              <a:t>Qual foi o fundamento para o surgimento da América</a:t>
            </a:r>
            <a:r>
              <a:rPr lang="pt-BR" sz="3000" b="1" dirty="0" smtClean="0">
                <a:solidFill>
                  <a:srgbClr val="F79646"/>
                </a:solidFill>
                <a:latin typeface="Garamond" panose="02020404030301010803" pitchFamily="18" charset="0"/>
              </a:rPr>
              <a:t>?</a:t>
            </a:r>
            <a:endParaRPr lang="en-US" sz="3000" b="1" dirty="0" smtClean="0"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sym typeface="Wingdings" pitchFamily="2" charset="2"/>
            </a:endParaRPr>
          </a:p>
        </p:txBody>
      </p:sp>
      <p:sp>
        <p:nvSpPr>
          <p:cNvPr id="409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458200" cy="5334000"/>
          </a:xfrm>
        </p:spPr>
        <p:txBody>
          <a:bodyPr>
            <a:normAutofit/>
          </a:bodyPr>
          <a:lstStyle/>
          <a:p>
            <a:r>
              <a:rPr lang="pt-BR" b="1" dirty="0"/>
              <a:t>Liberdade de Consciência </a:t>
            </a:r>
            <a:r>
              <a:rPr lang="pt-BR" b="1" dirty="0" smtClean="0"/>
              <a:t>e Religião</a:t>
            </a:r>
            <a:endParaRPr lang="pt-BR" dirty="0"/>
          </a:p>
          <a:p>
            <a:r>
              <a:rPr lang="pt-BR" b="1" dirty="0"/>
              <a:t>Liberdade Política e </a:t>
            </a:r>
            <a:r>
              <a:rPr lang="pt-BR" b="1" dirty="0" smtClean="0"/>
              <a:t>Estado </a:t>
            </a:r>
            <a:r>
              <a:rPr lang="pt-BR" b="1" dirty="0"/>
              <a:t>de </a:t>
            </a:r>
            <a:r>
              <a:rPr lang="pt-BR" b="1" dirty="0" smtClean="0"/>
              <a:t>Direito</a:t>
            </a:r>
            <a:endParaRPr lang="pt-BR" dirty="0"/>
          </a:p>
          <a:p>
            <a:r>
              <a:rPr lang="pt-BR" b="1" dirty="0"/>
              <a:t>Liberdade Econômica, livre iniciativa</a:t>
            </a:r>
            <a:endParaRPr lang="pt-BR" dirty="0"/>
          </a:p>
          <a:p>
            <a:r>
              <a:rPr lang="pt-BR" b="1" dirty="0"/>
              <a:t>Liberdade Judicial, </a:t>
            </a:r>
            <a:r>
              <a:rPr lang="pt-BR" b="1" dirty="0" smtClean="0"/>
              <a:t>inocente presumido </a:t>
            </a:r>
            <a:r>
              <a:rPr lang="pt-BR" b="1" dirty="0"/>
              <a:t>até que se prove </a:t>
            </a:r>
            <a:r>
              <a:rPr lang="pt-BR" b="1" dirty="0" smtClean="0"/>
              <a:t>que é culpado</a:t>
            </a:r>
            <a:endParaRPr lang="pt-BR" dirty="0"/>
          </a:p>
          <a:p>
            <a:r>
              <a:rPr lang="pt-BR" b="1" dirty="0" smtClean="0">
                <a:solidFill>
                  <a:srgbClr val="F79646"/>
                </a:solidFill>
              </a:rPr>
              <a:t>Todos esses são </a:t>
            </a:r>
            <a:r>
              <a:rPr lang="pt-BR" b="1" dirty="0">
                <a:solidFill>
                  <a:srgbClr val="F79646"/>
                </a:solidFill>
              </a:rPr>
              <a:t>princípios bíblicos restaurados pela Reforma </a:t>
            </a:r>
            <a:r>
              <a:rPr lang="pt-BR" b="1" dirty="0" smtClean="0">
                <a:solidFill>
                  <a:srgbClr val="F79646"/>
                </a:solidFill>
              </a:rPr>
              <a:t>protestante.</a:t>
            </a:r>
            <a:r>
              <a:rPr lang="pt-BR" b="1" dirty="0" smtClean="0"/>
              <a:t> </a:t>
            </a:r>
            <a:r>
              <a:rPr lang="pt-BR" b="1" dirty="0"/>
              <a:t>Quando eles forem </a:t>
            </a:r>
            <a:r>
              <a:rPr lang="pt-BR" b="1" dirty="0" smtClean="0"/>
              <a:t>pervertidos/abandonados</a:t>
            </a:r>
            <a:r>
              <a:rPr lang="pt-BR" b="1" dirty="0"/>
              <a:t>, </a:t>
            </a:r>
            <a:r>
              <a:rPr lang="pt-BR" b="1" dirty="0" smtClean="0"/>
              <a:t>a </a:t>
            </a:r>
            <a:r>
              <a:rPr lang="pt-BR" b="1" dirty="0"/>
              <a:t>grandeza </a:t>
            </a:r>
            <a:r>
              <a:rPr lang="pt-BR" b="1" dirty="0" smtClean="0"/>
              <a:t>dos Estados Unidos será perdida. </a:t>
            </a:r>
            <a:endParaRPr lang="en-US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n-U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ABD3-26E7-413D-AF4E-3EE025E71C7C}" type="slidenum">
              <a:rPr lang="en-US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Sinais de Renovado Interesse pelo Sábado, o Sétimo Dia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2800" b="1" dirty="0">
                <a:latin typeface="Garamond" panose="02020404030301010803" pitchFamily="18" charset="0"/>
              </a:rPr>
              <a:t>Muitos livros e artigos por observadores do domingo associam a ênfase generalizada à ruptura generalizada do “sábado”. </a:t>
            </a:r>
            <a:endParaRPr lang="pt-BR" sz="2800" dirty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b="1" dirty="0">
                <a:latin typeface="Garamond" panose="02020404030301010803" pitchFamily="18" charset="0"/>
              </a:rPr>
              <a:t>Os observadores do sábado, em funções de destaque (ex.: Barry Black, capelão do Senado; Joseph Lieberman, senador e candidato à vice-presidência, em 2004).</a:t>
            </a:r>
            <a:endParaRPr lang="pt-BR" sz="2800" dirty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b="1" dirty="0">
                <a:latin typeface="Garamond" panose="02020404030301010803" pitchFamily="18" charset="0"/>
              </a:rPr>
              <a:t>O foco no mandamento do sábado leva à conscientização de que o mandamento não pode ser plenamente guardado no dia errado. </a:t>
            </a:r>
            <a:endParaRPr lang="pt-BR" sz="2800" dirty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2800" b="1" dirty="0">
                <a:latin typeface="Garamond" panose="02020404030301010803" pitchFamily="18" charset="0"/>
              </a:rPr>
              <a:t>Muitos indivíduos e até mesmo igrejas inteiras estão aceitando o verdadeiro </a:t>
            </a:r>
            <a:r>
              <a:rPr lang="pt-BR" sz="2800" b="1" dirty="0" smtClean="0">
                <a:latin typeface="Garamond" panose="02020404030301010803" pitchFamily="18" charset="0"/>
              </a:rPr>
              <a:t>sábado</a:t>
            </a:r>
            <a:r>
              <a:rPr lang="en-US" sz="2800" b="1" dirty="0" smtClean="0"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0780-1511-41BE-BB4D-A044E56FAA18}" type="slidenum">
              <a:rPr lang="en-US"/>
              <a:pPr/>
              <a:t>59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pPr lvl="0"/>
            <a:r>
              <a:rPr lang="en-US" sz="2800" b="1" dirty="0" smtClean="0">
                <a:latin typeface="Garamond" panose="02020404030301010803" pitchFamily="18" charset="0"/>
              </a:rPr>
              <a:t>1979:  </a:t>
            </a:r>
            <a:r>
              <a:rPr lang="pt-BR" sz="2800" b="1" dirty="0">
                <a:latin typeface="Garamond" panose="02020404030301010803" pitchFamily="18" charset="0"/>
              </a:rPr>
              <a:t>Alguns adventistas estavam prontos a dizer que a profecia falhara. Afinal, havia </a:t>
            </a:r>
            <a:r>
              <a:rPr lang="pt-BR" sz="2800" b="1" dirty="0" smtClean="0">
                <a:latin typeface="Garamond" panose="02020404030301010803" pitchFamily="18" charset="0"/>
              </a:rPr>
              <a:t>duas “superpotências”, os Estados Unidos e </a:t>
            </a:r>
            <a:r>
              <a:rPr lang="pt-BR" sz="2800" b="1" dirty="0">
                <a:latin typeface="Garamond" panose="02020404030301010803" pitchFamily="18" charset="0"/>
              </a:rPr>
              <a:t>a Rússia Soviética. Alguns falaram da  “desconformidade” de EGW, dizendo que ela tinha “uma escatologia do século 19”. </a:t>
            </a:r>
            <a:endParaRPr lang="pt-BR" sz="2800" dirty="0">
              <a:latin typeface="Garamond" panose="02020404030301010803" pitchFamily="18" charset="0"/>
            </a:endParaRPr>
          </a:p>
          <a:p>
            <a:pPr lvl="0"/>
            <a:r>
              <a:rPr lang="pt-BR" sz="2800" b="1" dirty="0">
                <a:latin typeface="Garamond" panose="02020404030301010803" pitchFamily="18" charset="0"/>
              </a:rPr>
              <a:t>Diante das duas superpotências, como a interpretação de EGW de Apocalipse 13, de que a América dominaria o mundo, poderia </a:t>
            </a:r>
            <a:r>
              <a:rPr lang="pt-BR" sz="2800" b="1" dirty="0" smtClean="0">
                <a:latin typeface="Garamond" panose="02020404030301010803" pitchFamily="18" charset="0"/>
              </a:rPr>
              <a:t>se tornar realidade?</a:t>
            </a:r>
            <a:endParaRPr lang="pt-BR" sz="2800" dirty="0">
              <a:latin typeface="Garamond" panose="02020404030301010803" pitchFamily="18" charset="0"/>
            </a:endParaRPr>
          </a:p>
          <a:p>
            <a:pPr lvl="0"/>
            <a:r>
              <a:rPr lang="pt-BR" sz="2800" b="1" dirty="0">
                <a:latin typeface="Garamond" panose="02020404030301010803" pitchFamily="18" charset="0"/>
              </a:rPr>
              <a:t>Mas a profecia ainda não </a:t>
            </a:r>
            <a:r>
              <a:rPr lang="pt-BR" sz="2800" b="1" dirty="0" smtClean="0">
                <a:latin typeface="Garamond" panose="02020404030301010803" pitchFamily="18" charset="0"/>
              </a:rPr>
              <a:t>terminou... </a:t>
            </a:r>
            <a:endParaRPr lang="pt-BR" sz="2800" dirty="0"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3F03-7A0D-4748-B487-5040560AE551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23333" b="6667"/>
          <a:stretch>
            <a:fillRect/>
          </a:stretch>
        </p:blipFill>
        <p:spPr>
          <a:xfrm>
            <a:off x="4876800" y="381000"/>
            <a:ext cx="175260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1000"/>
            <a:ext cx="1752600" cy="104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V.  Espiritismo Se Infiltrando no Cristianismo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Apocalipse 16:13-14</a:t>
            </a:r>
          </a:p>
          <a:p>
            <a:pPr lvl="1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“Então, vi sair da boca do dragão, da boca da besta e da boca do falso profeta três espíritos imundos semelhantes a rãs;</a:t>
            </a:r>
          </a:p>
          <a:p>
            <a:pPr lvl="1"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“porque eles são espíritos de demônios, operadores de sinais, e se dirigem aos reis do mundo inteiro com o fim de ajuntá-los para a peleja do grande Dia do Deus Todo-Poderoso ”.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ED2C-0844-469D-A79D-CA391C2E1BBC}" type="slidenum">
              <a:rPr lang="en-US"/>
              <a:pPr/>
              <a:t>60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i="1" dirty="0" smtClean="0">
                <a:latin typeface="Times New Roman" pitchFamily="18" charset="0"/>
              </a:rPr>
              <a:t>O Grande Conflito,</a:t>
            </a:r>
            <a:r>
              <a:rPr lang="pt-BR" sz="3600" dirty="0" smtClean="0">
                <a:latin typeface="Times New Roman" pitchFamily="18" charset="0"/>
              </a:rPr>
              <a:t> p. 588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pt-BR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sz="3600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Mediante os dois grandes erros — a imortalidade da alma</a:t>
            </a:r>
            <a:r>
              <a:rPr lang="pt-BR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e </a:t>
            </a:r>
            <a:r>
              <a:rPr lang="pt-BR" sz="3600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a santidade do domingo </a:t>
            </a:r>
            <a:r>
              <a:rPr lang="pt-BR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— Satanás há de enredar o povo em suas malhas. Enquanto </a:t>
            </a:r>
            <a:r>
              <a:rPr lang="pt-BR" sz="3600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o primeiro lança o fundamento do espiritismo</a:t>
            </a:r>
            <a:r>
              <a:rPr lang="pt-BR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, o último cria um laço de simpatia com Roma</a:t>
            </a:r>
            <a:r>
              <a:rPr lang="pt-BR" sz="3600" b="1" dirty="0" smtClean="0">
                <a:latin typeface="Times New Roman" pitchFamily="18" charset="0"/>
                <a:cs typeface="Times New Roman" pitchFamily="18" charset="0"/>
              </a:rPr>
              <a:t>”.</a:t>
            </a:r>
            <a:r>
              <a:rPr lang="pt-BR" sz="36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AABC-CC39-41A9-B5DA-591BD22EAF93}" type="slidenum">
              <a:rPr lang="en-US"/>
              <a:pPr/>
              <a:t>61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Autofit/>
          </a:bodyPr>
          <a:lstStyle/>
          <a:p>
            <a:r>
              <a:rPr lang="pt-BR" sz="3600" i="1" dirty="0" smtClean="0">
                <a:latin typeface="Times New Roman" pitchFamily="18" charset="0"/>
              </a:rPr>
              <a:t>O Grande Conflito,</a:t>
            </a:r>
            <a:r>
              <a:rPr lang="pt-BR" sz="3600" dirty="0" smtClean="0">
                <a:latin typeface="Times New Roman" pitchFamily="18" charset="0"/>
              </a:rPr>
              <a:t> p. 588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Os membros da igreja amam o que o mundo ama, e estão prontos para se unirem a ele; e Satanás está resolvido a [...] fortalecer sua causa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arrastando-os todos para as fileiras do espiritismo</a:t>
            </a:r>
            <a:r>
              <a:rPr lang="pt-B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B5BD-31DC-4596-8A84-8099A0760934}" type="slidenum">
              <a:rPr lang="en-US"/>
              <a:pPr/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Autofit/>
          </a:bodyPr>
          <a:lstStyle/>
          <a:p>
            <a:r>
              <a:rPr lang="pt-BR" sz="3600" i="1" dirty="0" smtClean="0">
                <a:latin typeface="Times New Roman" pitchFamily="18" charset="0"/>
              </a:rPr>
              <a:t>O Grande Conflito,</a:t>
            </a:r>
            <a:r>
              <a:rPr lang="pt-BR" sz="3600" dirty="0" smtClean="0">
                <a:latin typeface="Times New Roman" pitchFamily="18" charset="0"/>
              </a:rPr>
              <a:t> p. 588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pt-B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Católicos romanos, “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protestantes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e mundanos juntamente aceitarão a forma de piedade, destituída de sua eficácia, e verão nesta aliança um grandioso movimento para a conversão do mundo, e o começo do milênio há tanto esperado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BAD7-A922-4DD3-9E83-9FB00D3FECEC}" type="slidenum">
              <a:rPr lang="en-US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V.  Espiritismo Se Infiltrando no Cristianismo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C. Surge o Espiritismo Moderno:</a:t>
            </a:r>
          </a:p>
          <a:p>
            <a:pP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“Fenômenos misteriosos” começaram em 31 de março de 1848, próximo a Rochester, Nova York</a:t>
            </a:r>
            <a:r>
              <a:rPr lang="pt-BR" b="1" dirty="0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pt-BR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EC56-7198-4782-959C-26C568C07BE4}" type="slidenum">
              <a:rPr lang="en-US"/>
              <a:pPr/>
              <a:t>64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V.  Espiritismo Se Infiltrando no Cristianismo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Wingdings" pitchFamily="2" charset="2"/>
              <a:buNone/>
            </a:pPr>
            <a:r>
              <a:rPr lang="pt-BR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D. Verdade bíblica sobre o espiritismo:</a:t>
            </a:r>
          </a:p>
          <a:p>
            <a:pPr>
              <a:buFont typeface="Wingdings" pitchFamily="2" charset="2"/>
              <a:buNone/>
            </a:pP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Gênesis 2:7 </a:t>
            </a:r>
          </a:p>
          <a:p>
            <a:pPr>
              <a:buFont typeface="Wingdings" pitchFamily="2" charset="2"/>
              <a:buNone/>
            </a:pP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Gênesis 3:4-5</a:t>
            </a:r>
          </a:p>
          <a:p>
            <a:pPr>
              <a:buFont typeface="Wingdings" pitchFamily="2" charset="2"/>
              <a:buNone/>
            </a:pP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Eclesiastes 9:5</a:t>
            </a:r>
          </a:p>
          <a:p>
            <a:pPr>
              <a:buFont typeface="Wingdings" pitchFamily="2" charset="2"/>
              <a:buNone/>
            </a:pP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1 Samuel 28:19</a:t>
            </a:r>
          </a:p>
          <a:p>
            <a:pPr>
              <a:buFont typeface="Wingdings" pitchFamily="2" charset="2"/>
              <a:buNone/>
            </a:pPr>
            <a:r>
              <a:rPr lang="pt-BR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2 Coríntios 11:14 </a:t>
            </a:r>
            <a:endParaRPr lang="pt-BR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EDC13-D13F-4F32-8226-254087896598}" type="slidenum">
              <a:rPr lang="en-US"/>
              <a:pPr/>
              <a:t>65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117600" indent="-1117600"/>
            <a:r>
              <a:rPr lang="pt-B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Espiritismo Se Infiltrando no Cristianismo</a:t>
            </a:r>
            <a:endParaRPr lang="pt-BR" sz="36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951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pt-BR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Promovidas experiências de quase-morte.</a:t>
            </a: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endParaRPr lang="pt-BR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pt-BR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Aparição de Maria.  (De acordo com a Bíblia, onde Maria está agora?)</a:t>
            </a: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endParaRPr lang="pt-BR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pt-BR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Halloween é agora o 2º feriado comercial (Manchete: “Satanás está se equiparando a Jesus?”)</a:t>
            </a:r>
          </a:p>
          <a:p>
            <a:pPr marL="533400" indent="-533400">
              <a:buClr>
                <a:srgbClr val="FFFFFF"/>
              </a:buClr>
              <a:buFont typeface="Wingdings" pitchFamily="2" charset="2"/>
              <a:buNone/>
            </a:pPr>
            <a:endParaRPr lang="pt-BR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2D92A-9161-417C-8A49-58C25F0F8FD2}" type="slidenum">
              <a:rPr lang="en-US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4.  Os livros de Harry Potter : </a:t>
            </a:r>
            <a:br>
              <a:rPr lang="pt-BR" sz="3600" dirty="0" smtClean="0">
                <a:latin typeface="Times New Roman" pitchFamily="18" charset="0"/>
              </a:rPr>
            </a:br>
            <a:r>
              <a:rPr lang="pt-BR" sz="3600" dirty="0" smtClean="0">
                <a:latin typeface="Times New Roman" pitchFamily="18" charset="0"/>
              </a:rPr>
              <a:t>Feitiçaria confeitada para crianças</a:t>
            </a:r>
          </a:p>
        </p:txBody>
      </p:sp>
      <p:pic>
        <p:nvPicPr>
          <p:cNvPr id="122883" name="Picture 7" descr="Ohio - Third graders &amp; Harry Potte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420813"/>
            <a:ext cx="6837363" cy="512921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B075-2AE8-4904-AE08-581537C325CC}" type="slidenum">
              <a:rPr lang="en-US"/>
              <a:pPr/>
              <a:t>67</a:t>
            </a:fld>
            <a:endParaRPr lang="en-US" dirty="0"/>
          </a:p>
        </p:txBody>
      </p:sp>
      <p:sp>
        <p:nvSpPr>
          <p:cNvPr id="2" name="CaixaDeTexto 1"/>
          <p:cNvSpPr txBox="1"/>
          <p:nvPr/>
        </p:nvSpPr>
        <p:spPr>
          <a:xfrm>
            <a:off x="7696200" y="5638800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/>
                </a:solidFill>
              </a:rPr>
              <a:t>Em Ohio, alunos da terceira série ouvem atentamente Harry Potter e a Pedra Filosofal.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b="1" i="1" dirty="0" smtClean="0">
                <a:solidFill>
                  <a:schemeClr val="accent2"/>
                </a:solidFill>
              </a:rPr>
              <a:t>“Estamos educando, não doutrinando”. </a:t>
            </a:r>
            <a:endParaRPr lang="pt-BR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5.  O Espiritismo </a:t>
            </a:r>
            <a:r>
              <a:rPr lang="pt-BR" sz="3600" i="1" dirty="0" smtClean="0">
                <a:latin typeface="Times New Roman" pitchFamily="18" charset="0"/>
              </a:rPr>
              <a:t>imitando </a:t>
            </a:r>
            <a:r>
              <a:rPr lang="pt-BR" sz="3600" dirty="0" smtClean="0">
                <a:latin typeface="Times New Roman" pitchFamily="18" charset="0"/>
              </a:rPr>
              <a:t>o Cristianismo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None/>
            </a:pP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pt-BR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Imitando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mais de perto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o cristianismo nominal 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da época,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o espiritismo 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tem maior poder para enganar e enredar. [...] como os espíritos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professarão fé na Escritura Sagrada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, e demonstrarão respeito pelas instituições da igreja, sua obra será aceita como manifestação do poder divino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” (</a:t>
            </a:r>
            <a:r>
              <a:rPr lang="pt-BR" b="1" i="1" dirty="0" smtClean="0">
                <a:latin typeface="Times New Roman" pitchFamily="18" charset="0"/>
                <a:cs typeface="Times New Roman" pitchFamily="18" charset="0"/>
              </a:rPr>
              <a:t>O Grande Conflito</a:t>
            </a:r>
            <a:r>
              <a:rPr lang="pt-BR" b="1" dirty="0" smtClean="0">
                <a:latin typeface="Times New Roman" pitchFamily="18" charset="0"/>
                <a:cs typeface="Times New Roman" pitchFamily="18" charset="0"/>
              </a:rPr>
              <a:t>, p. 588).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8B80-B92F-49DE-9582-8D771D5326AE}" type="slidenum">
              <a:rPr lang="en-US"/>
              <a:pPr/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1117600" indent="-1117600"/>
            <a:r>
              <a:rPr lang="pt-BR" sz="3600" dirty="0" smtClean="0">
                <a:latin typeface="Times New Roman" pitchFamily="18" charset="0"/>
              </a:rPr>
              <a:t>VI.  O Evangelho ao Mundo Inteiro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Mateus 24:14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	“E será pregado este evangelho do reino por todo o mundo, para testemunho a todas as nações. Então, virá o fim.”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E7D4-D42C-49D5-871B-89ABE4B637BA}" type="slidenum">
              <a:rPr lang="en-US"/>
              <a:pPr/>
              <a:t>69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pt-BR" sz="2800" b="1" dirty="0" smtClean="0">
                <a:latin typeface="Times New Roman" pitchFamily="18" charset="0"/>
              </a:rPr>
              <a:t>1989: Queda do Comunismo como uma superpotência global</a:t>
            </a:r>
            <a:endParaRPr lang="pt-BR" sz="2800" dirty="0" smtClean="0"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1E30-A264-454F-BBD2-DF30C98CC4A5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21" y="198327"/>
            <a:ext cx="3817644" cy="5028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/>
            <a:r>
              <a:rPr lang="pt-BR" sz="3600" dirty="0" smtClean="0">
                <a:latin typeface="Times New Roman" pitchFamily="18" charset="0"/>
              </a:rPr>
              <a:t>VI. O Evangelho ao Mundo Inteiro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“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 [a vinda do Senhor] não será retardada para além do tempo em que a mensagem for levada a todas as nações, línguas e povos”.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</a:t>
            </a:r>
            <a:r>
              <a:rPr lang="pt-BR" sz="2800" b="1" dirty="0" smtClean="0">
                <a:latin typeface="Times New Roman" pitchFamily="18" charset="0"/>
              </a:rPr>
              <a:t>	(Ellen White, </a:t>
            </a:r>
            <a:r>
              <a:rPr lang="pt-BR" sz="2800" b="1" i="1" dirty="0" smtClean="0">
                <a:latin typeface="Times New Roman" pitchFamily="18" charset="0"/>
              </a:rPr>
              <a:t>Evangelismo,</a:t>
            </a:r>
            <a:r>
              <a:rPr lang="pt-BR" sz="2800" b="1" dirty="0" smtClean="0">
                <a:latin typeface="Times New Roman" pitchFamily="18" charset="0"/>
              </a:rPr>
              <a:t> p. 697).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4868-CE4C-416E-BCF2-EC5926FB2A3D}" type="slidenum">
              <a:rPr lang="en-US"/>
              <a:pPr/>
              <a:t>70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  <a:ln>
            <a:solidFill>
              <a:srgbClr val="000000"/>
            </a:solidFill>
          </a:ln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pt-BR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VII.  A Sacudidura da Igreja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01000" cy="5410200"/>
          </a:xfrm>
        </p:spPr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  <a:cs typeface="Times New Roman" panose="02020603050405020304" pitchFamily="18" charset="0"/>
              </a:rPr>
              <a:t>	</a:t>
            </a:r>
            <a:endParaRPr lang="pt-BR" b="1" dirty="0" smtClean="0">
              <a:solidFill>
                <a:schemeClr val="accent3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1592-4023-440B-9655-BCF90B1EF16D}" type="slidenum">
              <a:rPr lang="en-US"/>
              <a:pPr/>
              <a:t>71</a:t>
            </a:fld>
            <a:endParaRPr lang="en-US" dirty="0"/>
          </a:p>
        </p:txBody>
      </p:sp>
      <p:sp>
        <p:nvSpPr>
          <p:cNvPr id="2" name="Retângulo 1"/>
          <p:cNvSpPr/>
          <p:nvPr/>
        </p:nvSpPr>
        <p:spPr>
          <a:xfrm>
            <a:off x="685800" y="1843951"/>
            <a:ext cx="7848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A7D6FF"/>
                </a:solidFill>
                <a:latin typeface="Times New Roman" pitchFamily="18" charset="0"/>
              </a:rPr>
              <a:t>Hebreus 12:26-27</a:t>
            </a:r>
          </a:p>
          <a:p>
            <a:r>
              <a:rPr lang="pt-BR" sz="3200" b="1" dirty="0" smtClean="0">
                <a:solidFill>
                  <a:srgbClr val="A7D6FF"/>
                </a:solidFill>
                <a:latin typeface="Times New Roman" pitchFamily="18" charset="0"/>
              </a:rPr>
              <a:t>No Sinai</a:t>
            </a:r>
            <a:r>
              <a:rPr lang="pt-BR" sz="3200" dirty="0" smtClean="0">
                <a:solidFill>
                  <a:srgbClr val="A7D6FF"/>
                </a:solidFill>
                <a:latin typeface="Times New Roman" pitchFamily="18" charset="0"/>
              </a:rPr>
              <a:t>, </a:t>
            </a:r>
            <a:r>
              <a:rPr lang="pt-BR" sz="3200" b="1" dirty="0" smtClean="0">
                <a:solidFill>
                  <a:srgbClr val="A7D6FF"/>
                </a:solidFill>
                <a:latin typeface="Times New Roman" pitchFamily="18" charset="0"/>
              </a:rPr>
              <a:t>a voz de Deus “[…] </a:t>
            </a:r>
            <a:r>
              <a:rPr lang="pt-BR" sz="3200" dirty="0" smtClean="0">
                <a:solidFill>
                  <a:srgbClr val="A7D6FF"/>
                </a:solidFill>
                <a:latin typeface="Arial" pitchFamily="34" charset="0"/>
              </a:rPr>
              <a:t>abalou, então, a terra; agora, porém, ele promete</a:t>
            </a:r>
            <a:r>
              <a:rPr lang="pt-BR" sz="3200" dirty="0" smtClean="0">
                <a:latin typeface="Arial" pitchFamily="34" charset="0"/>
              </a:rPr>
              <a:t>, </a:t>
            </a:r>
            <a:r>
              <a:rPr lang="pt-BR" sz="3200" dirty="0" smtClean="0">
                <a:solidFill>
                  <a:srgbClr val="A7D6FF"/>
                </a:solidFill>
                <a:latin typeface="Arial" pitchFamily="34" charset="0"/>
              </a:rPr>
              <a:t>[...]</a:t>
            </a:r>
            <a:r>
              <a:rPr lang="pt-BR" sz="3200" dirty="0" smtClean="0">
                <a:latin typeface="Arial" pitchFamily="34" charset="0"/>
              </a:rPr>
              <a:t> </a:t>
            </a:r>
            <a:r>
              <a:rPr lang="pt-BR" sz="3200" dirty="0" smtClean="0">
                <a:solidFill>
                  <a:srgbClr val="FFC000"/>
                </a:solidFill>
                <a:latin typeface="Arial" pitchFamily="34" charset="0"/>
              </a:rPr>
              <a:t>Ainda uma vez por todas, farei abalar </a:t>
            </a:r>
            <a:r>
              <a:rPr lang="pt-BR" sz="3200" dirty="0" smtClean="0">
                <a:solidFill>
                  <a:srgbClr val="A7D6FF"/>
                </a:solidFill>
                <a:latin typeface="Arial" pitchFamily="34" charset="0"/>
              </a:rPr>
              <a:t>não só a terra, mas também o céu.</a:t>
            </a:r>
          </a:p>
          <a:p>
            <a:r>
              <a:rPr lang="pt-BR" sz="3200" dirty="0" smtClean="0">
                <a:solidFill>
                  <a:srgbClr val="A7D6FF"/>
                </a:solidFill>
                <a:latin typeface="Arial" pitchFamily="34" charset="0"/>
              </a:rPr>
              <a:t>Ora, esta palavra: </a:t>
            </a:r>
            <a:r>
              <a:rPr lang="pt-BR" sz="3200" dirty="0" smtClean="0">
                <a:solidFill>
                  <a:srgbClr val="FFC000"/>
                </a:solidFill>
                <a:latin typeface="Arial" pitchFamily="34" charset="0"/>
              </a:rPr>
              <a:t>Ainda uma vez por todas </a:t>
            </a:r>
            <a:r>
              <a:rPr lang="pt-BR" sz="3200" dirty="0" smtClean="0">
                <a:solidFill>
                  <a:srgbClr val="A7D6FF"/>
                </a:solidFill>
                <a:latin typeface="Arial" pitchFamily="34" charset="0"/>
              </a:rPr>
              <a:t>significa a</a:t>
            </a:r>
            <a:r>
              <a:rPr lang="pt-BR" sz="3200" dirty="0" smtClean="0">
                <a:latin typeface="Arial" pitchFamily="34" charset="0"/>
              </a:rPr>
              <a:t> </a:t>
            </a:r>
            <a:r>
              <a:rPr lang="pt-BR" sz="3200" dirty="0" smtClean="0">
                <a:solidFill>
                  <a:srgbClr val="FFC000"/>
                </a:solidFill>
                <a:latin typeface="Arial" pitchFamily="34" charset="0"/>
              </a:rPr>
              <a:t>remoção</a:t>
            </a:r>
            <a:r>
              <a:rPr lang="pt-BR" sz="3200" dirty="0" smtClean="0">
                <a:latin typeface="Arial" pitchFamily="34" charset="0"/>
              </a:rPr>
              <a:t> </a:t>
            </a:r>
            <a:r>
              <a:rPr lang="pt-BR" sz="3200" dirty="0" smtClean="0">
                <a:solidFill>
                  <a:srgbClr val="A7D6FF"/>
                </a:solidFill>
                <a:latin typeface="Arial" pitchFamily="34" charset="0"/>
              </a:rPr>
              <a:t>dessas coisas abaladas, [...]</a:t>
            </a:r>
            <a:r>
              <a:rPr lang="pt-BR" sz="3200" dirty="0" smtClean="0">
                <a:latin typeface="Arial" pitchFamily="34" charset="0"/>
              </a:rPr>
              <a:t> </a:t>
            </a:r>
            <a:r>
              <a:rPr lang="pt-BR" sz="3200" dirty="0" smtClean="0">
                <a:solidFill>
                  <a:srgbClr val="FFC000"/>
                </a:solidFill>
                <a:latin typeface="Arial" pitchFamily="34" charset="0"/>
              </a:rPr>
              <a:t>para que as coisas que não são abaladas permaneçam</a:t>
            </a:r>
            <a:r>
              <a:rPr lang="pt-BR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”.</a:t>
            </a:r>
            <a:endParaRPr lang="pt-BR" sz="3200" b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  <a:ln>
            <a:solidFill>
              <a:srgbClr val="000000"/>
            </a:solidFill>
          </a:ln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pt-BR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VII. A Sacudidura da Igreja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01000" cy="5410200"/>
          </a:xfrm>
        </p:spPr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Hebreus 12:26-27</a:t>
            </a:r>
          </a:p>
          <a:p>
            <a:pPr marL="0" indent="0">
              <a:buNone/>
            </a:pPr>
            <a:r>
              <a:rPr lang="pt-BR" sz="2800" b="1" dirty="0" smtClean="0">
                <a:latin typeface="Times New Roman" pitchFamily="18" charset="0"/>
              </a:rPr>
              <a:t>No Sinai</a:t>
            </a:r>
            <a:r>
              <a:rPr lang="pt-BR" sz="2800" dirty="0" smtClean="0">
                <a:latin typeface="Times New Roman" pitchFamily="18" charset="0"/>
              </a:rPr>
              <a:t>, </a:t>
            </a:r>
            <a:r>
              <a:rPr lang="pt-BR" sz="2800" b="1" dirty="0" smtClean="0">
                <a:latin typeface="Times New Roman" pitchFamily="18" charset="0"/>
              </a:rPr>
              <a:t>a voz de Deus “[…] </a:t>
            </a:r>
            <a:r>
              <a:rPr lang="pt-BR" sz="2800" dirty="0" smtClean="0">
                <a:solidFill>
                  <a:srgbClr val="A7D6FF"/>
                </a:solidFill>
                <a:latin typeface="Arial" pitchFamily="34" charset="0"/>
                <a:ea typeface="ＭＳ Ｐゴシック" pitchFamily="-65" charset="-128"/>
              </a:rPr>
              <a:t>abalou, então, a terra; agora, porém, ele promete</a:t>
            </a:r>
            <a:r>
              <a:rPr lang="pt-BR" sz="2800" dirty="0" smtClean="0">
                <a:latin typeface="Arial" pitchFamily="34" charset="0"/>
                <a:ea typeface="ＭＳ Ｐゴシック" pitchFamily="-65" charset="-128"/>
              </a:rPr>
              <a:t>, </a:t>
            </a:r>
            <a:r>
              <a:rPr lang="pt-BR" sz="2800" dirty="0" smtClean="0">
                <a:solidFill>
                  <a:srgbClr val="A7D6FF"/>
                </a:solidFill>
                <a:latin typeface="Arial" pitchFamily="34" charset="0"/>
                <a:ea typeface="ＭＳ Ｐゴシック" pitchFamily="-65" charset="-128"/>
              </a:rPr>
              <a:t>[...]</a:t>
            </a:r>
            <a:r>
              <a:rPr lang="pt-BR" sz="280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pt-BR" sz="2800" dirty="0" smtClean="0">
                <a:solidFill>
                  <a:srgbClr val="FFC000"/>
                </a:solidFill>
                <a:latin typeface="Arial" pitchFamily="34" charset="0"/>
                <a:ea typeface="ＭＳ Ｐゴシック" pitchFamily="-65" charset="-128"/>
              </a:rPr>
              <a:t>Ainda uma vez por todas, farei abalar </a:t>
            </a:r>
            <a:r>
              <a:rPr lang="pt-BR" sz="2800" dirty="0" smtClean="0">
                <a:solidFill>
                  <a:srgbClr val="A7D6FF"/>
                </a:solidFill>
                <a:latin typeface="Arial" pitchFamily="34" charset="0"/>
                <a:ea typeface="ＭＳ Ｐゴシック" pitchFamily="-65" charset="-128"/>
              </a:rPr>
              <a:t>não só a terra, mas também o céu.</a:t>
            </a:r>
          </a:p>
          <a:p>
            <a:pPr marL="0" indent="0">
              <a:buNone/>
            </a:pPr>
            <a:r>
              <a:rPr lang="pt-BR" sz="2800" dirty="0" smtClean="0">
                <a:solidFill>
                  <a:srgbClr val="A7D6FF"/>
                </a:solidFill>
                <a:latin typeface="Arial" pitchFamily="34" charset="0"/>
                <a:ea typeface="ＭＳ Ｐゴシック" pitchFamily="-65" charset="-128"/>
              </a:rPr>
              <a:t>Ora, esta palavra: </a:t>
            </a:r>
            <a:r>
              <a:rPr lang="pt-BR" sz="2800" dirty="0" smtClean="0">
                <a:solidFill>
                  <a:srgbClr val="FFC000"/>
                </a:solidFill>
                <a:latin typeface="Arial" pitchFamily="34" charset="0"/>
                <a:ea typeface="ＭＳ Ｐゴシック" pitchFamily="-65" charset="-128"/>
              </a:rPr>
              <a:t>Ainda uma vez por todas </a:t>
            </a:r>
            <a:r>
              <a:rPr lang="pt-BR" sz="2800" dirty="0" smtClean="0">
                <a:solidFill>
                  <a:srgbClr val="A7D6FF"/>
                </a:solidFill>
                <a:latin typeface="Arial" pitchFamily="34" charset="0"/>
                <a:ea typeface="ＭＳ Ｐゴシック" pitchFamily="-65" charset="-128"/>
              </a:rPr>
              <a:t>significa a</a:t>
            </a:r>
            <a:r>
              <a:rPr lang="pt-BR" sz="280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pt-BR" sz="2800" dirty="0" smtClean="0">
                <a:solidFill>
                  <a:srgbClr val="FFC000"/>
                </a:solidFill>
                <a:latin typeface="Arial" pitchFamily="34" charset="0"/>
                <a:ea typeface="ＭＳ Ｐゴシック" pitchFamily="-65" charset="-128"/>
              </a:rPr>
              <a:t>remoção</a:t>
            </a:r>
            <a:r>
              <a:rPr lang="pt-BR" sz="280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pt-BR" sz="2800" dirty="0" smtClean="0">
                <a:solidFill>
                  <a:srgbClr val="A7D6FF"/>
                </a:solidFill>
                <a:latin typeface="Arial" pitchFamily="34" charset="0"/>
                <a:ea typeface="ＭＳ Ｐゴシック" pitchFamily="-65" charset="-128"/>
              </a:rPr>
              <a:t>dessas coisas abaladas, [...]</a:t>
            </a:r>
            <a:r>
              <a:rPr lang="pt-BR" sz="280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pt-BR" sz="2800" dirty="0" smtClean="0">
                <a:solidFill>
                  <a:srgbClr val="FFC000"/>
                </a:solidFill>
                <a:latin typeface="Arial" pitchFamily="34" charset="0"/>
                <a:ea typeface="ＭＳ Ｐゴシック" pitchFamily="-65" charset="-128"/>
              </a:rPr>
              <a:t>para que as coisas que não são abaladas permaneçam</a:t>
            </a:r>
            <a:r>
              <a:rPr lang="pt-BR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”.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pt-BR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buClr>
                <a:srgbClr val="FFFFFF"/>
              </a:buClr>
              <a:buNone/>
            </a:pPr>
            <a:r>
              <a:rPr lang="pt-BR" sz="2800" b="1" u="sng" dirty="0" smtClean="0">
                <a:solidFill>
                  <a:schemeClr val="accent3"/>
                </a:solidFill>
                <a:latin typeface="Times New Roman" pitchFamily="18" charset="0"/>
              </a:rPr>
              <a:t>Você</a:t>
            </a:r>
            <a:r>
              <a:rPr lang="pt-BR" sz="2800" b="1" dirty="0" smtClean="0">
                <a:solidFill>
                  <a:schemeClr val="accent3"/>
                </a:solidFill>
                <a:latin typeface="Times New Roman" pitchFamily="18" charset="0"/>
              </a:rPr>
              <a:t> será removido ou permanecerá?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1592-4023-440B-9655-BCF90B1EF16D}" type="slidenum">
              <a:rPr lang="en-US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4983163"/>
          </a:xfrm>
        </p:spPr>
        <p:txBody>
          <a:bodyPr>
            <a:normAutofit lnSpcReduction="10000"/>
          </a:bodyPr>
          <a:lstStyle/>
          <a:p>
            <a:pPr>
              <a:buClr>
                <a:srgbClr val="FFFFFF"/>
              </a:buClr>
              <a:buNone/>
            </a:pPr>
            <a:r>
              <a:rPr lang="pt-BR" sz="2800" b="1" dirty="0" smtClean="0">
                <a:solidFill>
                  <a:srgbClr val="A7D6FF"/>
                </a:solidFill>
                <a:latin typeface="Times New Roman" pitchFamily="18" charset="0"/>
              </a:rPr>
              <a:t>	 </a:t>
            </a:r>
            <a:r>
              <a:rPr lang="pt-BR" sz="2800" b="1" dirty="0" smtClean="0">
                <a:solidFill>
                  <a:srgbClr val="A7D6FF"/>
                </a:solidFill>
              </a:rPr>
              <a:t>Um ex-membro, ao voltar dez anos depois, perguntou: “O que há de errado com a igreja? Todos os adventistas costumavam acreditar da mesma forma. Agora parece que existe uma infinita variedade de crenças”. </a:t>
            </a:r>
            <a:endParaRPr lang="pt-BR" sz="2800" dirty="0" smtClean="0">
              <a:solidFill>
                <a:srgbClr val="A7D6FF"/>
              </a:solidFill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pt-BR" sz="2800" dirty="0" smtClean="0">
              <a:solidFill>
                <a:srgbClr val="A7D6FF"/>
              </a:solidFill>
              <a:latin typeface="Times New Roman" pitchFamily="18" charset="0"/>
            </a:endParaRPr>
          </a:p>
        </p:txBody>
      </p:sp>
      <p:pic>
        <p:nvPicPr>
          <p:cNvPr id="140291" name="Picture 4" descr="ADVENTISM IN Conflic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1143000"/>
            <a:ext cx="2565165" cy="385603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DEB0E-312B-43DD-A5C6-CF59514ACF82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1524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A Sacudidura da Igreja</a:t>
            </a:r>
            <a:endParaRPr lang="pt-BR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475456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“</a:t>
            </a:r>
            <a:r>
              <a:rPr lang="pt-BR" b="1" dirty="0" smtClean="0"/>
              <a:t>Estamos no tempo da sacudidura, tempo em que cada coisa que pode ser sacudida, sacudir-se-á</a:t>
            </a:r>
            <a:r>
              <a:rPr lang="pt-BR" b="1" dirty="0" smtClean="0">
                <a:latin typeface="Times New Roman" pitchFamily="18" charset="0"/>
              </a:rPr>
              <a:t>.”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pt-BR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    --EGW, </a:t>
            </a:r>
            <a:r>
              <a:rPr lang="pt-BR" sz="2800" b="1" i="1" dirty="0" smtClean="0">
                <a:latin typeface="Times New Roman" pitchFamily="18" charset="0"/>
              </a:rPr>
              <a:t>A Fé Pela Qual Eu Vivo, </a:t>
            </a:r>
            <a:r>
              <a:rPr lang="pt-BR" sz="2800" b="1" dirty="0" smtClean="0">
                <a:latin typeface="Times New Roman" pitchFamily="18" charset="0"/>
              </a:rPr>
              <a:t>336.</a:t>
            </a:r>
          </a:p>
        </p:txBody>
      </p:sp>
      <p:pic>
        <p:nvPicPr>
          <p:cNvPr id="142339" name="Picture 4" descr="ADVENTISM IN Conflic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0" y="1295400"/>
            <a:ext cx="2261021" cy="339883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6DC-5497-4608-958A-9747AD934446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53340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 A resposta foi. . 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pt-BR" sz="40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Último engano de Satanás</a:t>
            </a:r>
            <a:r>
              <a:rPr lang="pt-BR" sz="36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pt-BR" sz="36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</a:br>
            <a:r>
              <a:rPr lang="pt-BR" sz="32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(na igreja adventista)</a:t>
            </a:r>
            <a:endParaRPr lang="pt-BR" sz="2800" b="1" dirty="0" smtClean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Clr>
                <a:srgbClr val="FFFFFF"/>
              </a:buClr>
              <a:buNone/>
            </a:pP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		</a:t>
            </a:r>
            <a:r>
              <a:rPr lang="pt-BR" sz="35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pt-BR" sz="3500" b="1" dirty="0" smtClean="0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Satanás está... continuamente forcejando por introduzir o falso — para afastar da verdade. </a:t>
            </a:r>
            <a:r>
              <a:rPr lang="pt-BR" sz="3500" b="1" u="sng" dirty="0" smtClean="0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O último engano de Satanás será tornar sem efeito o testemunho do Espírito de Deus</a:t>
            </a:r>
            <a:r>
              <a:rPr lang="pt-BR" sz="3500" b="1" dirty="0" smtClean="0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 “Não havendo profecia, o povo se corrompe” (no inglês, “o povo perece”). Provérbios 28:18. </a:t>
            </a:r>
            <a:r>
              <a:rPr lang="pt-BR" sz="3500" b="1" u="sng" dirty="0" smtClean="0">
                <a:solidFill>
                  <a:schemeClr val="bg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Satanás operará habilmente de várias maneiras e por diferentes instrumentalidades, para perturbar a confiança do povo remanescente de Deus no verdadeiro testemunho</a:t>
            </a:r>
            <a:r>
              <a:rPr lang="pt-BR" sz="35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” (</a:t>
            </a:r>
            <a:r>
              <a:rPr lang="pt-BR" sz="2800" b="1" i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Mensagens Escolhidas,</a:t>
            </a:r>
            <a:r>
              <a:rPr lang="pt-BR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v. 1, p. 48).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D521-6BE3-486A-B2A0-09FA32EAD5B7}" type="slidenum">
              <a:rPr lang="en-US"/>
              <a:pPr/>
              <a:t>75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“Um ódio... </a:t>
            </a:r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</a:t>
            </a:r>
            <a:r>
              <a:rPr lang="pt-BR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ue é satânico” </a:t>
            </a:r>
            <a:r>
              <a:rPr lang="pt-B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pt-B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pt-B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na origem e intensidade -- Roger Coon)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None/>
            </a:pPr>
            <a:r>
              <a:rPr lang="pt-BR" b="1" dirty="0" smtClean="0">
                <a:latin typeface="Times New Roman" pitchFamily="18" charset="0"/>
                <a:cs typeface="Times New Roman" panose="02020603050405020304" pitchFamily="18" charset="0"/>
              </a:rPr>
              <a:t>	“</a:t>
            </a:r>
            <a:r>
              <a:rPr lang="pt-BR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Será ateado contra os testemunhos um ódio satânico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.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A operação de Satanás será perturbar a fé das igrejas neles, por esta razão: Ele não pode achar caminho tão livre para introduzir seus enganos e prender almas em suas mentiras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</a:t>
            </a:r>
            <a:r>
              <a:rPr lang="pt-BR" b="1" u="sng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se as advertências e repreensões e conselhos do Espírito de Deus forem atendidos</a:t>
            </a:r>
            <a:r>
              <a:rPr lang="pt-BR" b="1" dirty="0" smtClean="0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” </a:t>
            </a:r>
            <a:r>
              <a:rPr lang="pt-BR" b="1" i="1" dirty="0" smtClean="0">
                <a:latin typeface="Times New Roman" pitchFamily="18" charset="0"/>
                <a:cs typeface="Times New Roman" panose="02020603050405020304" pitchFamily="18" charset="0"/>
              </a:rPr>
              <a:t>(Mensagens Escolhidas,</a:t>
            </a:r>
            <a:r>
              <a:rPr lang="pt-BR" b="1" dirty="0" smtClean="0">
                <a:latin typeface="Times New Roman" pitchFamily="18" charset="0"/>
                <a:cs typeface="Times New Roman" panose="02020603050405020304" pitchFamily="18" charset="0"/>
              </a:rPr>
              <a:t> v. 1, p. 48).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998F-423A-4098-8CEB-68A36EF81F83}" type="slidenum">
              <a:rPr lang="en-US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pt-BR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VII.  A Sacudidura da Igreja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“Piores inimigos dos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. . . Ex-irmãos”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  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		</a:t>
            </a:r>
            <a:r>
              <a:rPr lang="pt-BR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 aproximar-se a tempestade, uma classe numerosa que tem professado fé na mensagem do terceiro anjo, mas não tem sido santificada pela obediência à verdade, abandona sua posição, passando para as fileiras do adversário</a:t>
            </a:r>
            <a:r>
              <a:rPr lang="pt-BR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. […]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722F4C-548F-4706-A167-D34F5A0367C7}" type="slidenum">
              <a:rPr lang="en-US"/>
              <a:pPr/>
              <a:t>77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“Piores inimigos”, continuação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924800" cy="5029200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None/>
            </a:pPr>
            <a:r>
              <a:rPr lang="pt-BR" sz="2800" b="1" dirty="0" smtClean="0">
                <a:latin typeface="Times New Roman" pitchFamily="18" charset="0"/>
                <a:cs typeface="Times New Roman" panose="02020603050405020304" pitchFamily="18" charset="0"/>
              </a:rPr>
              <a:t>	“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Homens de talento e maneiras agradáveis, que se haviam já regozijado na verdade, empregam sua capacidade em enganar e transviar as almas. </a:t>
            </a:r>
            <a:r>
              <a:rPr lang="pt-B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Tornam-se os piores inimigos 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de seus antigos irmãos. Quando os observadores do sábado forem levados perante os tribunais para responder por sua fé, estes apóstatas </a:t>
            </a:r>
            <a:r>
              <a:rPr lang="pt-B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serão os mais ativos agentes de Satanás</a:t>
            </a:r>
            <a:r>
              <a:rPr lang="pt-B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para representá-los falsamente e os acusar e, </a:t>
            </a:r>
            <a:r>
              <a:rPr lang="pt-BR" sz="28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por meio de falsos boatos e insinuações</a:t>
            </a:r>
            <a:r>
              <a:rPr lang="pt-BR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, 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incitar os governantes contra eles</a:t>
            </a:r>
            <a:r>
              <a:rPr lang="pt-BR" sz="2800" b="1" dirty="0" smtClean="0">
                <a:latin typeface="Times New Roman" pitchFamily="18" charset="0"/>
                <a:cs typeface="Times New Roman" panose="02020603050405020304" pitchFamily="18" charset="0"/>
              </a:rPr>
              <a:t>” (</a:t>
            </a:r>
            <a:r>
              <a:rPr lang="pt-BR" sz="2800" b="1" i="1" dirty="0" smtClean="0">
                <a:latin typeface="Times New Roman" pitchFamily="18" charset="0"/>
                <a:cs typeface="Times New Roman" panose="02020603050405020304" pitchFamily="18" charset="0"/>
              </a:rPr>
              <a:t>O Grande Conflito,</a:t>
            </a:r>
            <a:r>
              <a:rPr lang="pt-BR" sz="2800" b="1" dirty="0" smtClean="0">
                <a:latin typeface="Times New Roman" pitchFamily="18" charset="0"/>
                <a:cs typeface="Times New Roman" panose="02020603050405020304" pitchFamily="18" charset="0"/>
              </a:rPr>
              <a:t> p. 608).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8788D-6962-47C7-9F20-E237E08EAA04}" type="slidenum">
              <a:rPr lang="en-US"/>
              <a:pPr/>
              <a:t>78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VII.  A Sacudidura da Igreja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2 Tessalonicenses 2:9-10</a:t>
            </a:r>
          </a:p>
          <a:p>
            <a:pPr>
              <a:buClr>
                <a:srgbClr val="FFFFFF"/>
              </a:buClr>
              <a:buNone/>
            </a:pPr>
            <a:r>
              <a:rPr lang="pt-BR" b="1" dirty="0" smtClean="0">
                <a:latin typeface="Times New Roman" pitchFamily="18" charset="0"/>
                <a:cs typeface="Times New Roman" panose="02020603050405020304" pitchFamily="18" charset="0"/>
              </a:rPr>
              <a:t>	“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Ora, o aparecimento do iníquo é segundo a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eficácia de Satanás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 todo poder, e sinais, e prodígios da mentira, e com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 engano de injustiça aos que perecem, </a:t>
            </a:r>
            <a:r>
              <a:rPr lang="pt-BR" b="1" u="sng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porque não acolheram o amor da verdade </a:t>
            </a:r>
            <a:r>
              <a:rPr lang="pt-BR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serem salvos”</a:t>
            </a:r>
            <a:r>
              <a:rPr lang="pt-BR" b="1" dirty="0" smtClean="0">
                <a:latin typeface="Times New Roman" pitchFamily="18" charset="0"/>
                <a:cs typeface="Times New Roman" panose="02020603050405020304" pitchFamily="18" charset="0"/>
              </a:rPr>
              <a:t>	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500-3D40-49BB-8217-FE825385D869}" type="slidenum">
              <a:rPr lang="en-US"/>
              <a:pPr/>
              <a:t>79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57200"/>
            <a:ext cx="3810000" cy="5791200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endParaRPr lang="pt-BR" sz="2800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  1991—Depois da primeira guerra do Golfo, a revista </a:t>
            </a:r>
            <a:r>
              <a:rPr lang="pt-BR" sz="2800" b="1" i="1" dirty="0" smtClean="0">
                <a:latin typeface="Times New Roman" pitchFamily="18" charset="0"/>
              </a:rPr>
              <a:t>TIME</a:t>
            </a:r>
            <a:r>
              <a:rPr lang="pt-BR" sz="2800" b="1" dirty="0" smtClean="0">
                <a:latin typeface="Times New Roman" pitchFamily="18" charset="0"/>
              </a:rPr>
              <a:t> chamou os Estados Unidos de 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	“a única superpotência remanescente no mundo”.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endParaRPr lang="pt-BR" sz="2800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</a:rPr>
              <a:t>  Yassir Arafat chamou Washington, DC, de “a nova Roma”.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endParaRPr lang="pt-BR" sz="2800" dirty="0" smtClean="0">
              <a:latin typeface="Times New Roman" pitchFamily="18" charset="0"/>
            </a:endParaRPr>
          </a:p>
        </p:txBody>
      </p:sp>
      <p:pic>
        <p:nvPicPr>
          <p:cNvPr id="32771" name="Picture 7" descr="Adventist Review - Superpow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260350"/>
            <a:ext cx="4806950" cy="63690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5300-AA4E-484A-A7EC-51A76C304612}" type="slidenum">
              <a:rPr lang="en-US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>
                <a:latin typeface="Times New Roman" pitchFamily="18" charset="0"/>
              </a:rPr>
              <a:t>VII.  A Sacudidura da Igreja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endParaRPr lang="pt-BR" b="1" dirty="0" smtClean="0">
              <a:latin typeface="Times New Roman" pitchFamily="18" charset="0"/>
            </a:endParaRP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pt-BR" sz="3900" b="1" dirty="0" smtClean="0">
                <a:latin typeface="Times New Roman" pitchFamily="18" charset="0"/>
              </a:rPr>
              <a:t>A questão fundamental não é meramente se você </a:t>
            </a:r>
            <a:r>
              <a:rPr lang="pt-BR" sz="3900" b="1" i="1" dirty="0" smtClean="0">
                <a:latin typeface="Times New Roman" pitchFamily="18" charset="0"/>
              </a:rPr>
              <a:t>conhece a verdade</a:t>
            </a:r>
            <a:r>
              <a:rPr lang="pt-BR" sz="3900" b="1" dirty="0" smtClean="0">
                <a:latin typeface="Times New Roman" pitchFamily="18" charset="0"/>
              </a:rPr>
              <a:t>, mas se você </a:t>
            </a:r>
            <a:r>
              <a:rPr lang="pt-BR" sz="3900" b="1" i="1" dirty="0" smtClean="0">
                <a:latin typeface="Times New Roman" pitchFamily="18" charset="0"/>
              </a:rPr>
              <a:t>ama a verdade.</a:t>
            </a:r>
            <a:endParaRPr lang="pt-BR" sz="3900" b="1" dirty="0" smtClean="0">
              <a:latin typeface="Times New Roman" pitchFamily="18" charset="0"/>
            </a:endParaRP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endParaRPr lang="pt-BR" sz="3900" b="1" i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	</a:t>
            </a: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pt-BR" b="1" dirty="0" smtClean="0">
                <a:latin typeface="Times New Roman" pitchFamily="18" charset="0"/>
              </a:rPr>
              <a:t>Você </a:t>
            </a:r>
            <a:r>
              <a:rPr lang="pt-BR" b="1" i="1" dirty="0" smtClean="0">
                <a:latin typeface="Times New Roman" pitchFamily="18" charset="0"/>
              </a:rPr>
              <a:t>ama</a:t>
            </a:r>
            <a:r>
              <a:rPr lang="pt-BR" b="1" dirty="0" smtClean="0">
                <a:latin typeface="Times New Roman" pitchFamily="18" charset="0"/>
              </a:rPr>
              <a:t> a verdade?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9FA0-AF8A-4CEF-80E1-6B940ADE9F11}" type="slidenum">
              <a:rPr lang="en-US"/>
              <a:pPr/>
              <a:t>80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VII.  A Sacudidura da Igreja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FFFF"/>
              </a:buClr>
              <a:buNone/>
            </a:pPr>
            <a:r>
              <a:rPr lang="pt-BR" b="1" dirty="0" smtClean="0">
                <a:latin typeface="Times New Roman" pitchFamily="18" charset="0"/>
                <a:cs typeface="Times New Roman" panose="02020603050405020304" pitchFamily="18" charset="0"/>
              </a:rPr>
              <a:t>	</a:t>
            </a:r>
            <a:r>
              <a:rPr lang="pt-BR" sz="35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“</a:t>
            </a:r>
            <a:r>
              <a:rPr lang="pt-BR" sz="3600" b="1" dirty="0" smtClean="0">
                <a:solidFill>
                  <a:srgbClr val="FAC090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Cada alma, em cada associação, em cada parte da vinha do Senhor, tem o privilégio de conhecer a verdade</a:t>
            </a:r>
            <a:r>
              <a:rPr lang="pt-BR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. </a:t>
            </a:r>
            <a:r>
              <a:rPr lang="pt-BR" sz="3600" b="1" i="1" u="sng" dirty="0" smtClean="0">
                <a:solidFill>
                  <a:srgbClr val="E46C0A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Mas a verdade não é verdade para aqueles que não a praticam. A verdade é apenas verdade quando você a vive na vida diária</a:t>
            </a:r>
            <a:r>
              <a:rPr lang="pt-BR" sz="3600" dirty="0" smtClean="0">
                <a:solidFill>
                  <a:srgbClr val="E46C0A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, </a:t>
            </a:r>
            <a:r>
              <a:rPr lang="pt-BR" sz="3600" b="1" dirty="0" smtClean="0">
                <a:solidFill>
                  <a:srgbClr val="E46C0A"/>
                </a:solidFill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mostrando ao mundo que aquelas pessoas devem, pelo menos, ser salvas.</a:t>
            </a:r>
            <a:r>
              <a:rPr lang="pt-BR" sz="3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”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	</a:t>
            </a:r>
            <a:r>
              <a:rPr lang="pt-BR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Ellen White, G</a:t>
            </a:r>
            <a:r>
              <a:rPr lang="pt-BR" sz="3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eneral Conference Bulletin</a:t>
            </a:r>
            <a:r>
              <a:rPr lang="pt-BR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, 3 de abril de 1901, par. 10.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pt-BR" sz="2800" b="1" dirty="0" smtClean="0">
                <a:latin typeface="Times New Roman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128-C8DE-458C-80A3-9438745B41F8}" type="slidenum">
              <a:rPr lang="en-US"/>
              <a:pPr/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Duas Formas de “Preparar-se” para a Sacudidura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8229600" cy="4876800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None/>
            </a:pPr>
            <a:r>
              <a:rPr lang="pt-BR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	     </a:t>
            </a:r>
            <a:r>
              <a:rPr lang="pt-BR" sz="32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“</a:t>
            </a:r>
            <a:r>
              <a:rPr lang="pt-BR" sz="3200" b="1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Ao aproximar-se a tempestade, uma classe numerosa que tem professado fé na mensagem do terceiro anjo, mas não tem sido santificada pela obediência à verdade, abandona sua posição, passando para as fileiras do adversário</a:t>
            </a:r>
            <a:r>
              <a:rPr lang="pt-BR" sz="32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. </a:t>
            </a:r>
            <a:r>
              <a:rPr lang="pt-BR" sz="3200" b="1" u="sng" kern="1200" dirty="0" smtClean="0">
                <a:solidFill>
                  <a:srgbClr val="6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Unindo-se ao mundo e participando de seu espírito, chegaram a ver as coisas quase sob a mesma luz; e, em vindo a prova, estão prontos a escolher o lado fácil, popular.</a:t>
            </a:r>
            <a:r>
              <a:rPr lang="pt-BR" sz="32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” 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pt-BR" sz="32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O Grande Conflito</a:t>
            </a:r>
            <a:r>
              <a:rPr lang="pt-BR" sz="32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, p. 608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D5BE6-E9F1-4760-8DDF-95BF2E5C4FF3}" type="slidenum">
              <a:rPr lang="en-US"/>
              <a:pPr/>
              <a:t>82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81800" cy="5086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61A2-6E1F-4E79-9A6F-1EC5A1B80677}" type="slidenum">
              <a:rPr lang="en-US"/>
              <a:pPr/>
              <a:t>83</a:t>
            </a:fld>
            <a:endParaRPr lang="en-US" dirty="0"/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447800" y="4419600"/>
            <a:ext cx="644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1295400" y="1219200"/>
            <a:ext cx="36576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Complete esta sentença:</a:t>
            </a:r>
          </a:p>
          <a:p>
            <a:pPr algn="ctr" eaLnBrk="0" hangingPunct="0"/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“</a:t>
            </a: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quiserdes ficar firmes através do tempo de angústia, tereis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. . </a:t>
            </a:r>
          </a:p>
          <a:p>
            <a:pPr algn="ctr" eaLnBrk="0" hangingPunct="0"/>
            <a:endParaRPr lang="pt-B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pt-B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pt-B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pt-BR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pt-BR" sz="28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r>
              <a:rPr lang="pt-BR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Ellen White, </a:t>
            </a:r>
            <a:r>
              <a:rPr lang="pt-BR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Mensagens Escolhidas</a:t>
            </a:r>
            <a:r>
              <a:rPr lang="pt-BR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, v. 1, p. 363</a:t>
            </a:r>
            <a:endParaRPr lang="pt-BR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304800" y="228601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pt-BR" sz="40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O Único Preparo que Permanecerá</a:t>
            </a:r>
            <a:endParaRPr lang="pt-BR" sz="40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81800" cy="5086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61A2-6E1F-4E79-9A6F-1EC5A1B80677}" type="slidenum">
              <a:rPr lang="en-US"/>
              <a:pPr/>
              <a:t>84</a:t>
            </a:fld>
            <a:endParaRPr lang="en-US" dirty="0"/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447800" y="4419600"/>
            <a:ext cx="644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1143000" y="1219200"/>
            <a:ext cx="3810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Se quiserdes ficar firmes através do tempo de angústia, tereis de conhecer a </a:t>
            </a:r>
            <a:r>
              <a:rPr lang="pt-BR" sz="2800" b="1" i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Cristo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e </a:t>
            </a:r>
            <a:r>
              <a:rPr lang="pt-BR" sz="2800" b="1" i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apropriar-vos  [aceitar ativamente] do dom de Sua justiça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, que Ele atribui ao pecador arrependido.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eaLnBrk="0" hangingPunct="0"/>
            <a:endParaRPr lang="pt-BR" sz="2800" b="1" dirty="0" smtClean="0">
              <a:effectLst>
                <a:outerShdw blurRad="38100" dist="38100" dir="2700000" algn="tl">
                  <a:srgbClr val="1F497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pt-BR" b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Ellen White, </a:t>
            </a:r>
            <a:r>
              <a:rPr lang="pt-BR" b="1" i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Mensagens Escolhidas</a:t>
            </a:r>
            <a:r>
              <a:rPr lang="pt-BR" b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v. 1, p. 363</a:t>
            </a:r>
            <a:endParaRPr lang="pt-BR" sz="2400" b="1" dirty="0">
              <a:effectLst>
                <a:outerShdw blurRad="38100" dist="38100" dir="2700000" algn="tl">
                  <a:srgbClr val="1F497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304800" y="228601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pt-BR" sz="40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O Único Preparo que Permanecerá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81800" cy="5086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61A2-6E1F-4E79-9A6F-1EC5A1B80677}" type="slidenum">
              <a:rPr lang="en-US"/>
              <a:pPr/>
              <a:t>85</a:t>
            </a:fld>
            <a:endParaRPr lang="en-US" dirty="0"/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447800" y="4419600"/>
            <a:ext cx="644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1143000" y="1219200"/>
            <a:ext cx="3810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“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Se </a:t>
            </a:r>
            <a:r>
              <a:rPr lang="pt-BR" sz="2800" b="1" dirty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quiserdes ficar firmes através do tempo de angústia, tereis de conhecer a </a:t>
            </a:r>
            <a:r>
              <a:rPr lang="pt-BR" sz="2800" b="1" i="1" dirty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Cristo</a:t>
            </a:r>
            <a:r>
              <a:rPr lang="pt-BR" sz="2800" b="1" dirty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 e </a:t>
            </a:r>
            <a:r>
              <a:rPr lang="pt-BR" sz="2800" b="1" i="1" dirty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apropriar-vos  [aceitar ativamente] do dom de Sua justiça</a:t>
            </a:r>
            <a:r>
              <a:rPr lang="pt-BR" sz="2800" b="1" dirty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, que Ele atribui ao pecador </a:t>
            </a:r>
            <a:r>
              <a:rPr lang="pt-BR" sz="2800" b="1" dirty="0" smtClean="0">
                <a:latin typeface="Times New Roman" panose="02020603050405020304" pitchFamily="18" charset="0"/>
                <a:ea typeface="ＭＳ Ｐゴシック" pitchFamily="-105" charset="-128"/>
                <a:cs typeface="Times New Roman" panose="02020603050405020304" pitchFamily="18" charset="0"/>
              </a:rPr>
              <a:t>arrependido.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t-BR" sz="2800" b="1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pt-BR" sz="2800" b="1" dirty="0">
              <a:effectLst>
                <a:outerShdw blurRad="38100" dist="38100" dir="2700000" algn="tl">
                  <a:srgbClr val="1F497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pt-BR" b="1" dirty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Ellen White, </a:t>
            </a:r>
            <a:r>
              <a:rPr lang="pt-BR" b="1" i="1" dirty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Mensagens Escolhidas</a:t>
            </a:r>
            <a:r>
              <a:rPr lang="pt-BR" b="1" dirty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v. 1, </a:t>
            </a:r>
            <a:r>
              <a:rPr lang="pt-BR" b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p. 363</a:t>
            </a:r>
            <a:endParaRPr lang="pt-BR" b="1" dirty="0">
              <a:effectLst>
                <a:outerShdw blurRad="38100" dist="38100" dir="2700000" algn="tl">
                  <a:srgbClr val="1F497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304800" y="228601"/>
            <a:ext cx="838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pt-BR" sz="40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O Único Preparo que Permanecerá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5EFBF304-EC64-4835-B207-423ECFD42498}" type="slidenum">
              <a:rPr lang="en-US" sz="1200">
                <a:solidFill>
                  <a:srgbClr val="FFFFFF"/>
                </a:solidFill>
              </a:rPr>
              <a:pPr algn="r"/>
              <a:t>86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4868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3276600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100" i="1" dirty="0" smtClean="0">
                <a:latin typeface="Papyrus" pitchFamily="66" charset="0"/>
              </a:rPr>
              <a:t>“Aguardando </a:t>
            </a:r>
            <a:r>
              <a:rPr lang="pt-BR" sz="3100" i="1" dirty="0">
                <a:latin typeface="Papyrus" pitchFamily="66" charset="0"/>
              </a:rPr>
              <a:t>a bendita esperança e a manifestação da glória do nosso grande Deus e Salvador Cristo </a:t>
            </a:r>
            <a:r>
              <a:rPr lang="pt-BR" sz="3100" i="1" dirty="0" smtClean="0">
                <a:latin typeface="Papyrus" pitchFamily="66" charset="0"/>
              </a:rPr>
              <a:t>Jesus.”</a:t>
            </a:r>
            <a:endParaRPr lang="en-US" sz="3100" i="1" dirty="0">
              <a:latin typeface="Papyrus" pitchFamily="66" charset="0"/>
            </a:endParaRPr>
          </a:p>
          <a:p>
            <a:endParaRPr lang="en-US" sz="3100" dirty="0">
              <a:latin typeface="Papyrus" pitchFamily="66" charset="0"/>
            </a:endParaRPr>
          </a:p>
          <a:p>
            <a:pPr algn="r"/>
            <a:r>
              <a:rPr lang="en-US" sz="3100" dirty="0" smtClean="0">
                <a:latin typeface="Papyrus" pitchFamily="66" charset="0"/>
              </a:rPr>
              <a:t>Tito </a:t>
            </a:r>
            <a:r>
              <a:rPr lang="en-US" sz="3100" dirty="0">
                <a:latin typeface="Papyrus" pitchFamily="66" charset="0"/>
              </a:rPr>
              <a:t>2:13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5EFBF304-EC64-4835-B207-423ECFD42498}" type="slidenum">
              <a:rPr lang="en-US" sz="1200">
                <a:solidFill>
                  <a:srgbClr val="FFFFFF"/>
                </a:solidFill>
              </a:rPr>
              <a:pPr algn="r"/>
              <a:t>87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4868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3352800" cy="438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100" i="1" dirty="0" smtClean="0">
                <a:latin typeface="Papyrus" pitchFamily="66" charset="0"/>
              </a:rPr>
              <a:t>“Aguardando </a:t>
            </a:r>
            <a:r>
              <a:rPr lang="pt-BR" sz="3100" i="1" dirty="0">
                <a:latin typeface="Papyrus" pitchFamily="66" charset="0"/>
              </a:rPr>
              <a:t>a bendita esperança e a manifestação da glória do nosso grande Deus e Salvador Cristo </a:t>
            </a:r>
            <a:r>
              <a:rPr lang="pt-BR" sz="3100" i="1" dirty="0" smtClean="0">
                <a:latin typeface="Papyrus" pitchFamily="66" charset="0"/>
              </a:rPr>
              <a:t>Jesus.”</a:t>
            </a:r>
            <a:endParaRPr lang="en-US" sz="3100" i="1" dirty="0">
              <a:latin typeface="Papyrus" pitchFamily="66" charset="0"/>
            </a:endParaRPr>
          </a:p>
          <a:p>
            <a:endParaRPr lang="en-US" sz="3100" i="1" dirty="0">
              <a:latin typeface="Papyrus" pitchFamily="66" charset="0"/>
            </a:endParaRPr>
          </a:p>
          <a:p>
            <a:pPr algn="r"/>
            <a:r>
              <a:rPr lang="en-US" sz="3100" dirty="0">
                <a:latin typeface="Papyrus" pitchFamily="66" charset="0"/>
              </a:rPr>
              <a:t>Tito 2:13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Endereços da web</a:t>
            </a:r>
          </a:p>
        </p:txBody>
      </p:sp>
      <p:sp>
        <p:nvSpPr>
          <p:cNvPr id="15258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www.andrews.edu/~jmoon</a:t>
            </a:r>
          </a:p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www.andrews.edu/~fortind</a:t>
            </a:r>
          </a:p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www.WhiteEstate.org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4800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3EDF-E571-439F-9C24-C355B333D3D2}" type="slidenum">
              <a:rPr lang="en-US"/>
              <a:pPr/>
              <a:t>88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pt-BR" b="1" dirty="0" smtClean="0">
                <a:latin typeface="Times New Roman" pitchFamily="18" charset="0"/>
              </a:rPr>
              <a:t>O </a:t>
            </a:r>
            <a:r>
              <a:rPr lang="pt-BR" b="1" i="1" dirty="0" smtClean="0">
                <a:latin typeface="Times New Roman" pitchFamily="18" charset="0"/>
              </a:rPr>
              <a:t>Washington Post</a:t>
            </a:r>
            <a:r>
              <a:rPr lang="pt-BR" b="1" dirty="0" smtClean="0">
                <a:latin typeface="Times New Roman" pitchFamily="18" charset="0"/>
              </a:rPr>
              <a:t> disse que a importância da vitória da Guerra do Golfo, em 1991, foi que a “América agora determinaria todos os principais eventos mundiais”.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CAC36-0E20-424E-9C11-C5C2DF04D7F6}" type="slidenum">
              <a:rPr lang="en-US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76600"/>
            <a:ext cx="4292600" cy="267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19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eme50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eme12">
  <a:themeElements>
    <a:clrScheme name="Office Theme 14">
      <a:dk1>
        <a:srgbClr val="000000"/>
      </a:dk1>
      <a:lt1>
        <a:srgbClr val="FFFFFF"/>
      </a:lt1>
      <a:dk2>
        <a:srgbClr val="8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660033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8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eme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me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26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me9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eme122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9966</TotalTime>
  <Words>3872</Words>
  <Application>Microsoft Macintosh PowerPoint</Application>
  <PresentationFormat>Presentación en pantalla (4:3)</PresentationFormat>
  <Paragraphs>553</Paragraphs>
  <Slides>88</Slides>
  <Notes>88</Notes>
  <HiddenSlides>4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88</vt:i4>
      </vt:variant>
    </vt:vector>
  </HeadingPairs>
  <TitlesOfParts>
    <vt:vector size="113" baseType="lpstr">
      <vt:lpstr>Arial</vt:lpstr>
      <vt:lpstr>Arial Unicode MS</vt:lpstr>
      <vt:lpstr>Calibri</vt:lpstr>
      <vt:lpstr>Comic Sans MS</vt:lpstr>
      <vt:lpstr>Eras Medium ITC</vt:lpstr>
      <vt:lpstr>Franklin Gothic Book</vt:lpstr>
      <vt:lpstr>Franklin Gothic Medium</vt:lpstr>
      <vt:lpstr>Garamond</vt:lpstr>
      <vt:lpstr>ＭＳ Ｐゴシック</vt:lpstr>
      <vt:lpstr>Papyrus</vt:lpstr>
      <vt:lpstr>Perpetua</vt:lpstr>
      <vt:lpstr>Times New Roman</vt:lpstr>
      <vt:lpstr>Verdana</vt:lpstr>
      <vt:lpstr>Wingdings</vt:lpstr>
      <vt:lpstr>Office Theme</vt:lpstr>
      <vt:lpstr>Theme20</vt:lpstr>
      <vt:lpstr>1_Theme20</vt:lpstr>
      <vt:lpstr>Theme21</vt:lpstr>
      <vt:lpstr>1_Theme21</vt:lpstr>
      <vt:lpstr>Theme26</vt:lpstr>
      <vt:lpstr>Theme60</vt:lpstr>
      <vt:lpstr>Theme99</vt:lpstr>
      <vt:lpstr>Theme122</vt:lpstr>
      <vt:lpstr>Theme50</vt:lpstr>
      <vt:lpstr>Theme12</vt:lpstr>
      <vt:lpstr>Sete Profecias Principais em Processo de Cumprimento</vt:lpstr>
      <vt:lpstr>Propósito desta Apresentação</vt:lpstr>
      <vt:lpstr>I.  Domínio americano do mundo</vt:lpstr>
      <vt:lpstr>Uma América Dominante</vt:lpstr>
      <vt:lpstr>Uma América Dominante</vt:lpstr>
      <vt:lpstr>Presentación de PowerPoint</vt:lpstr>
      <vt:lpstr>1989: Queda do Comunismo como uma superpotência global</vt:lpstr>
      <vt:lpstr>Presentación de PowerPoint</vt:lpstr>
      <vt:lpstr>Presentación de PowerPoint</vt:lpstr>
      <vt:lpstr>Revista semanal alemã, Der Speigel  (2003)</vt:lpstr>
      <vt:lpstr> “… fala como dragão …”</vt:lpstr>
      <vt:lpstr>Presentación de PowerPoint</vt:lpstr>
      <vt:lpstr> Portanto, falar “como dragão”, de acordo com Ap 13:11-17, significa:</vt:lpstr>
      <vt:lpstr>1.  Dimensões militares de “falar como dragão”</vt:lpstr>
      <vt:lpstr>1. Dimensões militares de “falar como dragão”, continuação</vt:lpstr>
      <vt:lpstr>2. Dimensões políticas de “falar como dragão”</vt:lpstr>
      <vt:lpstr>3. Dimensões judiciais de “falar como dragão”</vt:lpstr>
      <vt:lpstr>3. Dimensões judiciais de falar “como dragão”</vt:lpstr>
      <vt:lpstr>4. Dimensões religiosas de “falar como dragão”</vt:lpstr>
      <vt:lpstr>4. Dimensões religiosas de “falar como dragão”</vt:lpstr>
      <vt:lpstr>Leitura adicional: Clifford Goldstein</vt:lpstr>
      <vt:lpstr>II. A “ferida mortal” de Apocalipse 13 Totalmente Curada</vt:lpstr>
      <vt:lpstr>A “ferida mortal” de Apocalipse 13</vt:lpstr>
      <vt:lpstr>A “ferida mortal” de Apocalipse 13</vt:lpstr>
      <vt:lpstr>A “ferida mortal” a ser totalmente curada</vt:lpstr>
      <vt:lpstr>Presentación de PowerPoint</vt:lpstr>
      <vt:lpstr>III.  Ecumenismo: O Amadurecimento da Babilônia Espiritual</vt:lpstr>
      <vt:lpstr>Ecumenismo: O Amadurecimento da Babilônia Espiritual</vt:lpstr>
      <vt:lpstr>Ecumenismo: O Amadurecimento da Babilônia Espiritual</vt:lpstr>
      <vt:lpstr>Ecumenismo: O Amadurecimento da Babilônia Espiritual</vt:lpstr>
      <vt:lpstr>Presentación de PowerPoint</vt:lpstr>
      <vt:lpstr>Presentación de PowerPoint</vt:lpstr>
      <vt:lpstr>IV. Exaltação do Domingo: Preparação para a Marca da Besta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2000, Dominus Iesus</vt:lpstr>
      <vt:lpstr>12 de setembro de 2006, Discurso na Universidade de Regensburg</vt:lpstr>
      <vt:lpstr>12 de setembro de 2006, Discurso na Universidade de Regensburg</vt:lpstr>
      <vt:lpstr>12 de setembro de 2006, Discurso na Universidade de Regensburg</vt:lpstr>
      <vt:lpstr>O Discurso de Regensburg: O Resto da História</vt:lpstr>
      <vt:lpstr>O Discurso de Regensburg: O Resto da História</vt:lpstr>
      <vt:lpstr>O Discurso de Regensburg: O Resto da História</vt:lpstr>
      <vt:lpstr>O Discurso de Regensburg: O Resto da História</vt:lpstr>
      <vt:lpstr>O Discurso de Regensburg: O Resto da História</vt:lpstr>
      <vt:lpstr>O que o papa quis dizer por “des-helenização” do cristianismo</vt:lpstr>
      <vt:lpstr>Resumo: O Discurso em Regensburg</vt:lpstr>
      <vt:lpstr>2009, Caritas in Veritate “Amor na Verdade”</vt:lpstr>
      <vt:lpstr>Papa Apela por uma Autoridade Política Mundial </vt:lpstr>
      <vt:lpstr>Papa Requer uma Autoridade Política Mundial </vt:lpstr>
      <vt:lpstr>Papa Requer uma Autoridade Política Mundial </vt:lpstr>
      <vt:lpstr>“e toda a terra se maravilhou [...]”</vt:lpstr>
      <vt:lpstr>Em 2009, o ex-Primeiro-Ministro Tony Blair deixou a Igreja da Inglaterra para se tornar católico romano</vt:lpstr>
      <vt:lpstr>O Supremo Tribunal dos EUA</vt:lpstr>
      <vt:lpstr>Apostasia Nacional  Ruína Nacional</vt:lpstr>
      <vt:lpstr>Por que a Apostasia Nacional Levará à Ruina Nacional? Qual foi o fundamento para o surgimento da América?</vt:lpstr>
      <vt:lpstr>Sinais de Renovado Interesse pelo Sábado, o Sétimo Dia</vt:lpstr>
      <vt:lpstr>V.  Espiritismo Se Infiltrando no Cristianismo</vt:lpstr>
      <vt:lpstr>O Grande Conflito, p. 588</vt:lpstr>
      <vt:lpstr>O Grande Conflito, p. 588</vt:lpstr>
      <vt:lpstr>O Grande Conflito, p. 588</vt:lpstr>
      <vt:lpstr>V.  Espiritismo Se Infiltrando no Cristianismo</vt:lpstr>
      <vt:lpstr>V.  Espiritismo Se Infiltrando no Cristianismo</vt:lpstr>
      <vt:lpstr>Espiritismo Se Infiltrando no Cristianismo</vt:lpstr>
      <vt:lpstr>4.  Os livros de Harry Potter :  Feitiçaria confeitada para crianças</vt:lpstr>
      <vt:lpstr>5.  O Espiritismo imitando o Cristianismo</vt:lpstr>
      <vt:lpstr>VI.  O Evangelho ao Mundo Inteiro</vt:lpstr>
      <vt:lpstr>VI. O Evangelho ao Mundo Inteiro</vt:lpstr>
      <vt:lpstr>VII.  A Sacudidura da Igreja</vt:lpstr>
      <vt:lpstr>VII. A Sacudidura da Igreja</vt:lpstr>
      <vt:lpstr>Presentación de PowerPoint</vt:lpstr>
      <vt:lpstr>Presentación de PowerPoint</vt:lpstr>
      <vt:lpstr>Último engano de Satanás (na igreja adventista)</vt:lpstr>
      <vt:lpstr>“Um ódio... que é satânico”  (na origem e intensidade -- Roger Coon)</vt:lpstr>
      <vt:lpstr>VII.  A Sacudidura da Igreja</vt:lpstr>
      <vt:lpstr>“Piores inimigos”, continuação</vt:lpstr>
      <vt:lpstr>VII.  A Sacudidura da Igreja</vt:lpstr>
      <vt:lpstr>VII.  A Sacudidura da Igreja</vt:lpstr>
      <vt:lpstr>VII.  A Sacudidura da Igreja</vt:lpstr>
      <vt:lpstr>Duas Formas de “Preparar-se” para a Sacudidura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Endereços da web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Jerry Moon’s Presentation</dc:title>
  <dc:creator>Joshua A. Loucks</dc:creator>
  <cp:lastModifiedBy>Usuario de Microsoft Office</cp:lastModifiedBy>
  <cp:revision>396</cp:revision>
  <dcterms:created xsi:type="dcterms:W3CDTF">2009-08-21T00:43:12Z</dcterms:created>
  <dcterms:modified xsi:type="dcterms:W3CDTF">2017-09-29T12:51:25Z</dcterms:modified>
</cp:coreProperties>
</file>