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79"/>
  </p:notesMasterIdLst>
  <p:sldIdLst>
    <p:sldId id="258" r:id="rId3"/>
    <p:sldId id="393" r:id="rId4"/>
    <p:sldId id="394" r:id="rId5"/>
    <p:sldId id="424" r:id="rId6"/>
    <p:sldId id="437" r:id="rId7"/>
    <p:sldId id="397" r:id="rId8"/>
    <p:sldId id="423" r:id="rId9"/>
    <p:sldId id="269" r:id="rId10"/>
    <p:sldId id="265" r:id="rId11"/>
    <p:sldId id="380" r:id="rId12"/>
    <p:sldId id="276" r:id="rId13"/>
    <p:sldId id="277" r:id="rId14"/>
    <p:sldId id="278" r:id="rId15"/>
    <p:sldId id="284" r:id="rId16"/>
    <p:sldId id="285" r:id="rId17"/>
    <p:sldId id="379" r:id="rId18"/>
    <p:sldId id="386" r:id="rId19"/>
    <p:sldId id="286" r:id="rId20"/>
    <p:sldId id="303" r:id="rId21"/>
    <p:sldId id="304" r:id="rId22"/>
    <p:sldId id="305" r:id="rId23"/>
    <p:sldId id="311" r:id="rId24"/>
    <p:sldId id="325" r:id="rId25"/>
    <p:sldId id="326" r:id="rId26"/>
    <p:sldId id="427" r:id="rId27"/>
    <p:sldId id="328" r:id="rId28"/>
    <p:sldId id="331" r:id="rId29"/>
    <p:sldId id="333" r:id="rId30"/>
    <p:sldId id="334" r:id="rId31"/>
    <p:sldId id="406" r:id="rId32"/>
    <p:sldId id="343" r:id="rId33"/>
    <p:sldId id="344" r:id="rId34"/>
    <p:sldId id="415" r:id="rId35"/>
    <p:sldId id="346" r:id="rId36"/>
    <p:sldId id="347" r:id="rId37"/>
    <p:sldId id="419" r:id="rId38"/>
    <p:sldId id="420" r:id="rId39"/>
    <p:sldId id="432" r:id="rId40"/>
    <p:sldId id="436" r:id="rId41"/>
    <p:sldId id="433" r:id="rId42"/>
    <p:sldId id="434" r:id="rId43"/>
    <p:sldId id="435" r:id="rId44"/>
    <p:sldId id="430" r:id="rId45"/>
    <p:sldId id="431" r:id="rId46"/>
    <p:sldId id="357" r:id="rId47"/>
    <p:sldId id="358" r:id="rId48"/>
    <p:sldId id="359" r:id="rId49"/>
    <p:sldId id="402" r:id="rId50"/>
    <p:sldId id="361" r:id="rId51"/>
    <p:sldId id="362" r:id="rId52"/>
    <p:sldId id="363" r:id="rId53"/>
    <p:sldId id="404" r:id="rId54"/>
    <p:sldId id="369" r:id="rId55"/>
    <p:sldId id="438" r:id="rId56"/>
    <p:sldId id="439" r:id="rId57"/>
    <p:sldId id="440" r:id="rId58"/>
    <p:sldId id="441" r:id="rId59"/>
    <p:sldId id="442" r:id="rId60"/>
    <p:sldId id="443" r:id="rId61"/>
    <p:sldId id="444" r:id="rId62"/>
    <p:sldId id="445" r:id="rId63"/>
    <p:sldId id="446" r:id="rId64"/>
    <p:sldId id="447" r:id="rId65"/>
    <p:sldId id="448" r:id="rId66"/>
    <p:sldId id="449" r:id="rId67"/>
    <p:sldId id="450" r:id="rId68"/>
    <p:sldId id="451" r:id="rId69"/>
    <p:sldId id="452" r:id="rId70"/>
    <p:sldId id="453" r:id="rId71"/>
    <p:sldId id="454" r:id="rId72"/>
    <p:sldId id="455" r:id="rId73"/>
    <p:sldId id="456" r:id="rId74"/>
    <p:sldId id="457" r:id="rId75"/>
    <p:sldId id="458" r:id="rId76"/>
    <p:sldId id="459" r:id="rId77"/>
    <p:sldId id="460" r:id="rId7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20000"/>
    <a:srgbClr val="E6D3A2"/>
    <a:srgbClr val="CFAA4F"/>
    <a:srgbClr val="DCC17E"/>
    <a:srgbClr val="FFFF00"/>
    <a:srgbClr val="FF3300"/>
    <a:srgbClr val="60401A"/>
    <a:srgbClr val="564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18" autoAdjust="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2720"/>
    </p:cViewPr>
  </p:sorterViewPr>
  <p:notesViewPr>
    <p:cSldViewPr>
      <p:cViewPr varScale="1">
        <p:scale>
          <a:sx n="35" d="100"/>
          <a:sy n="35" d="100"/>
        </p:scale>
        <p:origin x="-151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403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fld id="{47038AC8-4524-4B41-B57E-EC78C67A24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5984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2950" indent="-285750"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3000" indent="-228600"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0200" indent="-228600"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57400" indent="-228600"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E8851FED-D38C-4C1F-B23D-1B3063BCB59E}" type="slidenum">
              <a:rPr lang="pt-BR" altLang="pt-BR" sz="1200"/>
              <a:pPr/>
              <a:t>45</a:t>
            </a:fld>
            <a:endParaRPr lang="pt-BR" altLang="pt-BR" sz="1200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1878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A4032-E858-46AC-923E-2D9D7A11A9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3801972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DB5F5-5592-4391-8954-05290FB5A0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4188451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5FCAC-E249-4365-A73B-3EE0BAEEB9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4242205"/>
      </p:ext>
    </p:extLst>
  </p:cSld>
  <p:clrMapOvr>
    <a:masterClrMapping/>
  </p:clrMapOvr>
  <p:transition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F7CCE-5264-4F5D-9903-AEE11D50C09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8556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D6863-C502-4916-8F27-6F88295FEBA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71259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C7443-ACDF-4B80-A269-004A8BCEB21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67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D829E-5BFE-4767-8920-7DE38FFAAF1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83792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723B2-9AB1-447C-B9E3-7160FAE6C8E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32399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44FCD-A775-4498-8F8D-96DF68E9AA6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19094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D327A-CF54-46FB-A62E-8A4316F9BE7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1041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32EEE-7B1F-44E7-A8DF-A579424E1B5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4174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114C7-9042-4BCF-B57E-2D3CC93C5B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8083463"/>
      </p:ext>
    </p:extLst>
  </p:cSld>
  <p:clrMapOvr>
    <a:masterClrMapping/>
  </p:clrMapOvr>
  <p:transition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BABED-EA90-41D3-A098-141C20310EC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26937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6D361-CD7F-4191-B586-0D87FCEE18C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4450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94C86-B4B3-46B7-A411-B802F6B636C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38321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304D3-9030-4895-8276-9FA4ABB94A9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9788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926BD-3E21-42DD-987C-7CB558E0CB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481593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C17FD-8AFB-40FB-8BDB-ED2EC2D285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5047745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921F6-B64B-49C4-A891-144FB20F49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0331744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34DD0-74D4-42C4-9BA6-6D2C212C3B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8425946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9600B-C4FF-43CA-87E0-3EEA89C851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885410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C64FD-F28B-492A-A319-262B123009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3988459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79447-3C0B-49F5-8F61-DBB8134856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729154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7C27B657-F828-479C-8562-10F45288B89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7C24D4C-F8E7-4B8C-8706-DD05DDC84A3F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:\Banco de Imagens\história da Igreja\Charles_Fi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24013"/>
            <a:ext cx="308133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14375" y="142875"/>
            <a:ext cx="7239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CARLOS FITCH  (1805 – 1844)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29063" y="1838325"/>
            <a:ext cx="4857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Era pastor da Igreja Congregacional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929063" y="2624138"/>
            <a:ext cx="541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1842, Fitch e Apollos Halle,  “elaboraram o famoso diagrama profético de 1843”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005263" y="4052888"/>
            <a:ext cx="4567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1843: Salientou o anúncio do anjo: “Caiu, caiu a grande grande Babilônia”.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utoUpdateAnimBg="0"/>
      <p:bldP spid="30725" grpId="0" autoUpdateAnimBg="0"/>
      <p:bldP spid="307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281113" y="1871663"/>
            <a:ext cx="6434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sua primeira visão, Ellen G. White viu o irmão Fitch na Nova Terra, debaixo da árvore da Vida. (Primeiros Escritos, p. 17).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14375" y="142875"/>
            <a:ext cx="7010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JOSÉ BATES  (1792 – 1872)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4000500" y="2576513"/>
            <a:ext cx="40290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Aos 15 anos de idade, deixou o lar de seus pais para seguir a vida do mar. Sua vida foi cheia de aventuras</a:t>
            </a:r>
          </a:p>
        </p:txBody>
      </p:sp>
      <p:pic>
        <p:nvPicPr>
          <p:cNvPr id="5124" name="Picture 4" descr="C:\Instituto de Evangelismo SALT_IAENE\Seminários_em_powerPoint\bitmaps_utilizadas\B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643063"/>
            <a:ext cx="28559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Banco de Imagens\história da Igreja\B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428750"/>
            <a:ext cx="6553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0" y="6429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Investiu todos os recursos na pregação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C:\Instituto de Evangelismo SALT_IAENE\Seminários_em_powerPoint\bitmaps_utilizadas\hi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000250"/>
            <a:ext cx="287655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14375" y="142875"/>
            <a:ext cx="7086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JOSUÉ V. HIMES  (1805 – 1895)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11811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“O grande agente de publicidade” 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786188" y="2382838"/>
            <a:ext cx="5000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“Sob a influência de Himes, o milerismo transformou-se de uma mera curiosidade local para uma causa que receberia atenção nacional.”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R. W. Schwarz.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1" grpId="0" autoUpdateAnimBg="0"/>
      <p:bldP spid="3277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0" y="503872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Hirã Edson  (1806 – 1882)</a:t>
            </a:r>
          </a:p>
        </p:txBody>
      </p:sp>
      <p:pic>
        <p:nvPicPr>
          <p:cNvPr id="50188" name="Picture 12" descr="C:\Instituto de Evangelismo SALT_IAENE\Seminários_em_powerPoint\bitmaps_utilizadas\hiran_ed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571625"/>
            <a:ext cx="25114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785813" y="142875"/>
            <a:ext cx="65722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NOVA LUZ SOBRE O SANTUÁRIO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4786313" y="1428750"/>
            <a:ext cx="37147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“Ele pela primeira vez entrava nesse dia no segundo compartimento desse santuário; e que Ele tinha uma obra para realizar no Santíssimo antes de vir à Terra.” (Maxwell).</a:t>
            </a:r>
          </a:p>
        </p:txBody>
      </p:sp>
      <p:pic>
        <p:nvPicPr>
          <p:cNvPr id="9219" name="Picture 4" descr="C:\Instituto de Evangelismo SALT_IAENE\Seminários_em_powerPoint\bitmaps_utilizadas\MILHA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00063"/>
            <a:ext cx="3951287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Instituto de Evangelismo SALT_IAENE\Seminários_em_powerPoint\bitmaps_utilizadas\santuariocele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719263"/>
            <a:ext cx="533400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071563" y="300038"/>
            <a:ext cx="6929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“O santuário a ser purificado, ele acrescentou, era claramente o santuário celestial, e não esta terra no seu todo.” (L.E. Froom). 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428875" y="5743575"/>
            <a:ext cx="403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0">
                <a:latin typeface="Calibri" panose="020F0502020204030204" pitchFamily="34" charset="0"/>
              </a:rPr>
              <a:t>Apocalipse 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5222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5" name="Picture 7" descr="C:\Banco de Imagens\história da Igreja\Frederic_we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28725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C:\Banco de Imagens\história da Igreja\Rachel_Oak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2571750"/>
            <a:ext cx="23431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714625" y="1443038"/>
            <a:ext cx="33289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Frederico Wheeler (1811 – 1910),  Hillsboro, New Hampshire, ao celebrar uma santa ceia num domingo pela manhã do início de 1844.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800100" y="4895850"/>
            <a:ext cx="568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Raquel Oakes (1809 – 1868) 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85813" y="160338"/>
            <a:ext cx="7858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O SÁBADO É ACEITO NO MEIO ADVENTISTA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utoUpdateAnimBg="0"/>
      <p:bldP spid="58371" grpId="0" autoUpdateAnimBg="0"/>
      <p:bldP spid="5837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C:\Banco de Imagens\história da Igreja\Ellen_whit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404938"/>
            <a:ext cx="2938463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285875" y="338138"/>
            <a:ext cx="6286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Dorchester,  Massachusetts (18 de novembro de 1848) na casa de Otis Nichols: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0" y="54673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Visão a respeito da obra de publicações.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  <p:bldP spid="727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C:\Banco de Imagens\história da Igreja\Ellen_whit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214563"/>
            <a:ext cx="492918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71500" y="358775"/>
            <a:ext cx="80724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“Tenho uma mensagem para ti. Deves começar a publicar um pequeno jornal e mandá-lo ao povo. Desde este pequeno começo foi-me mostrado assemelhar-se a torrentes de luz que circundavam o mundo.”  (Vida e Ensinos , p. 127).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Instituto de Evangelismo SALT_IAENE\Seminários_em_powerPoint\bitmaps_utilizadas\oraçãoPublicaçã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3857625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785813" y="214313"/>
            <a:ext cx="7572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chemeClr val="bg1"/>
                </a:solidFill>
                <a:latin typeface="Calibri" panose="020F0502020204030204" pitchFamily="34" charset="0"/>
              </a:rPr>
              <a:t>JULHO DE 1849: MIL EXEMPLARES DA REVISTA “THE PRESENT TRUTH”.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4357688" y="1739900"/>
            <a:ext cx="35956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“Ajoelhamo-nos em redor dos jornais e, com o coração humilde e muitas lágrimas, rogamos ao Senhor que abençoasse aqueles mensageiros da verdade.” (Vida e Ensinos, pp.128, 129)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C:\Banco de Imagens\história da Igreja\oração_congressos_sabátic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71500"/>
            <a:ext cx="498475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42938" y="4572000"/>
            <a:ext cx="7858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“Muitas vezes ficávamos juntos até tarde da noite, e por vezes durante a noite inteira, orando por luz e estudando a Palavra.”  (Arthur L. White).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43000" y="2214563"/>
            <a:ext cx="69294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Os mileritas jamais tiveram a intenção de fundar uma nova igreja. O tempo parecia demasiado curto, e não havia uma concebível necessidade de uma nova organização.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14375" y="142875"/>
            <a:ext cx="4306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A ORGANIZAÇÃO DA IASD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19138" y="142875"/>
            <a:ext cx="7781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700">
                <a:solidFill>
                  <a:schemeClr val="bg1"/>
                </a:solidFill>
                <a:latin typeface="Calibri" panose="020F0502020204030204" pitchFamily="34" charset="0"/>
              </a:rPr>
              <a:t>A PREMENTE NECESSIDADE DE UMA ORGANIZAÇÃO: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57188" y="1143000"/>
            <a:ext cx="7572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1- Não havia uma organização para a disciplina e não havia um registro organizado de membros e de congregações.</a:t>
            </a:r>
          </a:p>
        </p:txBody>
      </p:sp>
      <p:pic>
        <p:nvPicPr>
          <p:cNvPr id="80902" name="Picture 6" descr="C:\Instituto de Evangelismo SALT_IAENE\Seminários_em_powerPoint\bitmaps_utilizadas\homem_prega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178175"/>
            <a:ext cx="386715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57188" y="2643188"/>
            <a:ext cx="700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2- Pregadores não possuíam salários.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57188" y="3395663"/>
            <a:ext cx="3978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3- Propriedades legalizadas.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utoUpdateAnimBg="0"/>
      <p:bldP spid="80903" grpId="0" autoUpdateAnimBg="0"/>
      <p:bldP spid="8090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C:\Banco de Imagens\história da Igreja\igre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20002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28625" y="514350"/>
            <a:ext cx="8272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As propriedades do movimento (especialmente os terrenos sobre os quais haviam sido construídas as igrejas) ainda não estavam assegurados por uma organização legal.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647700" y="1285875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Foi emitido uma credencial de certificado, assinado por eles mesmos como ‘ministros dirigentes’, para qualquer pregador que desse evidências de aptidão.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657725" y="2805113"/>
            <a:ext cx="4419600" cy="2838450"/>
            <a:chOff x="2928" y="2544"/>
            <a:chExt cx="2784" cy="1788"/>
          </a:xfrm>
        </p:grpSpPr>
        <p:sp>
          <p:nvSpPr>
            <p:cNvPr id="19464" name="Text Box 3"/>
            <p:cNvSpPr txBox="1">
              <a:spLocks noChangeArrowheads="1"/>
            </p:cNvSpPr>
            <p:nvPr/>
          </p:nvSpPr>
          <p:spPr bwMode="auto">
            <a:xfrm>
              <a:off x="4224" y="4041"/>
              <a:ext cx="14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Calibri" panose="020F0502020204030204" pitchFamily="34" charset="0"/>
                </a:rPr>
                <a:t>José Bates</a:t>
              </a:r>
            </a:p>
          </p:txBody>
        </p:sp>
        <p:pic>
          <p:nvPicPr>
            <p:cNvPr id="19465" name="Picture 5" descr="C:\Banco de Imagens\história da Igreja\Jose_Bate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544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14375" y="142875"/>
            <a:ext cx="8215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AS CREDENCIAIS E A ORDENAÇÃO DE MINISTROS: 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71500" y="2805113"/>
            <a:ext cx="3914775" cy="2838450"/>
            <a:chOff x="354" y="2544"/>
            <a:chExt cx="2466" cy="1788"/>
          </a:xfrm>
        </p:grpSpPr>
        <p:pic>
          <p:nvPicPr>
            <p:cNvPr id="19462" name="Picture 4" descr="C:\Banco de Imagens\história da Igreja\Tiago_whit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544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54" y="4041"/>
              <a:ext cx="108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Calibri" panose="020F0502020204030204" pitchFamily="34" charset="0"/>
                </a:rPr>
                <a:t>Tiago White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C:\Banco de Imagens\Evangelismo\tenda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070100"/>
            <a:ext cx="4249737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795338" y="142875"/>
            <a:ext cx="4705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A ESCOLHA DE UM NOME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0" y="12525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820000"/>
                </a:solidFill>
                <a:latin typeface="Calibri" panose="020F0502020204030204" pitchFamily="34" charset="0"/>
              </a:rPr>
              <a:t>A formação de uma corporação legal: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42938" y="2355850"/>
            <a:ext cx="32861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Até 1850, o movimento adventista possuía três tipos de propriedades: tendas, algumas igrejas, e a casa publicadora de Battle Creek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utoUpdateAnimBg="0"/>
      <p:bldP spid="911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071563" y="928688"/>
            <a:ext cx="70008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De 28 de setembro a 1º de outubro de 1860 foi realizada uma das mais significativas assembléias gerais da época, convocada por J.N.Andrews, Uriah Smith, J.H.Waggoner e Tiago White.</a:t>
            </a:r>
          </a:p>
        </p:txBody>
      </p:sp>
      <p:pic>
        <p:nvPicPr>
          <p:cNvPr id="92166" name="Picture 6" descr="C:\Banco de Imagens\história da Igreja\Andre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71813"/>
            <a:ext cx="1928812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8" descr="C:\Banco de Imagens\história da Igreja\Tiago_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071813"/>
            <a:ext cx="19288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10" descr="C:\Banco de Imagens\história da Igreja\Wago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r="11606"/>
          <a:stretch>
            <a:fillRect/>
          </a:stretch>
        </p:blipFill>
        <p:spPr bwMode="auto">
          <a:xfrm>
            <a:off x="4500563" y="3071813"/>
            <a:ext cx="21431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1" descr="C:\Banco de Imagens\história da Igreja\UriahSmi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071813"/>
            <a:ext cx="19383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C:\Banco de Imagens\história da Igreja\reviewHera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85938"/>
            <a:ext cx="6561138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1428750" y="5486400"/>
            <a:ext cx="6429375" cy="40005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libri" panose="020F0502020204030204" pitchFamily="34" charset="0"/>
              </a:rPr>
              <a:t>Review and Herald: 1ª Organização Legal ASD</a:t>
            </a:r>
          </a:p>
        </p:txBody>
      </p:sp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000125" y="285750"/>
            <a:ext cx="7000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“Após dois dias de debates, um estatuto simples para uma associação de publicações (ainda sem um nome) foi votado.”  (C.M. Maxwell)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  <p:bldP spid="1710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500063" y="1524000"/>
            <a:ext cx="4281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No último dia de reuniões, a comissão decidiu que deveriam adotar um nome.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638175" y="3113088"/>
            <a:ext cx="41433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820000"/>
                </a:solidFill>
                <a:latin typeface="Calibri" panose="020F0502020204030204" pitchFamily="34" charset="0"/>
              </a:rPr>
              <a:t>David Hewitt propôs: </a:t>
            </a:r>
            <a:r>
              <a:rPr lang="pt-BR" altLang="pt-BR" sz="2400">
                <a:latin typeface="Calibri" panose="020F0502020204030204" pitchFamily="34" charset="0"/>
              </a:rPr>
              <a:t>“Que nos chamemos Adventistas do Sétimo Dia.”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3600" b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94214" name="Picture 6" descr="C:\Banco de Imagens\história da Igreja\Hewi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785813"/>
            <a:ext cx="35337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85813" y="142875"/>
            <a:ext cx="66436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APROVAÇÃO DO ESPÍRITO DE PROFECIA: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857250" y="1857375"/>
            <a:ext cx="75723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“O nome Adventista do Sétimo Dia exibe o verdadeiro caráter de nossa fé, será próprio para persuadir aos espíritos indagadores. Como uma flecha da aljava do Senhor fere os transgressores da lei divina, induzindo ao arrependimento e à fé no Senhor Jesus Cristo”.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>
              <a:latin typeface="Calibri" panose="020F050202020403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libri" panose="020F0502020204030204" pitchFamily="34" charset="0"/>
              </a:rPr>
              <a:t>(Testemunhos Seletos, vol.1 p. 80)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14688" y="928688"/>
            <a:ext cx="5805487" cy="5189537"/>
            <a:chOff x="2688" y="1104"/>
            <a:chExt cx="3072" cy="2746"/>
          </a:xfrm>
        </p:grpSpPr>
        <p:pic>
          <p:nvPicPr>
            <p:cNvPr id="25605" name="Picture 4" descr="C:\Banco de Imagens\história da Igreja\organizaçã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104"/>
              <a:ext cx="3072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5"/>
            <p:cNvSpPr txBox="1">
              <a:spLocks noChangeArrowheads="1"/>
            </p:cNvSpPr>
            <p:nvPr/>
          </p:nvSpPr>
          <p:spPr bwMode="auto">
            <a:xfrm>
              <a:off x="2730" y="3536"/>
              <a:ext cx="2977" cy="271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Calibri" panose="020F0502020204030204" pitchFamily="34" charset="0"/>
                </a:rPr>
                <a:t>Local da Reunião</a:t>
              </a:r>
            </a:p>
          </p:txBody>
        </p:sp>
      </p:grpSp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214313" y="1214438"/>
            <a:ext cx="27813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De 20-23 de maio de 1863, representantes de cinco outros Estados, reuniram-se em Battle Creek, para formularem os estatutos para uma associação geral, bem como para elegerem os seus oficiais.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785813" y="142875"/>
            <a:ext cx="7572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A ORGANIZAÇÃO DE UMA ASSOCIAÇÃO GERAL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1214438" y="442913"/>
            <a:ext cx="671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A comissão de nomeações apresentou Tiago White como Presidente, que declinou da função. John Byington foi eleito em seu lugar.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43125" y="1954213"/>
            <a:ext cx="4862513" cy="4046537"/>
            <a:chOff x="1056" y="1591"/>
            <a:chExt cx="3648" cy="3036"/>
          </a:xfrm>
        </p:grpSpPr>
        <p:pic>
          <p:nvPicPr>
            <p:cNvPr id="26628" name="Picture 5" descr="C:\Banco de Imagens\história da Igreja\byingt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591"/>
              <a:ext cx="3648" cy="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29" name="Text Box 7"/>
            <p:cNvSpPr txBox="1">
              <a:spLocks noChangeArrowheads="1"/>
            </p:cNvSpPr>
            <p:nvPr/>
          </p:nvSpPr>
          <p:spPr bwMode="auto">
            <a:xfrm>
              <a:off x="1056" y="4336"/>
              <a:ext cx="364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Calibri" panose="020F0502020204030204" pitchFamily="34" charset="0"/>
                </a:rPr>
                <a:t>John Byington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95325" y="88900"/>
            <a:ext cx="40909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A REFORMA PRÓ-SAÚDE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00250" y="2928938"/>
            <a:ext cx="5102225" cy="2995612"/>
            <a:chOff x="1296" y="2168"/>
            <a:chExt cx="3529" cy="2152"/>
          </a:xfrm>
        </p:grpSpPr>
        <p:pic>
          <p:nvPicPr>
            <p:cNvPr id="27653" name="Picture 4" descr="C:\Banco de Imagens\história da Igreja\jose bat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168"/>
              <a:ext cx="3529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5"/>
            <p:cNvSpPr txBox="1">
              <a:spLocks noChangeArrowheads="1"/>
            </p:cNvSpPr>
            <p:nvPr/>
          </p:nvSpPr>
          <p:spPr bwMode="auto">
            <a:xfrm>
              <a:off x="1344" y="3990"/>
              <a:ext cx="3441" cy="288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Calibri" panose="020F0502020204030204" pitchFamily="34" charset="0"/>
                </a:rPr>
                <a:t>Bates: Pioneiro da temperança</a:t>
              </a:r>
            </a:p>
          </p:txBody>
        </p:sp>
      </p:grp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857250" y="1143000"/>
            <a:ext cx="7000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1821 Bates abandonou o uso de bebidas fortes;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1822 abandonou o vinho, fumo e tabaco;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1838 abandonou chá e café;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1843 deixou alimentos cárneos.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9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9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9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9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6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1027" descr="C:\Banco de Imagens\história da Igreja\Sanatorio_battleCre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714750"/>
            <a:ext cx="5376862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30"/>
          <p:cNvSpPr txBox="1">
            <a:spLocks noChangeArrowheads="1"/>
          </p:cNvSpPr>
          <p:nvPr/>
        </p:nvSpPr>
        <p:spPr bwMode="auto">
          <a:xfrm>
            <a:off x="730250" y="142875"/>
            <a:ext cx="4913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rgbClr val="FFFFFF"/>
                </a:solidFill>
                <a:latin typeface="Calibri" panose="020F0502020204030204" pitchFamily="34" charset="0"/>
              </a:rPr>
              <a:t>SANATÓRIO DE BATTLE CREEK</a:t>
            </a:r>
          </a:p>
        </p:txBody>
      </p:sp>
      <p:sp>
        <p:nvSpPr>
          <p:cNvPr id="28676" name="Text Box 1032"/>
          <p:cNvSpPr txBox="1">
            <a:spLocks noChangeArrowheads="1"/>
          </p:cNvSpPr>
          <p:nvPr/>
        </p:nvSpPr>
        <p:spPr bwMode="auto">
          <a:xfrm>
            <a:off x="204788" y="3143250"/>
            <a:ext cx="372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John H. Kellogg(1852-1943) 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5583238" y="868363"/>
            <a:ext cx="3489325" cy="5251450"/>
            <a:chOff x="2410" y="672"/>
            <a:chExt cx="1958" cy="3024"/>
          </a:xfrm>
        </p:grpSpPr>
        <p:pic>
          <p:nvPicPr>
            <p:cNvPr id="28679" name="Picture 1028" descr="C:\Meus Documentos\Banco de imagens\Galeria de Imagens\História da Igreja\The Battle Creek Sanitarium em Chamas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" y="672"/>
              <a:ext cx="1958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1033"/>
            <p:cNvSpPr txBox="1">
              <a:spLocks noChangeArrowheads="1"/>
            </p:cNvSpPr>
            <p:nvPr/>
          </p:nvSpPr>
          <p:spPr bwMode="auto">
            <a:xfrm>
              <a:off x="2444" y="3190"/>
              <a:ext cx="1880" cy="479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Calibri" panose="020F0502020204030204" pitchFamily="34" charset="0"/>
                </a:rPr>
                <a:t>Incêndio em Fevereiro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Calibri" panose="020F0502020204030204" pitchFamily="34" charset="0"/>
                </a:rPr>
                <a:t>de 1902</a:t>
              </a:r>
            </a:p>
          </p:txBody>
        </p:sp>
      </p:grpSp>
      <p:pic>
        <p:nvPicPr>
          <p:cNvPr id="28678" name="Picture 1031" descr="C:\Banco de Imagens\história da Igreja\kellog´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000125"/>
            <a:ext cx="23987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714375" y="142875"/>
            <a:ext cx="8143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PRIMEIRA VISÃO SOBRE A REFORMA PRÓ-SAÚDE: 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142875" y="1285875"/>
            <a:ext cx="878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6 de Junho de 1863, em Otsego, Michigan.</a:t>
            </a:r>
          </a:p>
        </p:txBody>
      </p:sp>
      <p:pic>
        <p:nvPicPr>
          <p:cNvPr id="29700" name="Picture 2" descr="C:\Instituto de Evangelismo SALT_IAENE\Seminários_em_powerPoint\bitmaps_utilizadas\ca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93900"/>
            <a:ext cx="6096000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571625" y="5280025"/>
            <a:ext cx="5948363" cy="461963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Casa do irmão A. Hilliard 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714375" y="142875"/>
            <a:ext cx="66436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PRINCÍPIOS BÁSICOS REVELADOS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857250" y="2000250"/>
            <a:ext cx="75009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000">
                <a:latin typeface="Calibri" panose="020F0502020204030204" pitchFamily="34" charset="0"/>
              </a:rPr>
              <a:t>“O perigo de uso de drogas tóxicas, o dano do chá, do café, fumo, alcool, e alimentos cárneos; Os benefícios do vestuário higiênicos, do exercício, do descanso, sol e ar puro e de confiar no poder divino” 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4643438" y="4538663"/>
            <a:ext cx="405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História de Nossa Igreja. p.447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5" grpId="0" autoUpdateAnimBg="0"/>
      <p:bldP spid="20173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Instituto de Evangelismo SALT_IAENE\Seminários_em_powerPoint\bitmaps_utilizadas\hospital_cas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43125"/>
            <a:ext cx="4929187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1"/>
          <p:cNvSpPr txBox="1">
            <a:spLocks noChangeArrowheads="1"/>
          </p:cNvSpPr>
          <p:nvPr/>
        </p:nvSpPr>
        <p:spPr bwMode="auto">
          <a:xfrm>
            <a:off x="2143125" y="5457825"/>
            <a:ext cx="4786313" cy="40005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libri" panose="020F0502020204030204" pitchFamily="34" charset="0"/>
              </a:rPr>
              <a:t>Instituto Ocidental de Reforma Pró-Saúde</a:t>
            </a:r>
          </a:p>
        </p:txBody>
      </p:sp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714375" y="165100"/>
            <a:ext cx="84296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chemeClr val="bg1"/>
                </a:solidFill>
                <a:latin typeface="Calibri" panose="020F0502020204030204" pitchFamily="34" charset="0"/>
              </a:rPr>
              <a:t>VISÃO EM ROCHESTER N. YORK EM 25 DE DEZEMBRO DE 1865:</a:t>
            </a:r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361950" y="1071563"/>
            <a:ext cx="8424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Os adventistas deveriam estabelecer sua própria instituição de hidroterapia e vegetarianismo.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8" grpId="0"/>
      <p:bldP spid="20378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6"/>
          <p:cNvSpPr txBox="1">
            <a:spLocks noChangeArrowheads="1"/>
          </p:cNvSpPr>
          <p:nvPr/>
        </p:nvSpPr>
        <p:spPr bwMode="auto">
          <a:xfrm>
            <a:off x="711200" y="142875"/>
            <a:ext cx="40751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EDUCAÇÃO ADVENTISTA</a:t>
            </a:r>
          </a:p>
        </p:txBody>
      </p:sp>
      <p:pic>
        <p:nvPicPr>
          <p:cNvPr id="197637" name="Picture 1029" descr="C:\Instituto de Evangelismo SALT_IAENE\Seminários_em_powerPoint\bitmaps_utilizadas\escol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230438"/>
            <a:ext cx="48768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Text Box 1030"/>
          <p:cNvSpPr txBox="1">
            <a:spLocks noChangeArrowheads="1"/>
          </p:cNvSpPr>
          <p:nvPr/>
        </p:nvSpPr>
        <p:spPr bwMode="auto">
          <a:xfrm>
            <a:off x="571500" y="1098550"/>
            <a:ext cx="7929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Após 1844 as crianças eram discriminadas e ridicularizadas pelas crianças de outras religiões.</a:t>
            </a:r>
          </a:p>
        </p:txBody>
      </p:sp>
      <p:sp>
        <p:nvSpPr>
          <p:cNvPr id="197639" name="Text Box 1031"/>
          <p:cNvSpPr txBox="1">
            <a:spLocks noChangeArrowheads="1"/>
          </p:cNvSpPr>
          <p:nvPr/>
        </p:nvSpPr>
        <p:spPr bwMode="auto">
          <a:xfrm>
            <a:off x="142875" y="2679700"/>
            <a:ext cx="38020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Tiago White sugeriu que fossem “instruídas no lar pelos pais ou por um tutor observador do sábado”(R. W. Schwarz, A history of Seven Day Adventist Education, p. 120)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 autoUpdateAnimBg="0"/>
      <p:bldP spid="197639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C:\Instituto de Evangelismo SALT_IAENE\Seminários_em_powerPoint\bitmaps_utilizadas\escol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857375"/>
            <a:ext cx="550545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571500" y="598488"/>
            <a:ext cx="8072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1872 foi aberta a primeira escola oficial da IASD em Battle Creek, tendo a Goedloe Bell como o primeiro Professor.</a:t>
            </a:r>
          </a:p>
        </p:txBody>
      </p:sp>
      <p:pic>
        <p:nvPicPr>
          <p:cNvPr id="33796" name="Picture 7" descr="C:\Instituto de Evangelismo SALT_IAENE\Seminários_em_powerPoint\bitmaps_utilizadas\profess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62138"/>
            <a:ext cx="3197225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214313" y="5467350"/>
            <a:ext cx="3071812" cy="461963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Goedloe Bell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9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1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8" name="Picture 6" descr="C:\Banco de Imagens\história da Igreja\M-B-Czechows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66775"/>
            <a:ext cx="36004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143375" y="2928938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Ex-sacerdote católico, é considerado o primeiro missionário não oficial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285750" y="5538788"/>
            <a:ext cx="3429000" cy="461962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Miguel Czechowski </a:t>
            </a:r>
          </a:p>
        </p:txBody>
      </p:sp>
      <p:sp>
        <p:nvSpPr>
          <p:cNvPr id="34821" name="Text Box 2"/>
          <p:cNvSpPr txBox="1">
            <a:spLocks noChangeArrowheads="1"/>
          </p:cNvSpPr>
          <p:nvPr/>
        </p:nvSpPr>
        <p:spPr bwMode="auto">
          <a:xfrm>
            <a:off x="785813" y="142875"/>
            <a:ext cx="81438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900">
                <a:solidFill>
                  <a:schemeClr val="bg1"/>
                </a:solidFill>
                <a:latin typeface="Calibri" panose="020F0502020204030204" pitchFamily="34" charset="0"/>
              </a:rPr>
              <a:t>O DESENVOLVIMENTO DAS MISSÕES ADVENTISTAS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  <p:bldP spid="105480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3714750" y="1751013"/>
            <a:ext cx="464343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1864 Czechowski pediu a J.N. Loughborough, que então realizava uma série de reuniões na cidade de Nova York, para interceder junto à Associação Geral para enviá-lo como missionário para a Itália.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12725" y="39211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t-BR" sz="4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5844" name="Picture 4" descr="C:\Banco de Imagens\história da Igreja\Loughbouro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8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928688" y="4929188"/>
            <a:ext cx="2282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J. Loughborough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7" name="Picture 7" descr="C:\Banco de Imagens\história da Igreja\Valden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42875"/>
            <a:ext cx="4445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785813" y="1785938"/>
            <a:ext cx="3429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Chegando na Europa, Czechowski trabalhou inicialmene 14 meses nas proximidades de Torre Pellice, na região valdense dos Alpes da Itália.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785813" y="5000625"/>
            <a:ext cx="7643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Em 1867 foi organizada a sua primeira igreja Adventista do Sétimo Dia na Europa em Tramelan.</a:t>
            </a:r>
          </a:p>
        </p:txBody>
      </p:sp>
      <p:pic>
        <p:nvPicPr>
          <p:cNvPr id="154628" name="Picture 4" descr="C:\Banco de Imagens\história da Igreja\Trame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10733"/>
          <a:stretch>
            <a:fillRect/>
          </a:stretch>
        </p:blipFill>
        <p:spPr bwMode="auto">
          <a:xfrm>
            <a:off x="1428750" y="555625"/>
            <a:ext cx="6253163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687388" y="142875"/>
            <a:ext cx="5599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JOHN N. ANDREWS  (1829 – 1883)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71500" y="2357438"/>
            <a:ext cx="4286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Primeiro missionário oficial a deixar a América do Norte como missionário além mar.</a:t>
            </a:r>
          </a:p>
        </p:txBody>
      </p:sp>
      <p:pic>
        <p:nvPicPr>
          <p:cNvPr id="38916" name="Picture 9" descr="C:\Banco de Imagens\história da Igreja\Andrew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928688"/>
            <a:ext cx="385921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5214938" y="5572125"/>
            <a:ext cx="3714750" cy="461963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14 de agosto de 1874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8" name="Picture 6" descr="C:\Banco de Imagens\história da Igreja\Andre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441825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4786313" y="1428750"/>
            <a:ext cx="37147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“Andrews trabalhou na Suíça, Itália, Alemanha, Inglaterra e França. Não é sem razão que em 1878 Ellen White escreveu para a Suíça: ‘Enviamo-vos o homem mais capaz em nossas fileiras!” (C.M.Maxwell).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C:\Banco de Imagens\história da Igreja\Andre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00188"/>
            <a:ext cx="27971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85750" y="1870075"/>
            <a:ext cx="54292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“Almas estão perecendo, e que podem ser alcançadas agora. O tempo para o trabalho é curto; a noite, em que nenhum homem pode trabalhar, está próxima. Não devemos então, enquanto é dia, fazer o que pudermos para que de algum modo possamos salvar alguns?” (C.M.Maxwell).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714375" y="142875"/>
            <a:ext cx="6651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SUA SEPULTURA NO CEMITÉRIO WOLF: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85813" y="88900"/>
            <a:ext cx="76438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PARA AS ILHAS DO PACÍFICO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1925" y="1682750"/>
            <a:ext cx="4968875" cy="3960813"/>
            <a:chOff x="-58" y="1873"/>
            <a:chExt cx="3130" cy="2495"/>
          </a:xfrm>
        </p:grpSpPr>
        <p:pic>
          <p:nvPicPr>
            <p:cNvPr id="41991" name="Picture 3" descr="C:\Banco de Imagens\história da Igreja\pitcair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73"/>
              <a:ext cx="3072" cy="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Text Box 5"/>
            <p:cNvSpPr txBox="1">
              <a:spLocks noChangeArrowheads="1"/>
            </p:cNvSpPr>
            <p:nvPr/>
          </p:nvSpPr>
          <p:spPr bwMode="auto">
            <a:xfrm>
              <a:off x="-58" y="4041"/>
              <a:ext cx="18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800">
                  <a:solidFill>
                    <a:srgbClr val="FFFFFF"/>
                  </a:solidFill>
                  <a:latin typeface="Arial Black" panose="020B0A04020102020204" pitchFamily="34" charset="0"/>
                </a:rPr>
                <a:t>Navio Pitcairn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76863" y="1238250"/>
            <a:ext cx="3409950" cy="4476750"/>
            <a:chOff x="3792" y="1680"/>
            <a:chExt cx="1968" cy="2640"/>
          </a:xfrm>
        </p:grpSpPr>
        <p:pic>
          <p:nvPicPr>
            <p:cNvPr id="41989" name="Picture 4" descr="C:\Instituto de Evangelismo SALT_IAENE\Seminários_em_powerPoint\bitmaps_utilizadas\boun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680"/>
              <a:ext cx="1968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0" name="Text Box 6"/>
            <p:cNvSpPr txBox="1">
              <a:spLocks noChangeArrowheads="1"/>
            </p:cNvSpPr>
            <p:nvPr/>
          </p:nvSpPr>
          <p:spPr bwMode="auto">
            <a:xfrm>
              <a:off x="4783" y="3993"/>
              <a:ext cx="97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800">
                  <a:latin typeface="Arial Black" panose="020B0A04020102020204" pitchFamily="34" charset="0"/>
                </a:rPr>
                <a:t>Bounty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85813" y="88900"/>
            <a:ext cx="82057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bg1"/>
                </a:solidFill>
                <a:latin typeface="Calibri" panose="020F0502020204030204" pitchFamily="34" charset="0"/>
              </a:rPr>
              <a:t>O  Desenvolvimento da Idéia de Missão na IASD 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0" y="1150938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600">
                <a:solidFill>
                  <a:srgbClr val="820000"/>
                </a:solidFill>
                <a:latin typeface="Calibri" panose="020F0502020204030204" pitchFamily="34" charset="0"/>
              </a:rPr>
              <a:t>MISSÃO LIMITADA AOS “ADVENTISTAS”  (1844-1852)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500063" y="1857375"/>
            <a:ext cx="8215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Este conceito deve-se especialmente à teoria da “porta fechada” (Mat. 25:10), mantida nesta fase. </a:t>
            </a:r>
          </a:p>
        </p:txBody>
      </p:sp>
      <p:pic>
        <p:nvPicPr>
          <p:cNvPr id="117767" name="Picture 7" descr="C:\Banco de Imagens\história da Igreja\cam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857500"/>
            <a:ext cx="485775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utoUpdateAnimBg="0"/>
      <p:bldP spid="11776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4851</TotalTime>
  <Words>1342</Words>
  <Application>Microsoft Office PowerPoint</Application>
  <PresentationFormat>Apresentação na tela (4:3)</PresentationFormat>
  <Paragraphs>99</Paragraphs>
  <Slides>76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76</vt:i4>
      </vt:variant>
    </vt:vector>
  </HeadingPairs>
  <TitlesOfParts>
    <vt:vector size="82" baseType="lpstr">
      <vt:lpstr>Arial Black</vt:lpstr>
      <vt:lpstr>Arial</vt:lpstr>
      <vt:lpstr>Times New Roman</vt:lpstr>
      <vt:lpstr>Calibri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IAENE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Instituto de Evangelismo</dc:creator>
  <cp:lastModifiedBy>Gustavo Pereira</cp:lastModifiedBy>
  <cp:revision>704</cp:revision>
  <dcterms:created xsi:type="dcterms:W3CDTF">2001-05-28T18:06:09Z</dcterms:created>
  <dcterms:modified xsi:type="dcterms:W3CDTF">2016-05-25T09:22:38Z</dcterms:modified>
</cp:coreProperties>
</file>