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36C7-F840-4488-9028-D37358609A55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131B6-60BB-490F-A517-B5FA6C50819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7904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C1DA6-D4CD-4B69-B794-931C1C776547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7C1CC-3FFA-4456-9A51-77D90AF38BA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895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58BE-6BB0-48BA-836E-2C66AC733589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4A2C2-2625-42C9-809E-F00DD57B46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692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71A7-08F8-4FF6-99E1-D151CE037808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0566B-9D72-445A-9E84-C9B55DEFE5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669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79264-165A-4AAB-8017-E4D9B17A22C5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6CE2E-3D74-4567-87CD-2512EB8A2A9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924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68476-9980-45EC-A943-73576816FC34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5C827-A668-42BB-BAB0-ED37953219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9424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D0DF-659B-4652-8A33-0C7115F316FE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35F4B-CA5D-4C8F-A8B1-594A03B98F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14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79F9-484C-413D-AEAE-62BA64F05F55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38C97-09B9-424A-A188-7036CC21853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32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EA2B-688F-401F-BB3F-078276CB35A1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54A83-A20A-4D13-A388-B1288BFCB7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58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5718-9C78-4E13-8424-1E2ACB6F3E89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E4AE8-CEF8-4E8A-9DF6-30F1FD1F76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048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3B8AA-BA16-4F5B-80D1-7AC13E98A81F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CDA68-5565-410A-AA32-838FF503AE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443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  <a:endParaRPr lang="en-US" alt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  <a:endParaRPr lang="en-US" alt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92217A-24E6-4CBA-9D25-2B063A0B9F53}" type="datetimeFigureOut">
              <a:rPr lang="pt-BR"/>
              <a:pPr>
                <a:defRPr/>
              </a:pPr>
              <a:t>25/05/2016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3E279E7-8E88-4FB4-B011-348EB4E9BA1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420888"/>
            <a:ext cx="5760640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A </a:t>
            </a:r>
            <a:r>
              <a:rPr lang="en-US" sz="28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importância</a:t>
            </a: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 da </a:t>
            </a:r>
            <a:r>
              <a:rPr lang="en-US" sz="28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Primeira</a:t>
            </a: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 </a:t>
            </a:r>
            <a:r>
              <a:rPr lang="en-US" sz="28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Visão</a:t>
            </a: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  <a:cs typeface="Arial Black"/>
              </a:rPr>
              <a:t> de Ellen G. White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Arial Black"/>
                <a:cs typeface="Arial Black"/>
              </a:rPr>
              <a:t>Seu</a:t>
            </a:r>
            <a:r>
              <a:rPr lang="en-US" sz="2000" b="1" dirty="0">
                <a:latin typeface="Arial Black"/>
                <a:cs typeface="Arial Black"/>
              </a:rPr>
              <a:t> </a:t>
            </a:r>
            <a:r>
              <a:rPr lang="en-US" sz="2000" b="1" dirty="0" err="1">
                <a:latin typeface="Arial Black"/>
                <a:cs typeface="Arial Black"/>
              </a:rPr>
              <a:t>C</a:t>
            </a:r>
            <a:r>
              <a:rPr lang="en-US" sz="2000" b="1" dirty="0" err="1">
                <a:latin typeface="Arial Black"/>
                <a:cs typeface="Arial Black"/>
              </a:rPr>
              <a:t>hamado</a:t>
            </a:r>
            <a:r>
              <a:rPr lang="en-US" sz="2000" b="1" dirty="0">
                <a:latin typeface="Arial Black"/>
                <a:cs typeface="Arial Black"/>
              </a:rPr>
              <a:t>, </a:t>
            </a:r>
            <a:r>
              <a:rPr lang="en-US" sz="2000" b="1" dirty="0" err="1">
                <a:latin typeface="Arial Black"/>
                <a:cs typeface="Arial Black"/>
              </a:rPr>
              <a:t>Papel</a:t>
            </a:r>
            <a:r>
              <a:rPr lang="en-US" sz="2000" b="1" dirty="0">
                <a:latin typeface="Arial Black"/>
                <a:cs typeface="Arial Black"/>
              </a:rPr>
              <a:t> e </a:t>
            </a:r>
            <a:r>
              <a:rPr lang="en-US" sz="2000" b="1" dirty="0" err="1">
                <a:latin typeface="Arial Black"/>
                <a:cs typeface="Arial Black"/>
              </a:rPr>
              <a:t>Autoridade</a:t>
            </a:r>
            <a:endParaRPr lang="en-US" sz="2000" b="1" dirty="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3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Compreensão da primeira visão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1675"/>
          </a:xfrm>
        </p:spPr>
        <p:txBody>
          <a:bodyPr rtlCol="0" anchor="ctr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Isso pode ser melhor compreendido pelo fato de que, a visão que ela teve sobre a Nova Terra </a:t>
            </a:r>
            <a:r>
              <a:rPr lang="pt-BR" sz="2800" b="1" dirty="0" smtClean="0"/>
              <a:t>continua</a:t>
            </a:r>
            <a:r>
              <a:rPr lang="pt-BR" sz="2800" dirty="0" smtClean="0"/>
              <a:t> a partir do término da primeira visão (Dez/1844).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Tal aspecto denota um ponto de vista literário singular que pode ser teologicamente analisado como tal.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De fato, a visão pode ser dividida em três partes principais: </a:t>
            </a:r>
          </a:p>
          <a:p>
            <a:pPr algn="just" fontAlgn="auto">
              <a:spcAft>
                <a:spcPts val="0"/>
              </a:spcAft>
              <a:buFont typeface="Arial"/>
              <a:buNone/>
              <a:defRPr/>
            </a:pPr>
            <a:r>
              <a:rPr lang="pt-BR" sz="2800" dirty="0" smtClean="0"/>
              <a:t>		</a:t>
            </a:r>
            <a:r>
              <a:rPr lang="pt-BR" sz="2800" b="1" dirty="0" smtClean="0"/>
              <a:t>(a) Da Terra à Cidade Santa.</a:t>
            </a:r>
          </a:p>
          <a:p>
            <a:pPr algn="just" fontAlgn="auto">
              <a:spcAft>
                <a:spcPts val="0"/>
              </a:spcAft>
              <a:buFont typeface="Arial"/>
              <a:buNone/>
              <a:defRPr/>
            </a:pPr>
            <a:r>
              <a:rPr lang="pt-BR" sz="2800" b="1" dirty="0" smtClean="0"/>
              <a:t>		(b) A chegada à Cidade Santa.</a:t>
            </a:r>
          </a:p>
          <a:p>
            <a:pPr algn="just" fontAlgn="auto">
              <a:spcAft>
                <a:spcPts val="0"/>
              </a:spcAft>
              <a:buFont typeface="Arial"/>
              <a:buNone/>
              <a:defRPr/>
            </a:pPr>
            <a:r>
              <a:rPr lang="pt-BR" sz="2800" b="1" dirty="0" smtClean="0"/>
              <a:t>		(c) Da Cidade Santa à Nova Terra.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3"/>
          <p:cNvSpPr>
            <a:spLocks noGrp="1"/>
          </p:cNvSpPr>
          <p:nvPr>
            <p:ph type="title"/>
          </p:nvPr>
        </p:nvSpPr>
        <p:spPr>
          <a:xfrm>
            <a:off x="0" y="255588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EGW e o chamado na primeira visão</a:t>
            </a:r>
          </a:p>
        </p:txBody>
      </p:sp>
      <p:sp>
        <p:nvSpPr>
          <p:cNvPr id="12291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anchor="ctr"/>
          <a:lstStyle/>
          <a:p>
            <a:pPr algn="just"/>
            <a:r>
              <a:rPr lang="pt-BR" altLang="pt-BR" sz="2800" u="sng" smtClean="0"/>
              <a:t>A primeira visão </a:t>
            </a:r>
            <a:r>
              <a:rPr lang="pt-BR" altLang="pt-BR" sz="2800" b="1" u="sng" smtClean="0">
                <a:solidFill>
                  <a:srgbClr val="FF0000"/>
                </a:solidFill>
              </a:rPr>
              <a:t>alterou a vida</a:t>
            </a:r>
            <a:r>
              <a:rPr lang="pt-BR" altLang="pt-BR" sz="2800" u="sng" smtClean="0">
                <a:solidFill>
                  <a:srgbClr val="FF0000"/>
                </a:solidFill>
              </a:rPr>
              <a:t> </a:t>
            </a:r>
            <a:r>
              <a:rPr lang="pt-BR" altLang="pt-BR" sz="2800" u="sng" smtClean="0"/>
              <a:t>da jovem Ellen G. Harmon de uma forma drástica e radical</a:t>
            </a:r>
            <a:r>
              <a:rPr lang="pt-BR" altLang="pt-BR" sz="2800" smtClean="0"/>
              <a:t>.Esse evento ocorreu de maneira inesperada e veio acompanhado de elementos que lhe trouxeram alegria e medo.</a:t>
            </a:r>
          </a:p>
          <a:p>
            <a:pPr algn="just"/>
            <a:r>
              <a:rPr lang="pt-BR" altLang="pt-BR" sz="2800" b="1" smtClean="0">
                <a:solidFill>
                  <a:srgbClr val="FF0000"/>
                </a:solidFill>
              </a:rPr>
              <a:t>A liberdade divina foi manifestada em seu chamado profético</a:t>
            </a:r>
            <a:r>
              <a:rPr lang="pt-BR" altLang="pt-BR" sz="2800" b="1" smtClean="0"/>
              <a:t>. “Deus, não seres humanos, efetuaram a escolha do </a:t>
            </a:r>
            <a:r>
              <a:rPr lang="pt-BR" altLang="pt-BR" sz="2800" b="1" smtClean="0">
                <a:solidFill>
                  <a:srgbClr val="FF0000"/>
                </a:solidFill>
              </a:rPr>
              <a:t>porta-voz divino</a:t>
            </a:r>
            <a:r>
              <a:rPr lang="pt-BR" altLang="pt-BR" sz="2800" b="1" smtClean="0"/>
              <a:t>”.</a:t>
            </a:r>
          </a:p>
          <a:p>
            <a:pPr algn="just"/>
            <a:r>
              <a:rPr lang="pt-BR" altLang="pt-BR" sz="2800" smtClean="0"/>
              <a:t>Deus iniciou um dialogo com Ellen G. Harmon por meio da primeira visão.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chamado divino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20788"/>
            <a:ext cx="8229600" cy="4511675"/>
          </a:xfrm>
        </p:spPr>
        <p:txBody>
          <a:bodyPr rtlCol="0" anchor="ctr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chamado efetuado a Ellen G. </a:t>
            </a:r>
            <a:r>
              <a:rPr lang="pt-BR" sz="2800" dirty="0" err="1" smtClean="0"/>
              <a:t>Harmon</a:t>
            </a:r>
            <a:r>
              <a:rPr lang="pt-BR" sz="2800" dirty="0" smtClean="0"/>
              <a:t> em (Dez/1844) está em comum acordo com os chamados proféticos registrados nas Escrituras.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É verdade que os profetas foram chamados por Deus para o seu ministério de formas diferentes</a:t>
            </a:r>
            <a:r>
              <a:rPr lang="pt-BR" sz="2800" dirty="0" smtClean="0"/>
              <a:t>, mas sabemos pelas Escrituras que </a:t>
            </a:r>
            <a:r>
              <a:rPr lang="pt-BR" sz="2800" b="1" dirty="0" smtClean="0">
                <a:solidFill>
                  <a:srgbClr val="FF0000"/>
                </a:solidFill>
              </a:rPr>
              <a:t>alguns deles foram chamados por Deus </a:t>
            </a:r>
            <a:r>
              <a:rPr lang="pt-BR" sz="2800" b="1" u="sng" dirty="0" smtClean="0">
                <a:solidFill>
                  <a:srgbClr val="FF0000"/>
                </a:solidFill>
              </a:rPr>
              <a:t>por meio de uma visão</a:t>
            </a:r>
            <a:r>
              <a:rPr lang="pt-BR" sz="2800" b="1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/>
              <a:t>inaugural.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Tal fato foi experimentado pelos profetas: (a) </a:t>
            </a:r>
            <a:r>
              <a:rPr lang="pt-BR" sz="2800" b="1" dirty="0" smtClean="0"/>
              <a:t>Ezequiel</a:t>
            </a:r>
            <a:r>
              <a:rPr lang="pt-BR" sz="2800" dirty="0" smtClean="0"/>
              <a:t> (1:1-2:11) e </a:t>
            </a:r>
            <a:r>
              <a:rPr lang="pt-BR" sz="2800" b="1" dirty="0" smtClean="0"/>
              <a:t>Isaías</a:t>
            </a:r>
            <a:r>
              <a:rPr lang="pt-BR" sz="2800" dirty="0" smtClean="0"/>
              <a:t> (6:1-13), os quais receberam visões inaugurais e que suas mensagens foram depois desenvolvidas pelo resto de seus livros.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Deus e o Profeta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1675"/>
          </a:xfrm>
        </p:spPr>
        <p:txBody>
          <a:bodyPr rtlCol="0" anchor="ctr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chamado ao ofício profético coloca o indivíduo numa nova trajetória de serviço.</a:t>
            </a:r>
          </a:p>
          <a:p>
            <a:pPr algn="di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O chamado e a eleição representam uma obra exclusiva de Deus</a:t>
            </a:r>
            <a:r>
              <a:rPr lang="pt-BR" sz="2800" dirty="0" smtClean="0"/>
              <a:t>. Repentinamente, Deus contata o indivíduo, fala com ele ou ela e lhes revelam fatos que originam o chamado para exercerem o ofício profético.</a:t>
            </a:r>
          </a:p>
          <a:p>
            <a:pPr algn="di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Isso é exatamente aquilo que encontramos na primeira visão de EGW. Deus interrompeu sua consciência de uma forma única e poderosa por meio de uma visão. Seu contato com Deus ocorreu em um nível e intensidade inacessíveis aos seres humanos comuns.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relato pessoal do chamado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1675"/>
          </a:xfrm>
        </p:spPr>
        <p:txBody>
          <a:bodyPr rtlCol="0" anchor="ctr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Ela descreve o evento dizendo: </a:t>
            </a:r>
            <a:r>
              <a:rPr lang="pt-BR" sz="2800" b="1" dirty="0" smtClean="0"/>
              <a:t>“Enquanto eu estava orando junto ao altar da família, o Espírito Santo me sobreveio, e pareceu-me estar subindo mais e mais alto...” (PE, 14)</a:t>
            </a:r>
            <a:r>
              <a:rPr lang="pt-BR" sz="28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chamado se manifestou pela ação do Espírito Santo. Ela nunca mais introduziu nenhuma de suas visões dizendo, “O Espírito Santo caiu sobre mim”.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frase do </a:t>
            </a:r>
            <a:r>
              <a:rPr lang="pt-BR" sz="2800" i="1" dirty="0" smtClean="0"/>
              <a:t>Spiritual </a:t>
            </a:r>
            <a:r>
              <a:rPr lang="pt-BR" sz="2800" i="1" dirty="0" err="1" smtClean="0"/>
              <a:t>Gifts</a:t>
            </a:r>
            <a:r>
              <a:rPr lang="pt-BR" sz="2800" dirty="0" smtClean="0"/>
              <a:t> é ainda mais forte: </a:t>
            </a:r>
            <a:r>
              <a:rPr lang="pt-BR" sz="2800" b="1" dirty="0" smtClean="0"/>
              <a:t>“Enquanto orava, o poder de Deus veio sobre mim como nunca dantes” (SG, Vol.2, 30)</a:t>
            </a:r>
            <a:r>
              <a:rPr lang="pt-BR" sz="2800" dirty="0" smtClean="0"/>
              <a:t>. 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>
                <a:solidFill>
                  <a:srgbClr val="FF0000"/>
                </a:solidFill>
              </a:rPr>
              <a:t>Sua primeira visão marcou o momento em que o Espírito de Deus foi derramado sobre ela de tal modo, que ela se tornou numa “Mensageira do Senhor”</a:t>
            </a:r>
            <a:r>
              <a:rPr lang="pt-BR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Diálogo ao final da primeira visão</a:t>
            </a:r>
          </a:p>
        </p:txBody>
      </p:sp>
      <p:sp>
        <p:nvSpPr>
          <p:cNvPr id="16387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11675"/>
          </a:xfrm>
        </p:spPr>
        <p:txBody>
          <a:bodyPr anchor="ctr"/>
          <a:lstStyle/>
          <a:p>
            <a:r>
              <a:rPr lang="pt-BR" altLang="pt-BR" sz="2800" smtClean="0"/>
              <a:t>Ao final da primeira visão há um diálogo entre Cristo e Ellen. Enquanto ela estava em visão, ela perguntou a Ele se podia comer do fruto sobre a mesa celestial?</a:t>
            </a:r>
          </a:p>
          <a:p>
            <a:r>
              <a:rPr lang="pt-BR" altLang="pt-BR" sz="2800" smtClean="0"/>
              <a:t>Jesus lhe disse que seria necessário que ela esperasse. Mas por que?</a:t>
            </a:r>
          </a:p>
          <a:p>
            <a:r>
              <a:rPr lang="pt-BR" altLang="pt-BR" sz="2800" smtClean="0"/>
              <a:t>Jesus lhe disse que ela havia sido apontada para ser uma profetiza no planeta Terra: </a:t>
            </a:r>
            <a:r>
              <a:rPr lang="pt-BR" altLang="pt-BR" sz="2800" b="1" smtClean="0">
                <a:solidFill>
                  <a:srgbClr val="FF0000"/>
                </a:solidFill>
              </a:rPr>
              <a:t>“Você deve voltar à Terra novamente e relatar aos seus outros amigos aquilo que Eu revelei a você!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chamado e a missão profética de EGW</a:t>
            </a:r>
          </a:p>
        </p:txBody>
      </p:sp>
      <p:sp>
        <p:nvSpPr>
          <p:cNvPr id="17411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anchor="ctr"/>
          <a:lstStyle/>
          <a:p>
            <a:r>
              <a:rPr lang="pt-BR" altLang="pt-BR" sz="2800" smtClean="0"/>
              <a:t>O chamado e a missão profética não podem ser separados um do outro.</a:t>
            </a:r>
          </a:p>
          <a:p>
            <a:r>
              <a:rPr lang="pt-BR" altLang="pt-BR" sz="2800" b="1" smtClean="0"/>
              <a:t>No chamado está implícito a missão.</a:t>
            </a:r>
            <a:r>
              <a:rPr lang="pt-BR" altLang="pt-BR" sz="2800" smtClean="0"/>
              <a:t> Na sua primeira visão Ellen G. Harmon foi comissionada a ser uma profetisa na Terra. </a:t>
            </a:r>
          </a:p>
          <a:p>
            <a:r>
              <a:rPr lang="pt-BR" altLang="pt-BR" sz="2800" b="1" smtClean="0">
                <a:solidFill>
                  <a:srgbClr val="FF0000"/>
                </a:solidFill>
              </a:rPr>
              <a:t>De fato, nenhum grupo específico é mencionado como alvo de seu ministério profético.</a:t>
            </a:r>
            <a:r>
              <a:rPr lang="pt-BR" altLang="pt-BR" sz="2800" smtClean="0">
                <a:solidFill>
                  <a:srgbClr val="FF0000"/>
                </a:solidFill>
              </a:rPr>
              <a:t> </a:t>
            </a:r>
            <a:r>
              <a:rPr lang="pt-BR" altLang="pt-BR" sz="2800" b="1" smtClean="0"/>
              <a:t>“Ela simplesmente foi notificada por Deus a relatar aos outros aquilo que lhe foi revelado”.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Ministério restrito à IASD?</a:t>
            </a:r>
          </a:p>
        </p:txBody>
      </p:sp>
      <p:sp>
        <p:nvSpPr>
          <p:cNvPr id="1843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b="1" smtClean="0"/>
              <a:t>A despeito dela constantemente falar aos membros da IASD, ela nunca alegou que seu dom profético estava restrito aos Adventistas do Sétimo Dia.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400" smtClean="0"/>
          </a:p>
          <a:p>
            <a:pPr algn="just"/>
            <a:r>
              <a:rPr lang="pt-BR" altLang="pt-BR" sz="2800" b="1" smtClean="0">
                <a:solidFill>
                  <a:srgbClr val="FF0000"/>
                </a:solidFill>
              </a:rPr>
              <a:t>Sua missão pode ser comparada à dos profetas do Velho Testamento. Ou seja, ela foi comissionada a dizer aos outros aquilo que Deus lhe revelara.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3"/>
          <p:cNvSpPr>
            <a:spLocks noGrp="1"/>
          </p:cNvSpPr>
          <p:nvPr>
            <p:ph type="title"/>
          </p:nvPr>
        </p:nvSpPr>
        <p:spPr>
          <a:xfrm>
            <a:off x="0" y="18256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Visão inaugural e autoridade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Sua visão inaugural a identificou como uma </a:t>
            </a:r>
            <a:r>
              <a:rPr lang="pt-BR" sz="2800" b="1" i="1" dirty="0" smtClean="0"/>
              <a:t>Mensageira do Senhor.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missão de ir e relatar aos outros aquilo que Deus revelou para ela indica que Ellen G. White foi comissionada a partilhar o resultado da informação privilegiada. 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Ela teve acesso privado com Deus e ela recebeu </a:t>
            </a:r>
            <a:r>
              <a:rPr lang="pt-BR" sz="2800" b="1" dirty="0" err="1" smtClean="0"/>
              <a:t>dEle</a:t>
            </a:r>
            <a:r>
              <a:rPr lang="pt-BR" sz="2800" b="1" dirty="0" smtClean="0"/>
              <a:t> aquilo que deveria ser relatado.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Sua autoridade profética foi dada por Deus = o que nos leva às credenciais dos profetas bíblicos.</a:t>
            </a: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autoridade do chamado divino na Bíblia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11675"/>
          </a:xfrm>
        </p:spPr>
        <p:txBody>
          <a:bodyPr rtlCol="0" anchor="ctr">
            <a:normAutofit fontScale="92500" lnSpcReduction="20000"/>
          </a:bodyPr>
          <a:lstStyle/>
          <a:p>
            <a:pPr marL="514350" indent="-514350" algn="just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pt-BR" sz="2800" dirty="0" smtClean="0"/>
              <a:t>Os </a:t>
            </a:r>
            <a:r>
              <a:rPr lang="pt-BR" sz="2800" b="1" dirty="0" smtClean="0"/>
              <a:t>reis</a:t>
            </a:r>
            <a:r>
              <a:rPr lang="pt-BR" sz="2800" dirty="0" smtClean="0"/>
              <a:t> foram eleitos com base nas tradições da dinastia e disputas políticas mas sua posição como rei lhe dava autoridade sobre o povo.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pt-BR" sz="2800" dirty="0" smtClean="0"/>
              <a:t>Os </a:t>
            </a:r>
            <a:r>
              <a:rPr lang="pt-BR" sz="2800" b="1" dirty="0" smtClean="0"/>
              <a:t>sacerdotes</a:t>
            </a:r>
            <a:r>
              <a:rPr lang="pt-BR" sz="2800" dirty="0" smtClean="0"/>
              <a:t> possuíam autoridade baseada em sua linhagem familiar. 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pt-BR" sz="2800" dirty="0" smtClean="0"/>
              <a:t>Os </a:t>
            </a:r>
            <a:r>
              <a:rPr lang="pt-BR" sz="2800" b="1" dirty="0" smtClean="0"/>
              <a:t>profetas</a:t>
            </a:r>
            <a:r>
              <a:rPr lang="pt-BR" sz="2800" dirty="0" smtClean="0"/>
              <a:t> não pertenciam a nenhuma instituição religiosa ou social. </a:t>
            </a:r>
            <a:r>
              <a:rPr lang="pt-BR" sz="2800" b="1" dirty="0" smtClean="0"/>
              <a:t>Eram escolhidos por Deus</a:t>
            </a:r>
            <a:r>
              <a:rPr lang="pt-BR" sz="2800" dirty="0" smtClean="0"/>
              <a:t>, independente de seus registros genealógicos ou legais. Sua missão e chamado revelam a livre eleição divina. </a:t>
            </a:r>
            <a:r>
              <a:rPr lang="pt-BR" sz="2800" b="1" dirty="0" smtClean="0">
                <a:solidFill>
                  <a:srgbClr val="FF0000"/>
                </a:solidFill>
              </a:rPr>
              <a:t>Deviam responder diretamente a Deus e não aos sacerdotes e reis</a:t>
            </a:r>
            <a:r>
              <a:rPr lang="pt-BR" sz="2800" dirty="0" smtClean="0"/>
              <a:t>.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pt-BR" sz="2800" dirty="0" smtClean="0"/>
              <a:t>Eles possuíam uma autoridade única, divina reconhecida como </a:t>
            </a:r>
            <a:r>
              <a:rPr lang="pt-BR" sz="2800" b="1" dirty="0" smtClean="0"/>
              <a:t>autoridade profética.</a:t>
            </a: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Conflito de autoridades</a:t>
            </a:r>
          </a:p>
        </p:txBody>
      </p:sp>
      <p:sp>
        <p:nvSpPr>
          <p:cNvPr id="307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1675"/>
          </a:xfrm>
        </p:spPr>
        <p:txBody>
          <a:bodyPr anchor="ctr"/>
          <a:lstStyle/>
          <a:p>
            <a:r>
              <a:rPr lang="pt-BR" altLang="pt-BR" sz="2900" smtClean="0"/>
              <a:t>O assunto quanto a função e o papel de Ellen White aparece frequentemente nas conversas com pessoas de outras denominações religiosas.</a:t>
            </a:r>
          </a:p>
          <a:p>
            <a:r>
              <a:rPr lang="pt-BR" altLang="pt-BR" sz="2900" smtClean="0"/>
              <a:t>Com frequência, a principal inquietação feita, é: Como nós da IASD defendemos ambos os princípios da </a:t>
            </a:r>
            <a:r>
              <a:rPr lang="pt-BR" altLang="pt-BR" sz="2900" i="1" smtClean="0"/>
              <a:t>Sola Scriptura (Bíblia) </a:t>
            </a:r>
            <a:r>
              <a:rPr lang="pt-BR" altLang="pt-BR" sz="2900" smtClean="0"/>
              <a:t>e os escritos proféticos de EGW?</a:t>
            </a:r>
          </a:p>
          <a:p>
            <a:r>
              <a:rPr lang="pt-BR" altLang="pt-BR" sz="2900" smtClean="0"/>
              <a:t>Tal questionamento produz uma certa tensão entre os escritos da Palavra de Deus e do Espírito de Profecia.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singularidade de sua autoridade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92225"/>
            <a:ext cx="8229600" cy="4513263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profeta apenas dizia: “Assim diz o Senhor”. </a:t>
            </a:r>
            <a:r>
              <a:rPr lang="pt-BR" sz="2800" b="1" dirty="0" smtClean="0"/>
              <a:t>No entanto, a eficácia de sua autoridade dependia da disposição do povo em reconhecer que Deus havia falado por meio deles.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Os conflitos encontrados nas Escrituras entre os profetas e o povo, os reis, e outros líderes religiosos estavam baseados na sua indisposição de identificar os profetas como mensageiros do Senhor.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>
                <a:solidFill>
                  <a:srgbClr val="FF0000"/>
                </a:solidFill>
              </a:rPr>
              <a:t>Normalmente, aquilo que era óbvio para os profetas não era tão óbvio assim para as pessoas</a:t>
            </a:r>
            <a:r>
              <a:rPr lang="pt-BR" sz="2800" dirty="0" smtClean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autoridade divina e EGW</a:t>
            </a:r>
          </a:p>
        </p:txBody>
      </p:sp>
      <p:sp>
        <p:nvSpPr>
          <p:cNvPr id="22531" name="Espaço Reservado para Conteúdo 4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13262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Aquilo que já descrevemos na experiência dos profetas da Bíblia também se aplica ao chamado de Ellen G. White como profetiza. </a:t>
            </a:r>
          </a:p>
          <a:p>
            <a:pPr algn="just"/>
            <a:r>
              <a:rPr lang="pt-BR" altLang="pt-BR" sz="2800" b="1" smtClean="0">
                <a:solidFill>
                  <a:srgbClr val="FF0000"/>
                </a:solidFill>
              </a:rPr>
              <a:t>Sua autoridade não foi delegada pelos líderes da IASD ou qualquer outra espécie de liderança eclesiástica</a:t>
            </a:r>
            <a:r>
              <a:rPr lang="pt-BR" altLang="pt-BR" sz="2800" smtClean="0"/>
              <a:t>.</a:t>
            </a:r>
          </a:p>
          <a:p>
            <a:pPr algn="just"/>
            <a:r>
              <a:rPr lang="pt-BR" altLang="pt-BR" sz="2800" b="1" smtClean="0"/>
              <a:t>Foi baseado no fato de que </a:t>
            </a:r>
            <a:r>
              <a:rPr lang="pt-BR" altLang="pt-BR" sz="2800" b="1" u="sng" smtClean="0"/>
              <a:t>Deus a chamou e comissionou para ser uma profetiza</a:t>
            </a:r>
            <a:r>
              <a:rPr lang="pt-BR" altLang="pt-BR" sz="2800" b="1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3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52525"/>
          </a:xfrm>
        </p:spPr>
        <p:txBody>
          <a:bodyPr/>
          <a:lstStyle/>
          <a:p>
            <a:r>
              <a:rPr lang="pt-BR" altLang="pt-BR" sz="3400" b="1" smtClean="0">
                <a:solidFill>
                  <a:srgbClr val="FFFFFF"/>
                </a:solidFill>
              </a:rPr>
              <a:t>Conflitos e desafios em seu ministério profético</a:t>
            </a:r>
          </a:p>
        </p:txBody>
      </p:sp>
      <p:sp>
        <p:nvSpPr>
          <p:cNvPr id="2355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Os conflitos que ela enfrentou durante seu ministério, têm uma natureza semelhante àqueles que foram enfrentados pelos profetas bíblicos.</a:t>
            </a:r>
          </a:p>
          <a:p>
            <a:pPr algn="just"/>
            <a:r>
              <a:rPr lang="pt-BR" altLang="pt-BR" sz="2800" b="1" smtClean="0"/>
              <a:t>Sua missão profética foi reconhecida por alguns, mas outros a rejeitaram</a:t>
            </a:r>
            <a:r>
              <a:rPr lang="pt-BR" altLang="pt-BR" sz="2800" smtClean="0"/>
              <a:t>.</a:t>
            </a:r>
          </a:p>
          <a:p>
            <a:pPr algn="just"/>
            <a:r>
              <a:rPr lang="pt-BR" altLang="pt-BR" sz="2800" smtClean="0"/>
              <a:t>Felizmente, a IASD como um todo aceitou seu chamado e missão como profetisa e isto fez uma diferença significativa dentro da Igreja.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3"/>
          <p:cNvSpPr>
            <a:spLocks noGrp="1"/>
          </p:cNvSpPr>
          <p:nvPr>
            <p:ph type="title"/>
          </p:nvPr>
        </p:nvSpPr>
        <p:spPr>
          <a:xfrm>
            <a:off x="0" y="-100013"/>
            <a:ext cx="9144000" cy="1296988"/>
          </a:xfrm>
        </p:spPr>
        <p:txBody>
          <a:bodyPr/>
          <a:lstStyle/>
          <a:p>
            <a:r>
              <a:rPr lang="pt-BR" altLang="pt-BR" sz="3200" b="1" smtClean="0">
                <a:solidFill>
                  <a:srgbClr val="FFFFFF"/>
                </a:solidFill>
              </a:rPr>
              <a:t>A visão satisfez as necessidades espirituais do povo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008437"/>
          </a:xfrm>
        </p:spPr>
        <p:txBody>
          <a:bodyPr rtlCol="0" anchor="ctr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visão inaugural contêm uma mensagem específica para ser proclamada por Ellen G. </a:t>
            </a:r>
            <a:r>
              <a:rPr lang="pt-BR" sz="2800" dirty="0" err="1" smtClean="0"/>
              <a:t>Harmon</a:t>
            </a:r>
            <a:r>
              <a:rPr lang="pt-BR" sz="28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As mensagens dos profetas bíblicos variavam dependendo do tempo que eles viveram, o lugar e as circunstâncias. “Em outras palavras, não podemos esperar que cada profeta proclamasse  a mesma mensagem ou enfatizar os mesmos aspectos.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mensagem de Deus é direcionada aos seres humanos em seu contexto histórico particular.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Ellen G. White não foge a essa regra.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Amplitude do ofício profético de EGW</a:t>
            </a:r>
          </a:p>
        </p:txBody>
      </p:sp>
      <p:sp>
        <p:nvSpPr>
          <p:cNvPr id="25603" name="Espaço Reservado para Conteúdo 4"/>
          <p:cNvSpPr>
            <a:spLocks noGrp="1"/>
          </p:cNvSpPr>
          <p:nvPr>
            <p:ph idx="1"/>
          </p:nvPr>
        </p:nvSpPr>
        <p:spPr>
          <a:xfrm>
            <a:off x="323850" y="1149350"/>
            <a:ext cx="8229600" cy="4511675"/>
          </a:xfrm>
        </p:spPr>
        <p:txBody>
          <a:bodyPr anchor="ctr"/>
          <a:lstStyle/>
          <a:p>
            <a:pPr algn="just">
              <a:buFont typeface="Arial" panose="020B0604020202020204" pitchFamily="34" charset="0"/>
              <a:buNone/>
            </a:pPr>
            <a:r>
              <a:rPr lang="pt-BR" altLang="pt-BR" smtClean="0"/>
              <a:t>	</a:t>
            </a:r>
            <a:r>
              <a:rPr lang="pt-BR" altLang="pt-BR" sz="3600" smtClean="0"/>
              <a:t>Com base nos argumentos acima expostos, podemos argumentar que o contexto de seu ministério profético não está restrito apenas ao século 19, mas a totalidade da História da Igreja Cristã até a consumação dos séculos.</a:t>
            </a: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3"/>
          <p:cNvSpPr>
            <a:spLocks noGrp="1"/>
          </p:cNvSpPr>
          <p:nvPr>
            <p:ph type="title"/>
          </p:nvPr>
        </p:nvSpPr>
        <p:spPr>
          <a:xfrm>
            <a:off x="-36513" y="188913"/>
            <a:ext cx="9144001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mensagem central da primeira visão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90550" y="1268413"/>
            <a:ext cx="8229600" cy="4513262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dirty="0" smtClean="0"/>
              <a:t>Após lermos o conteúdo da primeira visão, podemos levantar duas importantes perguntas: </a:t>
            </a:r>
          </a:p>
          <a:p>
            <a:pPr marL="514350" indent="-514350" fontAlgn="auto">
              <a:spcAft>
                <a:spcPts val="0"/>
              </a:spcAft>
              <a:buFont typeface="Arial"/>
              <a:buAutoNum type="alphaLcParenBoth"/>
              <a:defRPr/>
            </a:pPr>
            <a:r>
              <a:rPr lang="pt-BR" dirty="0" smtClean="0"/>
              <a:t>“Qual é a principal mensagem que essa visão nos traz?”</a:t>
            </a:r>
          </a:p>
          <a:p>
            <a:pPr marL="514350" indent="-514350" fontAlgn="auto">
              <a:spcAft>
                <a:spcPts val="0"/>
              </a:spcAft>
              <a:buFont typeface="Arial"/>
              <a:buAutoNum type="alphaLcParenBoth"/>
              <a:defRPr/>
            </a:pPr>
            <a:r>
              <a:rPr lang="pt-BR" dirty="0" smtClean="0"/>
              <a:t>“O que o Senhor queria comunicar tanto a ela (EGW) quanto ao Seu povo?”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propósito da primeira visão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13262"/>
          </a:xfrm>
        </p:spPr>
        <p:txBody>
          <a:bodyPr rtlCol="0" anchor="ctr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Está claro que o propósito fundamental da primeira visão foi </a:t>
            </a:r>
            <a:r>
              <a:rPr lang="pt-BR" sz="2800" b="1" u="sng" dirty="0" smtClean="0"/>
              <a:t>encorajar e trazer conforto</a:t>
            </a:r>
            <a:r>
              <a:rPr lang="pt-BR" sz="2800" b="1" dirty="0" smtClean="0"/>
              <a:t> àqueles que haviam passado pelo grande desapontamento.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De fato, a visão veio </a:t>
            </a:r>
            <a:r>
              <a:rPr lang="pt-BR" sz="2800" b="1" u="sng" dirty="0" smtClean="0"/>
              <a:t>satisfazer as necessidades espirituais do povo de Deus</a:t>
            </a:r>
            <a:r>
              <a:rPr lang="pt-BR" sz="2800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A principal </a:t>
            </a:r>
            <a:r>
              <a:rPr lang="pt-BR" sz="2800" b="1" u="sng" dirty="0" smtClean="0"/>
              <a:t>ênfase da visão é a presença de Jesus Cristo com o povo do advento</a:t>
            </a:r>
            <a:r>
              <a:rPr lang="pt-BR" sz="2800" dirty="0" smtClean="0"/>
              <a:t>. </a:t>
            </a:r>
            <a:r>
              <a:rPr lang="pt-BR" sz="2800" b="1" dirty="0" smtClean="0"/>
              <a:t>Ele os guiou durante sua jornada terrena até alcançarem os portões da cidade celestial</a:t>
            </a:r>
            <a:r>
              <a:rPr lang="pt-BR" sz="2800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Deus a levou até a Cidade Santa e lhe mostrou o Templo Divino.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Finalmente, a visão se encerrou com a mesa onde Jesus era o Servo de todos. </a:t>
            </a:r>
            <a:r>
              <a:rPr lang="pt-BR" sz="3300" b="1" dirty="0" smtClean="0">
                <a:solidFill>
                  <a:srgbClr val="FF0000"/>
                </a:solidFill>
              </a:rPr>
              <a:t>Deus nãos os havia abandonado!!</a:t>
            </a:r>
            <a:endParaRPr lang="pt-BR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Manter os olhos fixos em Jesus</a:t>
            </a:r>
          </a:p>
        </p:txBody>
      </p:sp>
      <p:sp>
        <p:nvSpPr>
          <p:cNvPr id="2867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268413"/>
            <a:ext cx="8374062" cy="4513262"/>
          </a:xfrm>
        </p:spPr>
        <p:txBody>
          <a:bodyPr anchor="ctr"/>
          <a:lstStyle/>
          <a:p>
            <a:pPr algn="just"/>
            <a:r>
              <a:rPr lang="pt-BR" altLang="pt-BR" b="1" smtClean="0">
                <a:solidFill>
                  <a:srgbClr val="FF0000"/>
                </a:solidFill>
              </a:rPr>
              <a:t>Esta foi uma visão maravilhosa que enfatizou o compromisso de Jesus Cristo com o Seu povo</a:t>
            </a:r>
            <a:r>
              <a:rPr lang="pt-BR" altLang="pt-BR" smtClean="0"/>
              <a:t>. 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100" smtClean="0"/>
          </a:p>
          <a:p>
            <a:pPr algn="just"/>
            <a:r>
              <a:rPr lang="pt-BR" altLang="pt-BR" b="1" smtClean="0"/>
              <a:t>Eles simplesmente, foram desafiados a manterem seus olhos fixos em Jesus e a reconhecerem a luz que irradiava atrás deles</a:t>
            </a:r>
            <a:r>
              <a:rPr lang="pt-BR" alt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visão e a natureza do chamado profético</a:t>
            </a:r>
          </a:p>
        </p:txBody>
      </p:sp>
      <p:sp>
        <p:nvSpPr>
          <p:cNvPr id="29699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Algumas perguntas fundamentais que precisamos elaborar são: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(a) O que esta visão confirma sobre o ofício e missão profética de Ellen G. White?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>
                <a:solidFill>
                  <a:srgbClr val="FF0000"/>
                </a:solidFill>
              </a:rPr>
              <a:t>(b) Qual é a mensagem essencial que está por trás dessa visão e como ela se relaciona com o seu chamado profético?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resposta a essas perguntas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92225"/>
            <a:ext cx="8229600" cy="4513263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que esta visão está nos mostrando é a revelação do plano de Deus para com o Seu povo e sua realização dentro do fluxo da história.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Sendo assim, pergunta-se: “Estava Deus presente na experiência da meia-noite?” A resposta dada pela profetisa é, “Sim, Ele estava lá provendo uma luz maravilhosa que iluminaria todo o percurso do caminho de nossa jornada histórica até a Cidade Santa” (</a:t>
            </a:r>
            <a:r>
              <a:rPr lang="pt-BR" sz="2800" dirty="0" err="1" smtClean="0"/>
              <a:t>Mt</a:t>
            </a:r>
            <a:r>
              <a:rPr lang="pt-BR" sz="2800" dirty="0" smtClean="0"/>
              <a:t> 25:6).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 “E eis que estarei convosco, todos os dias até a consumação dos século” (</a:t>
            </a:r>
            <a:r>
              <a:rPr lang="pt-BR" sz="2800" dirty="0" err="1" smtClean="0"/>
              <a:t>Mt</a:t>
            </a:r>
            <a:r>
              <a:rPr lang="pt-BR" sz="2800" dirty="0" smtClean="0"/>
              <a:t> 28:20).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papel dos escritos de EGW</a:t>
            </a:r>
          </a:p>
        </p:txBody>
      </p:sp>
      <p:sp>
        <p:nvSpPr>
          <p:cNvPr id="4099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513262"/>
          </a:xfrm>
        </p:spPr>
        <p:txBody>
          <a:bodyPr anchor="ctr"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pt-BR" altLang="pt-BR" sz="4800" smtClean="0"/>
              <a:t>Essas questões nos levam a seguinte pergunta: “Qual é a real necessidade e importância dos escritos proféticos de   Ellen G. White?”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3"/>
          <p:cNvSpPr>
            <a:spLocks noGrp="1"/>
          </p:cNvSpPr>
          <p:nvPr>
            <p:ph type="title"/>
          </p:nvPr>
        </p:nvSpPr>
        <p:spPr>
          <a:xfrm>
            <a:off x="0" y="-100013"/>
            <a:ext cx="9144000" cy="1441451"/>
          </a:xfrm>
        </p:spPr>
        <p:txBody>
          <a:bodyPr/>
          <a:lstStyle/>
          <a:p>
            <a:r>
              <a:rPr lang="pt-BR" altLang="pt-BR" sz="3200" b="1" smtClean="0">
                <a:solidFill>
                  <a:srgbClr val="FFFFFF"/>
                </a:solidFill>
              </a:rPr>
              <a:t>Uma interpretação da história </a:t>
            </a:r>
            <a:br>
              <a:rPr lang="pt-BR" altLang="pt-BR" sz="3200" b="1" smtClean="0">
                <a:solidFill>
                  <a:srgbClr val="FFFFFF"/>
                </a:solidFill>
              </a:rPr>
            </a:br>
            <a:r>
              <a:rPr lang="pt-BR" altLang="pt-BR" sz="3200" b="1" smtClean="0">
                <a:solidFill>
                  <a:srgbClr val="FFFFFF"/>
                </a:solidFill>
              </a:rPr>
              <a:t>do Movimento Adventista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103688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Da perspectiva teológica, esta visão inaugural é um modelo no qual utiliza um segmento da história para revelar o papel fundamental do ofício profético de EGW.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Seu ministério profético consistirá em revelar a presença e a atividade de Deus no desfecho da história do Seu povo aqui na Terra.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Atingindo este propósito, EGW formulará uma interpretação teológica da história que irá encorajar e confortar o povo de Deus.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3"/>
          <p:cNvSpPr>
            <a:spLocks noGrp="1"/>
          </p:cNvSpPr>
          <p:nvPr>
            <p:ph type="title"/>
          </p:nvPr>
        </p:nvSpPr>
        <p:spPr>
          <a:xfrm>
            <a:off x="0" y="255588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relato de sua visões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Uma breve análise do livro </a:t>
            </a:r>
            <a:r>
              <a:rPr lang="pt-BR" sz="2800" i="1" dirty="0" smtClean="0"/>
              <a:t>Primeiros Escritos</a:t>
            </a:r>
            <a:r>
              <a:rPr lang="pt-BR" sz="2800" dirty="0" smtClean="0"/>
              <a:t> estabelece que em suas outras visões o modelo da primeira visão foi aplicado para outros eventos históricos.</a:t>
            </a:r>
          </a:p>
          <a:p>
            <a:pPr algn="just" fontAlgn="auto">
              <a:spcAft>
                <a:spcPts val="0"/>
              </a:spcAft>
              <a:buFont typeface="Arial"/>
              <a:buNone/>
              <a:defRPr/>
            </a:pPr>
            <a:endParaRPr lang="pt-BR" sz="1050" dirty="0" smtClean="0"/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Essas visões revelam a presença e a direção de Deus na mensagem da [porta-fechada; o cumprimento dos 2.300 dias; a perseguição; o significado proféticos do surgimento do espiritualismo em 24/08/1850; e outros assuntos relacionados com a vida e a experiência futura do povo do advento.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3"/>
          <p:cNvSpPr>
            <a:spLocks noGrp="1"/>
          </p:cNvSpPr>
          <p:nvPr>
            <p:ph type="title"/>
          </p:nvPr>
        </p:nvSpPr>
        <p:spPr>
          <a:xfrm>
            <a:off x="0" y="255588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EGW e a compreensão da História</a:t>
            </a:r>
          </a:p>
        </p:txBody>
      </p:sp>
      <p:sp>
        <p:nvSpPr>
          <p:cNvPr id="3379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b="1" smtClean="0">
                <a:solidFill>
                  <a:srgbClr val="FF0000"/>
                </a:solidFill>
              </a:rPr>
              <a:t>EGW foi usada como um instrumento divino para prover uma leitura teológica das experiências passadas, presentes e futuras do </a:t>
            </a:r>
            <a:r>
              <a:rPr lang="pt-BR" altLang="pt-BR" sz="2800" b="1" u="sng" smtClean="0">
                <a:solidFill>
                  <a:srgbClr val="FF0000"/>
                </a:solidFill>
              </a:rPr>
              <a:t>povo do tempo do fim</a:t>
            </a:r>
            <a:r>
              <a:rPr lang="pt-BR" altLang="pt-BR" sz="2800" b="1" smtClean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pt-BR" altLang="pt-BR" sz="2800" smtClean="0"/>
              <a:t>Cada aspecto de seu ofício profético foi colocado à disposição deste propósito mais abrangente. </a:t>
            </a:r>
          </a:p>
          <a:p>
            <a:pPr algn="just"/>
            <a:r>
              <a:rPr lang="pt-BR" altLang="pt-BR" sz="2800" smtClean="0"/>
              <a:t>Ao atingir este propósito EGW estará formulando uma interpretação da história que irá encorajar e confortar o povo de Deus.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3"/>
          <p:cNvSpPr>
            <a:spLocks noGrp="1"/>
          </p:cNvSpPr>
          <p:nvPr>
            <p:ph type="title"/>
          </p:nvPr>
        </p:nvSpPr>
        <p:spPr>
          <a:xfrm>
            <a:off x="0" y="18256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essência de sua mensagem</a:t>
            </a:r>
          </a:p>
        </p:txBody>
      </p:sp>
      <p:sp>
        <p:nvSpPr>
          <p:cNvPr id="34819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92225"/>
            <a:ext cx="8229600" cy="4513263"/>
          </a:xfrm>
        </p:spPr>
        <p:txBody>
          <a:bodyPr anchor="ctr"/>
          <a:lstStyle/>
          <a:p>
            <a:pPr algn="just"/>
            <a:r>
              <a:rPr lang="pt-BR" altLang="pt-BR" sz="2800" b="1" smtClean="0">
                <a:solidFill>
                  <a:srgbClr val="FF0000"/>
                </a:solidFill>
              </a:rPr>
              <a:t>Suas exortações, advertências e chamado para a reforma e reavivamento do povo adventista foram dados para que todos tivessem sua vida alinhada com o plano de Deus para sua existência bem como para com toda humanidade</a:t>
            </a:r>
            <a:r>
              <a:rPr lang="pt-BR" altLang="pt-BR" sz="2800" smtClean="0"/>
              <a:t>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100" smtClean="0"/>
          </a:p>
          <a:p>
            <a:pPr algn="just"/>
            <a:r>
              <a:rPr lang="pt-BR" altLang="pt-BR" sz="2800" b="1" smtClean="0"/>
              <a:t>Ela constantemente chama o povo para se sujeitarem à liderança de Deus a fim de cooperarem com Ele e Seu plano para eles dentro da história humana.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3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Interpretação teológica da história cristã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rtlCol="0" anchor="ctr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Este modelo específico do ministério profético de EGW será aplicado por Deus para interpretar a história cristã. Em outras palavras, </a:t>
            </a:r>
            <a:r>
              <a:rPr lang="pt-BR" sz="2800" b="1" dirty="0" smtClean="0"/>
              <a:t>ele não será apenas usado para explicar o significado teológico da experiência e história do movimento adventista, mas também do cristianismo como um todo.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significado deste fenômeno permanece ainda a ser explorado pelos pensadores adventistas. </a:t>
            </a:r>
            <a:r>
              <a:rPr lang="pt-BR" sz="2800" b="1" dirty="0" smtClean="0">
                <a:solidFill>
                  <a:srgbClr val="FF0000"/>
                </a:solidFill>
              </a:rPr>
              <a:t>Ela provê uma interpretação teológica para a história cristã, sem paralelo na literatura cristã, que revela as atividades internas daquela história e as forças espirituais que contribuíram para moldá-las. Tais fatos não ocorreram no mundo cristão desde a era apostólica</a:t>
            </a:r>
            <a:r>
              <a:rPr lang="pt-BR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3"/>
          <p:cNvSpPr>
            <a:spLocks noGrp="1"/>
          </p:cNvSpPr>
          <p:nvPr>
            <p:ph type="title"/>
          </p:nvPr>
        </p:nvSpPr>
        <p:spPr>
          <a:xfrm>
            <a:off x="107950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EGW e os profetas bíblicos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Num certo sentido, a forma como Deus lidou com EGW não é nova. Uma das funções básicas dos profetas bíblicos era revelar ao povo a presença e as ações de Deus no transcurso da história.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De fato, o Espírito de Profecia pode ser legitimamente definido como a compreensão da história que aceita o significado apenas em termos do interesse, propósitos e participação divinas.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resultado </a:t>
            </a:r>
            <a:r>
              <a:rPr lang="pt-BR" sz="2800" b="1" dirty="0" smtClean="0"/>
              <a:t>“é uma visão profética evidente e inconfundível quanto a compreensão história”.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Vendo o destino futuro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Os profetas eram capazes de ver, além dos incidentes históricos, discernindo a mão do Senhor no cumprimento de Seus planos para com o Seu povo.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Eram capazes de </a:t>
            </a:r>
            <a:r>
              <a:rPr lang="pt-BR" sz="2800" b="1" dirty="0" smtClean="0"/>
              <a:t>“construírem, um quadro e uma imagem da realidade fora do domínio puramente humano”.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palavra profética sempre foi indispensável para clarificar e discernir a presença de Deus e Suas intenções. Eles foram de fato, intermediários do plano divino.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escolha humana no fluxo da história</a:t>
            </a:r>
          </a:p>
        </p:txBody>
      </p:sp>
      <p:sp>
        <p:nvSpPr>
          <p:cNvPr id="3891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13262"/>
          </a:xfrm>
        </p:spPr>
        <p:txBody>
          <a:bodyPr anchor="ctr"/>
          <a:lstStyle/>
          <a:p>
            <a:pPr algn="just"/>
            <a:r>
              <a:rPr lang="pt-BR" altLang="pt-BR" sz="2400" b="1" smtClean="0"/>
              <a:t>Os profetas também deixaram patente de que o curso da história é influenciado pelas escolhas e decisões humanas e que portanto, a qualidade da vida moral e espiritual dos seres humanos influenciam o curso da história tanto para o bem como para o mal.</a:t>
            </a:r>
          </a:p>
          <a:p>
            <a:pPr algn="just"/>
            <a:endParaRPr lang="pt-BR" altLang="pt-BR" sz="2400" b="1" smtClean="0"/>
          </a:p>
          <a:p>
            <a:pPr algn="just"/>
            <a:r>
              <a:rPr lang="pt-BR" altLang="pt-BR" sz="2400" b="1" smtClean="0">
                <a:solidFill>
                  <a:srgbClr val="FF0000"/>
                </a:solidFill>
              </a:rPr>
              <a:t>No entanto, a palavra final vem do governo de Deus, o qual está assentado no conselho celestial “interagindo com os seres humanos a fim de que Sua vontade prevaleça finalmente”.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3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interesse de Deus pela História do NT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13262"/>
          </a:xfrm>
        </p:spPr>
        <p:txBody>
          <a:bodyPr rtlCol="0" anchor="ctr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mesma influência exercida por Deus nos profetas do AT é também evidenciada no NT.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caso de Lucas, onde Deus traça a história do cristianismo desde o nascimento de Cristo até o momento em que o Evangelho chega em Roma.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Ele relata a história da Igreja para a história secular e revela um plano divino dentro da própria história.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livro do Apocalipse revela um interesse definitivo na história da Igreja por meio de um rico simbolismo e irá exercer um papel significativo na tentativa cristã de localizar a atividade de Deus dentro da história da Igreja.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3"/>
          <p:cNvSpPr>
            <a:spLocks noGrp="1"/>
          </p:cNvSpPr>
          <p:nvPr>
            <p:ph type="title"/>
          </p:nvPr>
        </p:nvSpPr>
        <p:spPr>
          <a:xfrm>
            <a:off x="-15875" y="0"/>
            <a:ext cx="9144000" cy="1223963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Espírito de Profecia no </a:t>
            </a:r>
            <a:br>
              <a:rPr lang="pt-BR" altLang="pt-BR" sz="3600" b="1" smtClean="0">
                <a:solidFill>
                  <a:srgbClr val="FFFFFF"/>
                </a:solidFill>
              </a:rPr>
            </a:br>
            <a:r>
              <a:rPr lang="pt-BR" altLang="pt-BR" sz="3600" b="1" smtClean="0">
                <a:solidFill>
                  <a:srgbClr val="FFFFFF"/>
                </a:solidFill>
              </a:rPr>
              <a:t>período Pós-Apostólico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11188" y="1557338"/>
            <a:ext cx="8229600" cy="4008437"/>
          </a:xfrm>
        </p:spPr>
        <p:txBody>
          <a:bodyPr rtlCol="0" anchor="ctr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Após o período </a:t>
            </a:r>
            <a:r>
              <a:rPr lang="pt-BR" sz="2800" dirty="0" err="1" smtClean="0"/>
              <a:t>Pós-Apóstólico</a:t>
            </a:r>
            <a:r>
              <a:rPr lang="pt-BR" sz="2800" dirty="0" smtClean="0"/>
              <a:t> a voz profética foi raramente ouvida, mas o interesse humano em prover uma compreensão teológica para a história cristã não morreu.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Eusébio de </a:t>
            </a:r>
            <a:r>
              <a:rPr lang="pt-BR" sz="2800" b="1" dirty="0" err="1" smtClean="0"/>
              <a:t>Cesaréia</a:t>
            </a:r>
            <a:r>
              <a:rPr lang="pt-BR" sz="2800" b="1" dirty="0" smtClean="0"/>
              <a:t> </a:t>
            </a:r>
            <a:r>
              <a:rPr lang="pt-BR" sz="2800" dirty="0" smtClean="0"/>
              <a:t>(260-340 d.C), um dos mais importantes historiadores da Igreja Cristã Primitiva, escreveu seu livro </a:t>
            </a:r>
            <a:r>
              <a:rPr lang="pt-BR" sz="2800" i="1" dirty="0" smtClean="0"/>
              <a:t>História da Igreja Cristã </a:t>
            </a:r>
            <a:r>
              <a:rPr lang="pt-BR" sz="2800" dirty="0" smtClean="0"/>
              <a:t>no início do império cristão. Ele discute a perseguição da Igreja e os elementos heréticos, considerando o Edito de Milão como a mão de Deus libertando a Igreja da opressão.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singularidade do Espírito de Profecia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11675"/>
          </a:xfrm>
        </p:spPr>
        <p:txBody>
          <a:bodyPr rtlCol="0" anchor="ctr">
            <a:normAutofit fontScale="62500" lnSpcReduction="2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4800" dirty="0" smtClean="0"/>
              <a:t>É importante salientarmos a singularidade que o os escritos proféticos de Ellen G. White exercem na história do período </a:t>
            </a:r>
            <a:r>
              <a:rPr lang="pt-BR" sz="4800" b="1" dirty="0" smtClean="0"/>
              <a:t>pós-apostólico</a:t>
            </a:r>
            <a:r>
              <a:rPr lang="pt-BR" sz="4800" dirty="0" smtClean="0"/>
              <a:t> do cristianismo.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4800" dirty="0" smtClean="0"/>
              <a:t>Tanto quanto sabemos pela literatura da história cristã, não houve nenhum profeta como ela após os apóstolos (João).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4800" dirty="0" smtClean="0"/>
              <a:t>A grande questão a ser levantada é: </a:t>
            </a:r>
            <a:r>
              <a:rPr lang="pt-BR" sz="4800" b="1" dirty="0" smtClean="0"/>
              <a:t>“Por que Deus teria enviado tão grande quantidade de revelação profética por meio do Espírito de Profecia nestes últimos dias?”   </a:t>
            </a:r>
            <a:r>
              <a:rPr lang="pt-BR" sz="3800" b="1" dirty="0" smtClean="0"/>
              <a:t>(1844 a 1915)</a:t>
            </a:r>
            <a:endParaRPr lang="pt-BR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3"/>
          <p:cNvSpPr>
            <a:spLocks noGrp="1"/>
          </p:cNvSpPr>
          <p:nvPr>
            <p:ph type="title"/>
          </p:nvPr>
        </p:nvSpPr>
        <p:spPr>
          <a:xfrm>
            <a:off x="33338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Surgimento da história secular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4513262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Eusébio era um grande admirador de Constantino e concluiu que Deus dirigiu a união da Igreja e do Império em uma história comum.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visão humana compreendia que história secular foi absorvida providencialmente dentro da história cristã.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No entanto, esta visão entrou em conflito após a invasão dos </a:t>
            </a:r>
            <a:r>
              <a:rPr lang="pt-BR" sz="2800" dirty="0" err="1" smtClean="0"/>
              <a:t>Godos</a:t>
            </a:r>
            <a:r>
              <a:rPr lang="pt-BR" sz="2800" dirty="0" smtClean="0"/>
              <a:t> a Roma em 410 d.C. </a:t>
            </a:r>
            <a:r>
              <a:rPr lang="pt-BR" sz="2800" b="1" dirty="0" smtClean="0"/>
              <a:t>De fato, o colapso de Roma confrontou os cristãos com um problema teológico intrigante.</a:t>
            </a: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3"/>
          <p:cNvSpPr>
            <a:spLocks noGrp="1"/>
          </p:cNvSpPr>
          <p:nvPr>
            <p:ph type="title"/>
          </p:nvPr>
        </p:nvSpPr>
        <p:spPr>
          <a:xfrm>
            <a:off x="22225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problema a ser explicado</a:t>
            </a:r>
          </a:p>
        </p:txBody>
      </p:sp>
      <p:sp>
        <p:nvSpPr>
          <p:cNvPr id="43011" name="Espaço Reservado para Conteúdo 4"/>
          <p:cNvSpPr>
            <a:spLocks noGrp="1"/>
          </p:cNvSpPr>
          <p:nvPr>
            <p:ph idx="1"/>
          </p:nvPr>
        </p:nvSpPr>
        <p:spPr>
          <a:xfrm>
            <a:off x="539750" y="1196975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b="1" smtClean="0"/>
              <a:t>Roma tinha sido um poder invencível sob o paganismo, mas foi derrotada após tornar-se cristã.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600" b="1" smtClean="0"/>
          </a:p>
          <a:p>
            <a:pPr algn="just"/>
            <a:r>
              <a:rPr lang="pt-BR" altLang="pt-BR" sz="2800" smtClean="0"/>
              <a:t>Como alguém poderia interpretar este fenômeno teológico? Ninguém se dispôs a fazê-lo, desta maneira, </a:t>
            </a:r>
            <a:r>
              <a:rPr lang="pt-BR" altLang="pt-BR" sz="2800" b="1" smtClean="0"/>
              <a:t>Augustinho decidiu separar a história cristã da história secular</a:t>
            </a:r>
            <a:r>
              <a:rPr lang="pt-BR" altLang="pt-BR" sz="2800" smtClean="0"/>
              <a:t>, arguindo que Roma estava sujeita às leis da nações e impérios terrenos.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10795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Inserção da história apocalíptica</a:t>
            </a:r>
          </a:p>
        </p:txBody>
      </p:sp>
      <p:sp>
        <p:nvSpPr>
          <p:cNvPr id="44035" name="Espaço Reservado para Conteúdo 4"/>
          <p:cNvSpPr>
            <a:spLocks noGrp="1"/>
          </p:cNvSpPr>
          <p:nvPr>
            <p:ph idx="1"/>
          </p:nvPr>
        </p:nvSpPr>
        <p:spPr>
          <a:xfrm>
            <a:off x="539750" y="1196975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Orósio, um aluno de Augustinho, usou as profecias apocalípticas para localizar a história da Igreja dentro de seu próprio fluxo.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600" smtClean="0"/>
          </a:p>
          <a:p>
            <a:pPr algn="just"/>
            <a:r>
              <a:rPr lang="pt-BR" altLang="pt-BR" sz="2800" smtClean="0"/>
              <a:t>Ele argumentou que a Igreja estava vivendo dentro do quarto império conforme predito em Daniel 7, e que a separação do Império Romano prenunciaria a vinda do Anti-Cristo.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visão histórica dos reformadores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 historiografia do Movimento da Reforma rejeitou a visão católica introduzindo um elemento de declínio espiritual na Igreja. 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De acordo com esta visão, a </a:t>
            </a:r>
            <a:r>
              <a:rPr lang="pt-BR" sz="2800" b="1" dirty="0" smtClean="0"/>
              <a:t>“sob a autoridade da supremacia papal foi se perdendo a pureza e corrompendo a doutrina cristã”</a:t>
            </a:r>
            <a:r>
              <a:rPr lang="pt-BR" sz="28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É interessante observar que a rejeição da autoridade papal pelos Reformadores abriu a porta para aparentes manifestações do dom de profecia, pelo menos entre a ala mais radical do protestantismo.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Era Moderna e a Religião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19113" y="1196975"/>
            <a:ext cx="8229600" cy="4511675"/>
          </a:xfrm>
        </p:spPr>
        <p:txBody>
          <a:bodyPr rtlCol="0" anchor="ctr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O período moderno desenvolveu uma metodologia científica para o estudo histórico que excluiu a intervenção divina.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A Fé e a História foram radicalmente separadas, tornando-se assim, impossível abordar a providência divina na história da Igreja.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No século 19, surgiu o “método intelectual histórico-crítico que causou grande estrago na compreensão das revelações proféticas das Escrituras.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Além disso, podemos salientar a visão Darwinista que afasta a providência divina do curso da História Humana.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3"/>
          <p:cNvSpPr>
            <a:spLocks noGrp="1"/>
          </p:cNvSpPr>
          <p:nvPr>
            <p:ph type="title"/>
          </p:nvPr>
        </p:nvSpPr>
        <p:spPr>
          <a:xfrm>
            <a:off x="0" y="-100013"/>
            <a:ext cx="9144000" cy="1368426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Riscos do cristianismo</a:t>
            </a:r>
            <a:br>
              <a:rPr lang="pt-BR" altLang="pt-BR" sz="3600" b="1" smtClean="0">
                <a:solidFill>
                  <a:srgbClr val="FFFFFF"/>
                </a:solidFill>
              </a:rPr>
            </a:br>
            <a:r>
              <a:rPr lang="pt-BR" altLang="pt-BR" sz="3600" b="1" smtClean="0">
                <a:solidFill>
                  <a:srgbClr val="FFFFFF"/>
                </a:solidFill>
              </a:rPr>
              <a:t>e a necessidade de um profeta</a:t>
            </a:r>
          </a:p>
        </p:txBody>
      </p:sp>
      <p:sp>
        <p:nvSpPr>
          <p:cNvPr id="47107" name="Espaço Reservado para Conteúdo 4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248150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Com base nestes fatos, o cristianismo passou por um período de profunda desorientação e confusão, pondo seu próprio destino em cheque.</a:t>
            </a:r>
          </a:p>
          <a:p>
            <a:pPr algn="just"/>
            <a:r>
              <a:rPr lang="pt-BR" altLang="pt-BR" sz="2800" b="1" smtClean="0"/>
              <a:t>O que era necessário era a existência de um profeta por meio do qual Deus poderia revelar claramente como Ele se envolveu, estava se envolvendo e iria se envolver na história de Sua Igreja, como parte da consumação de Seu plano divino para os seres humanos.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3"/>
          <p:cNvSpPr>
            <a:spLocks noGrp="1"/>
          </p:cNvSpPr>
          <p:nvPr>
            <p:ph type="title"/>
          </p:nvPr>
        </p:nvSpPr>
        <p:spPr>
          <a:xfrm>
            <a:off x="0" y="18256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A posição da IASD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dirty="0" smtClean="0"/>
              <a:t>A IASD compreende e aceita que esta voz profética foi renovada na pessoa de Ellen G. White.</a:t>
            </a:r>
            <a:r>
              <a:rPr lang="pt-BR" sz="2800" dirty="0" smtClean="0"/>
              <a:t> 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Ela proveu uma leitura crítica e teológica da História da Igreja </a:t>
            </a:r>
            <a:r>
              <a:rPr lang="pt-BR" sz="2800" u="sng" dirty="0" smtClean="0"/>
              <a:t>acompanhada por um poderoso chamado para a reforma do cristianismo: suas práticas, doutrinas e teologia</a:t>
            </a:r>
            <a:r>
              <a:rPr lang="pt-BR" sz="28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Por meio do Espírito Santo ela foi capaz de identificar a presença e as ações divinas durante a História da Igreja Cristã, apontando suas conquistas e fracassos e a necessidade ao arrependimento e reforma.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ministério de Ellen G. White (I)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rtlCol="0" anchor="ctr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Durante seu ministério profético, EGW salientou diversos aspectos: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lphaLcParenBoth"/>
              <a:defRPr/>
            </a:pPr>
            <a:r>
              <a:rPr lang="pt-BR" sz="2800" dirty="0" smtClean="0"/>
              <a:t>Que a união da Igreja com o Estado não foi uma  providência divina;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lphaLcParenBoth"/>
              <a:defRPr/>
            </a:pPr>
            <a:r>
              <a:rPr lang="pt-BR" sz="2800" dirty="0" smtClean="0"/>
              <a:t>Que as mudanças doutrinárias foram resultado da corrupção da vida da Igreja e sua missão;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lphaLcParenBoth"/>
              <a:defRPr/>
            </a:pPr>
            <a:r>
              <a:rPr lang="pt-BR" sz="2800" dirty="0" smtClean="0"/>
              <a:t>Ela sustentou a idéia de que a leitura dos Reformadores quanto ao símbolo apocalíptico do Anti-Cristo era uma referência ao </a:t>
            </a:r>
            <a:r>
              <a:rPr lang="pt-BR" sz="2800" dirty="0" err="1" smtClean="0"/>
              <a:t>papismo</a:t>
            </a:r>
            <a:r>
              <a:rPr lang="pt-BR" sz="2800" dirty="0" smtClean="0"/>
              <a:t>;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lphaLcParenBoth"/>
              <a:defRPr/>
            </a:pPr>
            <a:r>
              <a:rPr lang="pt-BR" sz="2800" dirty="0" smtClean="0"/>
              <a:t>Ela sustentou que o surgimento da Reforma foi uma obra divina e que a ênfase na justificação pela fé na </a:t>
            </a:r>
            <a:r>
              <a:rPr lang="pt-BR" sz="2800" i="1" dirty="0" smtClean="0"/>
              <a:t>Sola </a:t>
            </a:r>
            <a:r>
              <a:rPr lang="pt-BR" sz="2800" i="1" dirty="0" err="1" smtClean="0"/>
              <a:t>Scriptura</a:t>
            </a:r>
            <a:r>
              <a:rPr lang="pt-BR" sz="2800" i="1" dirty="0" smtClean="0"/>
              <a:t> </a:t>
            </a:r>
            <a:r>
              <a:rPr lang="pt-BR" sz="2800" dirty="0" smtClean="0"/>
              <a:t> também era uma providência divina.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ítulo 3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ministério de Ellen G. White (II)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None/>
              <a:defRPr/>
            </a:pPr>
            <a:r>
              <a:rPr lang="pt-BR" sz="2800" dirty="0" smtClean="0"/>
              <a:t>(e)  Ela negou o envolvimento de Deus na rejeição da autoridade da Bíblia promovida pelo </a:t>
            </a:r>
            <a:r>
              <a:rPr lang="pt-BR" sz="2800" b="1" dirty="0" smtClean="0"/>
              <a:t>racionalismo </a:t>
            </a:r>
            <a:r>
              <a:rPr lang="pt-BR" sz="2800" dirty="0" smtClean="0"/>
              <a:t>e no desenvolvimento e uso </a:t>
            </a:r>
            <a:r>
              <a:rPr lang="pt-BR" sz="2800" b="1" dirty="0" smtClean="0"/>
              <a:t>do método histórico-crítico no estudo da Bíblia</a:t>
            </a:r>
            <a:r>
              <a:rPr lang="pt-BR" sz="2800" dirty="0" smtClean="0"/>
              <a:t>.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lphaLcParenBoth" startAt="6"/>
              <a:defRPr/>
            </a:pPr>
            <a:r>
              <a:rPr lang="pt-BR" sz="2800" dirty="0" smtClean="0"/>
              <a:t>Ela levantou sua voz contra </a:t>
            </a:r>
            <a:r>
              <a:rPr lang="pt-BR" sz="2800" b="1" dirty="0" smtClean="0"/>
              <a:t>a letargia do Movimento da Reforma</a:t>
            </a:r>
            <a:r>
              <a:rPr lang="pt-BR" sz="2800" dirty="0" smtClean="0"/>
              <a:t> e expressou sérias preocupações quanto ao movimento em relação a apostasia entre os protestantes.</a:t>
            </a:r>
          </a:p>
          <a:p>
            <a:pPr marL="514350" indent="-514350" algn="just" fontAlgn="auto">
              <a:spcAft>
                <a:spcPts val="0"/>
              </a:spcAft>
              <a:buFont typeface="Arial"/>
              <a:buAutoNum type="alphaLcParenBoth" startAt="6"/>
              <a:defRPr/>
            </a:pPr>
            <a:r>
              <a:rPr lang="pt-BR" sz="2800" dirty="0" smtClean="0"/>
              <a:t>Ela também </a:t>
            </a:r>
            <a:r>
              <a:rPr lang="pt-BR" sz="2800" b="1" dirty="0" smtClean="0"/>
              <a:t>rejeitou a evolução natural </a:t>
            </a:r>
            <a:r>
              <a:rPr lang="pt-BR" sz="2800" dirty="0" smtClean="0"/>
              <a:t>como uma leitura para o desenvolvimento humano da história.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Prolongamento da lista de EGW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Poderíamos continuar listando outros elementos sustentados por EGW, mas estes já são suficientes para ilustrar que por meio da Mensageira do Senhor, Deus estava buscando reavaliar a história da Igreja e passar em juízo as atividades e papel do </a:t>
            </a:r>
            <a:r>
              <a:rPr lang="pt-BR" sz="2800" dirty="0" err="1" smtClean="0"/>
              <a:t>papismo</a:t>
            </a:r>
            <a:r>
              <a:rPr lang="pt-BR" sz="2800" dirty="0" smtClean="0"/>
              <a:t>, sobre as nações, filosofia, sobre o movimento protestante e sobre quaisquer abordagens seculares para o estudo da natureza.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b="1" u="sng" dirty="0" smtClean="0">
                <a:solidFill>
                  <a:srgbClr val="FF0000"/>
                </a:solidFill>
              </a:rPr>
              <a:t>Deus quebrou o Seu silêncio dirigindo-se ao mundo cristão uma mensagem com a finalidade de prover uma interpretação teológica para a História.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Dom Profético em EGW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1675"/>
          </a:xfrm>
        </p:spPr>
        <p:txBody>
          <a:bodyPr rtlCol="0" anchor="ctr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4800" dirty="0" smtClean="0"/>
              <a:t>Ao buscarmos uma resposta para esta pergunta, precisamos nos mover além da apologética e começarmos a desenvolver uma teologia construtiva do fenômeno de seu ofício profético.</a:t>
            </a:r>
          </a:p>
          <a:p>
            <a:pPr algn="just" fontAlgn="auto">
              <a:spcAft>
                <a:spcPts val="0"/>
              </a:spcAft>
              <a:buFont typeface="Arial"/>
              <a:buNone/>
              <a:defRPr/>
            </a:pPr>
            <a:endParaRPr lang="pt-BR" sz="2300" dirty="0" smtClean="0"/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4800" dirty="0" smtClean="0"/>
              <a:t>Em outras palavras, perguntamos: </a:t>
            </a:r>
            <a:r>
              <a:rPr lang="pt-BR" sz="4800" b="1" dirty="0" smtClean="0"/>
              <a:t>“O papel de Ellen G. White está restrito à IASD ou seus escritos têm um papel significativo a desempenhar no mundo cristão?”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3"/>
          <p:cNvSpPr>
            <a:spLocks noGrp="1"/>
          </p:cNvSpPr>
          <p:nvPr>
            <p:ph type="title"/>
          </p:nvPr>
        </p:nvSpPr>
        <p:spPr>
          <a:xfrm>
            <a:off x="0" y="255588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O papel mais importante de EGW</a:t>
            </a:r>
          </a:p>
        </p:txBody>
      </p:sp>
      <p:sp>
        <p:nvSpPr>
          <p:cNvPr id="52227" name="Espaço Reservado para Conteúdo 4"/>
          <p:cNvSpPr>
            <a:spLocks noGrp="1"/>
          </p:cNvSpPr>
          <p:nvPr>
            <p:ph idx="1"/>
          </p:nvPr>
        </p:nvSpPr>
        <p:spPr>
          <a:xfrm>
            <a:off x="374650" y="1196975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Como profetiza, ela situou a interpretação teológica da história do cristianismo dentro de uma ampla moldura de referência chamada por ela de </a:t>
            </a:r>
            <a:r>
              <a:rPr lang="pt-BR" altLang="pt-BR" sz="2800" b="1" smtClean="0"/>
              <a:t>“O Grande Conflito”</a:t>
            </a:r>
            <a:r>
              <a:rPr lang="pt-BR" altLang="pt-BR" sz="2800" smtClean="0"/>
              <a:t> integrando assim, a compreensão da História da Igreja com a cosmovisão bíblica.</a:t>
            </a:r>
          </a:p>
          <a:p>
            <a:pPr algn="just"/>
            <a:r>
              <a:rPr lang="pt-BR" altLang="pt-BR" sz="2800" b="1" smtClean="0"/>
              <a:t>Como profetiza, ela proveu um esboço dos eventos históricos que irão ocorrer no fechamento do conflito cósmico centrado nas profecias bíblicas e baseado no método historicista de interpretação.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3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Conclusão</a:t>
            </a:r>
          </a:p>
        </p:txBody>
      </p:sp>
      <p:sp>
        <p:nvSpPr>
          <p:cNvPr id="53251" name="Espaço Reservado para Conteúdo 4"/>
          <p:cNvSpPr>
            <a:spLocks noGrp="1"/>
          </p:cNvSpPr>
          <p:nvPr>
            <p:ph idx="1"/>
          </p:nvPr>
        </p:nvSpPr>
        <p:spPr>
          <a:xfrm>
            <a:off x="539750" y="1149350"/>
            <a:ext cx="8229600" cy="4511675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Talvez, poucos de nós ainda compreendemos o maravilhoso dom que Deus concedeu à Sua Igreja por meio do ministério profético de Ellen G. White.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400" smtClean="0"/>
          </a:p>
          <a:p>
            <a:pPr algn="just"/>
            <a:r>
              <a:rPr lang="pt-BR" altLang="pt-BR" sz="2800" b="1" smtClean="0">
                <a:solidFill>
                  <a:srgbClr val="FF0000"/>
                </a:solidFill>
              </a:rPr>
              <a:t>É minha opinião que em muitas situações sua contribuição foi única e singular, por que ela provêem da fonte divina de toda sabedoria e luz.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3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Nova questão?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4511675"/>
          </a:xfrm>
        </p:spPr>
        <p:txBody>
          <a:bodyPr rtlCol="0" anchor="ctr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De fato, esta não é uma nova questão. Os ASD têm utilizado ambos argumentos: 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pt-BR" sz="2400" dirty="0" smtClean="0"/>
              <a:t>Alguns têm justificado a </a:t>
            </a:r>
            <a:r>
              <a:rPr lang="pt-BR" sz="2400" b="1" u="sng" dirty="0" smtClean="0"/>
              <a:t>natureza permanente </a:t>
            </a:r>
            <a:r>
              <a:rPr lang="pt-BR" sz="2400" dirty="0" smtClean="0"/>
              <a:t>dos seus escritos em relação à Igreja Cristã.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pt-BR" sz="2400" dirty="0" smtClean="0"/>
              <a:t> Outros, têm sustentado que as profecias bíblicas predizem a </a:t>
            </a:r>
            <a:r>
              <a:rPr lang="pt-BR" sz="2400" b="1" u="sng" dirty="0" smtClean="0"/>
              <a:t>manifestação distintiva do ofício profético somente para os últimos dias da história do mundo</a:t>
            </a:r>
            <a:r>
              <a:rPr lang="pt-BR" sz="2400" dirty="0" smtClean="0"/>
              <a:t>.</a:t>
            </a:r>
          </a:p>
          <a:p>
            <a:pPr lvl="1" algn="just" fontAlgn="auto">
              <a:spcAft>
                <a:spcPts val="0"/>
              </a:spcAft>
              <a:buFont typeface="Arial"/>
              <a:buNone/>
              <a:defRPr/>
            </a:pPr>
            <a:r>
              <a:rPr lang="pt-BR" sz="2400" dirty="0" smtClean="0"/>
              <a:t>(a) Sustentamos tais pensamentos usando os seguintes textos: </a:t>
            </a:r>
            <a:r>
              <a:rPr lang="pt-BR" sz="2400" b="1" dirty="0" err="1" smtClean="0"/>
              <a:t>Jl</a:t>
            </a:r>
            <a:r>
              <a:rPr lang="pt-BR" sz="2400" b="1" dirty="0" smtClean="0"/>
              <a:t> 2; </a:t>
            </a:r>
            <a:r>
              <a:rPr lang="pt-BR" sz="2400" b="1" dirty="0" err="1" smtClean="0"/>
              <a:t>Ap</a:t>
            </a:r>
            <a:r>
              <a:rPr lang="pt-BR" sz="2400" b="1" dirty="0" smtClean="0"/>
              <a:t> 12:17 e 19:10</a:t>
            </a:r>
            <a:r>
              <a:rPr lang="pt-BR" sz="2400" dirty="0" smtClean="0"/>
              <a:t>.</a:t>
            </a:r>
          </a:p>
          <a:p>
            <a:pPr lvl="1" algn="just" fontAlgn="auto">
              <a:spcAft>
                <a:spcPts val="0"/>
              </a:spcAft>
              <a:buFont typeface="Arial"/>
              <a:buNone/>
              <a:defRPr/>
            </a:pPr>
            <a:r>
              <a:rPr lang="pt-BR" sz="2400" dirty="0" smtClean="0"/>
              <a:t>(b) Esses versos demonstram que a IASD possui as características bíblicas para o final dos tempos.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3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25488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Uma nova questão em pauta</a:t>
            </a: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13262"/>
          </a:xfrm>
        </p:spPr>
        <p:txBody>
          <a:bodyPr anchor="ctr"/>
          <a:lstStyle/>
          <a:p>
            <a:pPr algn="just"/>
            <a:r>
              <a:rPr lang="pt-BR" altLang="pt-BR" sz="2800" smtClean="0"/>
              <a:t>Tais argumentos são úteis, no entanto, precisamos ainda perguntar, se a função profética dos escritos de EGW está restrita à “</a:t>
            </a:r>
            <a:r>
              <a:rPr lang="pt-BR" altLang="pt-BR" sz="2800" b="1" smtClean="0"/>
              <a:t>comprovar a veracidade da doutrina bíblica e identificar a origem e missão do movimento da IASD”.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1600" smtClean="0"/>
          </a:p>
          <a:p>
            <a:pPr algn="just"/>
            <a:r>
              <a:rPr lang="pt-BR" altLang="pt-BR" b="1" smtClean="0">
                <a:solidFill>
                  <a:srgbClr val="FF0000"/>
                </a:solidFill>
              </a:rPr>
              <a:t>De fato, necessitamos refletir sobre a natureza, papel e a abrangência (extensão) do seu ofício profético.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-215900" y="44450"/>
            <a:ext cx="9324975" cy="1152525"/>
          </a:xfrm>
        </p:spPr>
        <p:txBody>
          <a:bodyPr/>
          <a:lstStyle/>
          <a:p>
            <a:r>
              <a:rPr lang="pt-BR" altLang="pt-BR" sz="3200" b="1" smtClean="0">
                <a:solidFill>
                  <a:srgbClr val="FFFFFF"/>
                </a:solidFill>
              </a:rPr>
              <a:t>    A primeira visão de EGW: Seu chamado e comissão</a:t>
            </a:r>
          </a:p>
        </p:txBody>
      </p:sp>
      <p:sp>
        <p:nvSpPr>
          <p:cNvPr id="9219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11675"/>
          </a:xfrm>
        </p:spPr>
        <p:txBody>
          <a:bodyPr anchor="ctr"/>
          <a:lstStyle/>
          <a:p>
            <a:r>
              <a:rPr lang="pt-BR" altLang="pt-BR" sz="2800" smtClean="0"/>
              <a:t>Um dos principais aspectos a serem considerados é a sua primeira visão (Dez/1844). No que tange ao seu ofício profético, tal visão pode ser considerada como um </a:t>
            </a:r>
            <a:r>
              <a:rPr lang="pt-BR" altLang="pt-BR" sz="2800" b="1" smtClean="0"/>
              <a:t>modelo sistemático</a:t>
            </a:r>
            <a:r>
              <a:rPr lang="pt-BR" altLang="pt-BR" sz="2800" smtClean="0"/>
              <a:t>.</a:t>
            </a:r>
          </a:p>
          <a:p>
            <a:pPr>
              <a:buFont typeface="Arial" panose="020B0604020202020204" pitchFamily="34" charset="0"/>
              <a:buNone/>
            </a:pPr>
            <a:endParaRPr lang="pt-BR" altLang="pt-BR" sz="1600" smtClean="0"/>
          </a:p>
          <a:p>
            <a:r>
              <a:rPr lang="pt-BR" altLang="pt-BR" sz="2800" smtClean="0"/>
              <a:t>Isto é, ela estabelece os principais elementos de sua </a:t>
            </a:r>
            <a:r>
              <a:rPr lang="pt-BR" altLang="pt-BR" sz="2800" b="1" smtClean="0"/>
              <a:t>função profética </a:t>
            </a:r>
            <a:r>
              <a:rPr lang="pt-BR" altLang="pt-BR" sz="2800" smtClean="0"/>
              <a:t>e estabelece os critérios para uma compreensão mais ampla em relação às demais visões futuras.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3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725487"/>
          </a:xfrm>
        </p:spPr>
        <p:txBody>
          <a:bodyPr/>
          <a:lstStyle/>
          <a:p>
            <a:r>
              <a:rPr lang="pt-BR" altLang="pt-BR" sz="3600" b="1" smtClean="0">
                <a:solidFill>
                  <a:srgbClr val="FFFFFF"/>
                </a:solidFill>
              </a:rPr>
              <a:t>Minha primeira visão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92225"/>
            <a:ext cx="8229600" cy="4513263"/>
          </a:xfrm>
        </p:spPr>
        <p:txBody>
          <a:bodyPr rtlCol="0" anchor="ctr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Uma comparação do registro de EGW da primeira visão no livro </a:t>
            </a:r>
            <a:r>
              <a:rPr lang="pt-BR" sz="2800" i="1" dirty="0" smtClean="0"/>
              <a:t>Spiritual </a:t>
            </a:r>
            <a:r>
              <a:rPr lang="pt-BR" sz="2800" i="1" dirty="0" err="1" smtClean="0"/>
              <a:t>Gifts</a:t>
            </a:r>
            <a:r>
              <a:rPr lang="pt-BR" sz="2800" dirty="0" smtClean="0"/>
              <a:t> a qual é encontrada na obra </a:t>
            </a:r>
            <a:r>
              <a:rPr lang="pt-BR" sz="2800" i="1" dirty="0" smtClean="0"/>
              <a:t>Primeiros Escritos</a:t>
            </a:r>
            <a:r>
              <a:rPr lang="pt-BR" sz="2800" dirty="0" smtClean="0"/>
              <a:t> revela uma diferença no conteúdo. 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Sob o título “Minha Primeira Visão” nos Primeiros Escritos, está incluso uma visão da Nova Terra que, de acordo como o </a:t>
            </a:r>
            <a:r>
              <a:rPr lang="pt-BR" sz="2800" i="1" dirty="0" smtClean="0"/>
              <a:t>Spiritual </a:t>
            </a:r>
            <a:r>
              <a:rPr lang="pt-BR" sz="2800" i="1" dirty="0" err="1" smtClean="0"/>
              <a:t>Gifts</a:t>
            </a:r>
            <a:r>
              <a:rPr lang="pt-BR" sz="2800" dirty="0" smtClean="0"/>
              <a:t>, ela recebeu alguns meses depois da primeira visão.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pt-BR" sz="2800" dirty="0" smtClean="0"/>
              <a:t>Em nossa análise </a:t>
            </a:r>
            <a:r>
              <a:rPr lang="pt-BR" sz="2800" u="sng" dirty="0" smtClean="0">
                <a:solidFill>
                  <a:srgbClr val="FF0000"/>
                </a:solidFill>
              </a:rPr>
              <a:t>tomaremos ambas visões como sendo parte de uma unidade literária</a:t>
            </a:r>
            <a:r>
              <a:rPr lang="pt-BR" sz="2800" dirty="0" smtClean="0"/>
              <a:t>. Isso é baseado no fato de que EGW aceitou a combinação de ambas visões como sendo parte de </a:t>
            </a:r>
            <a:r>
              <a:rPr lang="pt-BR" sz="2800" b="1" dirty="0" smtClean="0"/>
              <a:t>“Minha primeira visão”.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3930</Words>
  <Application>Microsoft Office PowerPoint</Application>
  <PresentationFormat>Apresentação na tela (4:3)</PresentationFormat>
  <Paragraphs>209</Paragraphs>
  <Slides>51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4" baseType="lpstr">
      <vt:lpstr>Calibri</vt:lpstr>
      <vt:lpstr>Arial</vt:lpstr>
      <vt:lpstr>Office Theme</vt:lpstr>
      <vt:lpstr>Apresentação do PowerPoint</vt:lpstr>
      <vt:lpstr>Conflito de autoridades</vt:lpstr>
      <vt:lpstr>O papel dos escritos de EGW</vt:lpstr>
      <vt:lpstr>A singularidade do Espírito de Profecia</vt:lpstr>
      <vt:lpstr>O Dom Profético em EGW</vt:lpstr>
      <vt:lpstr>Nova questão?</vt:lpstr>
      <vt:lpstr>Uma nova questão em pauta</vt:lpstr>
      <vt:lpstr>    A primeira visão de EGW: Seu chamado e comissão</vt:lpstr>
      <vt:lpstr>Minha primeira visão</vt:lpstr>
      <vt:lpstr>Compreensão da primeira visão</vt:lpstr>
      <vt:lpstr>EGW e o chamado na primeira visão</vt:lpstr>
      <vt:lpstr>O chamado divino</vt:lpstr>
      <vt:lpstr>Deus e o Profeta</vt:lpstr>
      <vt:lpstr>O relato pessoal do chamado</vt:lpstr>
      <vt:lpstr>Diálogo ao final da primeira visão</vt:lpstr>
      <vt:lpstr>O chamado e a missão profética de EGW</vt:lpstr>
      <vt:lpstr>Ministério restrito à IASD?</vt:lpstr>
      <vt:lpstr>Visão inaugural e autoridade</vt:lpstr>
      <vt:lpstr>A autoridade do chamado divino na Bíblia</vt:lpstr>
      <vt:lpstr>A singularidade de sua autoridade</vt:lpstr>
      <vt:lpstr>A autoridade divina e EGW</vt:lpstr>
      <vt:lpstr>Conflitos e desafios em seu ministério profético</vt:lpstr>
      <vt:lpstr>A visão satisfez as necessidades espirituais do povo </vt:lpstr>
      <vt:lpstr>Amplitude do ofício profético de EGW</vt:lpstr>
      <vt:lpstr>A mensagem central da primeira visão</vt:lpstr>
      <vt:lpstr>O propósito da primeira visão</vt:lpstr>
      <vt:lpstr>Manter os olhos fixos em Jesus</vt:lpstr>
      <vt:lpstr>A visão e a natureza do chamado profético</vt:lpstr>
      <vt:lpstr>A resposta a essas perguntas</vt:lpstr>
      <vt:lpstr>Uma interpretação da história  do Movimento Adventista</vt:lpstr>
      <vt:lpstr>O relato de sua visões</vt:lpstr>
      <vt:lpstr>EGW e a compreensão da História</vt:lpstr>
      <vt:lpstr>A essência de sua mensagem</vt:lpstr>
      <vt:lpstr>Interpretação teológica da história cristã</vt:lpstr>
      <vt:lpstr>EGW e os profetas bíblicos</vt:lpstr>
      <vt:lpstr>Vendo o destino futuro</vt:lpstr>
      <vt:lpstr>A escolha humana no fluxo da história</vt:lpstr>
      <vt:lpstr>O interesse de Deus pela História do NT</vt:lpstr>
      <vt:lpstr>O Espírito de Profecia no  período Pós-Apostólico</vt:lpstr>
      <vt:lpstr>Surgimento da história secular</vt:lpstr>
      <vt:lpstr>O problema a ser explicado</vt:lpstr>
      <vt:lpstr>Inserção da história apocalíptica</vt:lpstr>
      <vt:lpstr>A visão histórica dos reformadores</vt:lpstr>
      <vt:lpstr>A Era Moderna e a Religião</vt:lpstr>
      <vt:lpstr>Riscos do cristianismo e a necessidade de um profeta</vt:lpstr>
      <vt:lpstr>A posição da IASD</vt:lpstr>
      <vt:lpstr>O ministério de Ellen G. White (I)</vt:lpstr>
      <vt:lpstr>O ministério de Ellen G. White (II)</vt:lpstr>
      <vt:lpstr>Prolongamento da lista de EGW</vt:lpstr>
      <vt:lpstr>O papel mais importante de EGW</vt:lpstr>
      <vt:lpstr>Conclusão</vt:lpstr>
    </vt:vector>
  </TitlesOfParts>
  <Company>Unasp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UNASP-EC - Geovane Oliari</dc:creator>
  <cp:lastModifiedBy>Gustavo Pereira</cp:lastModifiedBy>
  <cp:revision>274</cp:revision>
  <dcterms:created xsi:type="dcterms:W3CDTF">2010-06-02T17:36:09Z</dcterms:created>
  <dcterms:modified xsi:type="dcterms:W3CDTF">2016-05-25T09:21:52Z</dcterms:modified>
</cp:coreProperties>
</file>