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8245475" cy="515302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91C"/>
    <a:srgbClr val="22A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 snapToGrid="0">
      <p:cViewPr>
        <p:scale>
          <a:sx n="100" d="100"/>
          <a:sy n="100" d="100"/>
        </p:scale>
        <p:origin x="-664" y="88"/>
      </p:cViewPr>
      <p:guideLst>
        <p:guide orient="horz" pos="1623"/>
        <p:guide pos="2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6A17-6D44-41C2-B32E-060F3205C75D}" type="datetimeFigureOut">
              <a:rPr lang="pt-BR" smtClean="0"/>
              <a:pPr/>
              <a:t>31/07/15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118B-7C06-46F8-927D-C0F0072E1A7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7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8411" y="1600778"/>
            <a:ext cx="7008654" cy="1104561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6821" y="2920048"/>
            <a:ext cx="5771833" cy="1316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34CF-C039-4D25-871D-1AA4578CC445}" type="datetimeFigureOut">
              <a:rPr lang="pt-BR" smtClean="0"/>
              <a:pPr/>
              <a:t>31/07/15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EF6B-A5CD-42CE-A619-2BD98337925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306" y="723331"/>
            <a:ext cx="7598896" cy="387596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  <a:defRPr sz="1600"/>
            </a:lvl1pPr>
            <a:lvl2pPr>
              <a:buClr>
                <a:srgbClr val="00B050"/>
              </a:buClr>
              <a:buFont typeface="Wingdings" pitchFamily="2" charset="2"/>
              <a:buChar char="§"/>
              <a:defRPr sz="1400"/>
            </a:lvl2pPr>
            <a:lvl3pPr>
              <a:buClr>
                <a:srgbClr val="00B050"/>
              </a:buClr>
              <a:buFont typeface="Wingdings" pitchFamily="2" charset="2"/>
              <a:buChar char="§"/>
              <a:defRPr sz="1200"/>
            </a:lvl3pPr>
            <a:lvl4pPr>
              <a:buClr>
                <a:srgbClr val="00B050"/>
              </a:buClr>
              <a:buFont typeface="Wingdings" pitchFamily="2" charset="2"/>
              <a:buChar char="§"/>
              <a:defRPr sz="1100"/>
            </a:lvl4pPr>
            <a:lvl5pPr>
              <a:buClr>
                <a:srgbClr val="00B050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97" y="128241"/>
            <a:ext cx="7705353" cy="444965"/>
          </a:xfr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618" y="992336"/>
            <a:ext cx="4752528" cy="324036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  <a:defRPr sz="1600"/>
            </a:lvl1pPr>
            <a:lvl2pPr>
              <a:buClr>
                <a:srgbClr val="00B050"/>
              </a:buClr>
              <a:buFont typeface="Wingdings" pitchFamily="2" charset="2"/>
              <a:buChar char="§"/>
              <a:defRPr sz="1400"/>
            </a:lvl2pPr>
            <a:lvl3pPr>
              <a:buClr>
                <a:srgbClr val="00B050"/>
              </a:buClr>
              <a:buFont typeface="Wingdings" pitchFamily="2" charset="2"/>
              <a:buChar char="§"/>
              <a:defRPr sz="1200"/>
            </a:lvl3pPr>
            <a:lvl4pPr>
              <a:buClr>
                <a:srgbClr val="00B050"/>
              </a:buClr>
              <a:buFont typeface="Wingdings" pitchFamily="2" charset="2"/>
              <a:buChar char="§"/>
              <a:defRPr sz="1100"/>
            </a:lvl4pPr>
            <a:lvl5pPr>
              <a:buClr>
                <a:srgbClr val="00B050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22737" y="200248"/>
            <a:ext cx="3744913" cy="648071"/>
          </a:xfr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1"/>
          </p:nvPr>
        </p:nvSpPr>
        <p:spPr>
          <a:xfrm>
            <a:off x="234950" y="940230"/>
            <a:ext cx="2570243" cy="281035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618" y="992336"/>
            <a:ext cx="4752528" cy="324036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  <a:defRPr sz="1600"/>
            </a:lvl1pPr>
            <a:lvl2pPr>
              <a:buClr>
                <a:srgbClr val="00B050"/>
              </a:buClr>
              <a:buFont typeface="Wingdings" pitchFamily="2" charset="2"/>
              <a:buChar char="§"/>
              <a:defRPr sz="1400"/>
            </a:lvl2pPr>
            <a:lvl3pPr>
              <a:buClr>
                <a:srgbClr val="00B050"/>
              </a:buClr>
              <a:buFont typeface="Wingdings" pitchFamily="2" charset="2"/>
              <a:buChar char="§"/>
              <a:defRPr sz="1200"/>
            </a:lvl3pPr>
            <a:lvl4pPr>
              <a:buClr>
                <a:srgbClr val="00B050"/>
              </a:buClr>
              <a:buFont typeface="Wingdings" pitchFamily="2" charset="2"/>
              <a:buChar char="§"/>
              <a:defRPr sz="1100"/>
            </a:lvl4pPr>
            <a:lvl5pPr>
              <a:buClr>
                <a:srgbClr val="00B050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1"/>
          </p:nvPr>
        </p:nvSpPr>
        <p:spPr>
          <a:xfrm>
            <a:off x="234950" y="940230"/>
            <a:ext cx="2570243" cy="281035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89" y="163774"/>
            <a:ext cx="7975538" cy="380772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218364" y="4121150"/>
            <a:ext cx="7833436" cy="47783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-SE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1714" y="2374709"/>
            <a:ext cx="4503761" cy="27783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3200" b="1" i="0">
                <a:solidFill>
                  <a:srgbClr val="00B05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85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274" y="1202374"/>
            <a:ext cx="7420928" cy="340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12274" y="4776091"/>
            <a:ext cx="19239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34CF-C039-4D25-871D-1AA4578CC445}" type="datetimeFigureOut">
              <a:rPr lang="pt-BR" smtClean="0"/>
              <a:pPr/>
              <a:t>31/07/15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817204" y="4776091"/>
            <a:ext cx="2611067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909257" y="4776091"/>
            <a:ext cx="19239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EF6B-A5CD-42CE-A619-2BD98337925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3" r:id="rId4"/>
    <p:sldLayoutId id="2147483662" r:id="rId5"/>
    <p:sldLayoutId id="2147483664" r:id="rId6"/>
    <p:sldLayoutId id="2147483672" r:id="rId7"/>
    <p:sldLayoutId id="2147483667" r:id="rId8"/>
    <p:sldLayoutId id="2147483670" r:id="rId9"/>
    <p:sldLayoutId id="2147483671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tabLst>
          <a:tab pos="1885950" algn="l"/>
        </a:tabLst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Precisamos derrubar a postura</a:t>
            </a:r>
            <a:br>
              <a:rPr lang="pt-BR" sz="3600" dirty="0" smtClean="0"/>
            </a:br>
            <a:r>
              <a:rPr lang="pt-BR" sz="3600" dirty="0" smtClean="0"/>
              <a:t>de que a adolescência é um</a:t>
            </a:r>
            <a:br>
              <a:rPr lang="pt-BR" sz="3600" dirty="0" smtClean="0"/>
            </a:br>
            <a:r>
              <a:rPr lang="pt-BR" sz="3600" dirty="0" smtClean="0"/>
              <a:t>problema que precisa de solução</a:t>
            </a:r>
            <a:endParaRPr lang="pt-BR" sz="3600" dirty="0"/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MP900409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4557" y="306388"/>
            <a:ext cx="3808412" cy="3808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218364" y="4311650"/>
            <a:ext cx="7833436" cy="477838"/>
          </a:xfrm>
        </p:spPr>
        <p:txBody>
          <a:bodyPr>
            <a:noAutofit/>
          </a:bodyPr>
          <a:lstStyle/>
          <a:p>
            <a:r>
              <a:rPr lang="pt-BR" sz="1600" dirty="0" smtClean="0"/>
              <a:t>Tudo o que recebemos em nossa vida é matéria prima da santidade. </a:t>
            </a:r>
          </a:p>
          <a:p>
            <a:r>
              <a:rPr lang="pt-BR" sz="1600" dirty="0" smtClean="0"/>
              <a:t>A adolescência também é.</a:t>
            </a:r>
            <a:endParaRPr lang="pt-BR" sz="1600" dirty="0"/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Crescendo através da comunicação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importante na Comunicação é saber comunicar com precisão, com dinamismo, procurar uma forma eficaz de sua mensagem chegar o mais limpa possível à mente do outro, a fim de evitar constrangimentos e aqueles “mal entendidos” tão comuns.</a:t>
            </a:r>
            <a:endParaRPr lang="pt-BR" dirty="0"/>
          </a:p>
        </p:txBody>
      </p:sp>
      <p:pic>
        <p:nvPicPr>
          <p:cNvPr id="7" name="Espaço Reservado para Imagem 6" descr="402014684_univ_cnt_2_x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Ame</a:t>
            </a:r>
          </a:p>
          <a:p>
            <a:r>
              <a:rPr lang="pt-BR" dirty="0" smtClean="0"/>
              <a:t>Confie</a:t>
            </a:r>
          </a:p>
          <a:p>
            <a:r>
              <a:rPr lang="pt-BR" dirty="0" smtClean="0"/>
              <a:t>Proporcione um Ambiente Seguro</a:t>
            </a:r>
          </a:p>
          <a:p>
            <a:r>
              <a:rPr lang="pt-BR" dirty="0" smtClean="0"/>
              <a:t>Tenha e exija respeito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4 princípios para comunicar-se</a:t>
            </a:r>
          </a:p>
          <a:p>
            <a:r>
              <a:rPr lang="pt-BR" dirty="0" smtClean="0"/>
              <a:t>com o adolescente</a:t>
            </a:r>
            <a:endParaRPr lang="pt-BR" dirty="0"/>
          </a:p>
        </p:txBody>
      </p:sp>
      <p:pic>
        <p:nvPicPr>
          <p:cNvPr id="7" name="Espaço Reservado para Imagem 6" descr="mother-daughter-talking-friend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boa comunicação resolve os problemas, abre portas e enxerga horizontes longínquos, mas como diria o poeta </a:t>
            </a:r>
            <a:r>
              <a:rPr lang="pt-BR" i="1" dirty="0" smtClean="0"/>
              <a:t>navegar é </a:t>
            </a:r>
            <a:r>
              <a:rPr lang="pt-BR" i="1" dirty="0" smtClean="0"/>
              <a:t>preciso.</a:t>
            </a:r>
            <a:endParaRPr lang="pt-BR" i="1" dirty="0" smtClean="0"/>
          </a:p>
          <a:p>
            <a:r>
              <a:rPr lang="pt-BR" i="1" dirty="0" smtClean="0"/>
              <a:t>O silêncio é o maior elo entre os corações, pois essa é uma atitude de quem ama verdadeiramente e </a:t>
            </a:r>
            <a:r>
              <a:rPr lang="pt-BR" dirty="0" smtClean="0"/>
              <a:t>sabe respeitar o outro.</a:t>
            </a:r>
            <a:endParaRPr lang="pt-BR" dirty="0"/>
          </a:p>
        </p:txBody>
      </p:sp>
      <p:pic>
        <p:nvPicPr>
          <p:cNvPr id="11" name="Espaço Reservado para Imagem 10" descr="photo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2032" r="1075"/>
          <a:stretch>
            <a:fillRect/>
          </a:stretch>
        </p:blipFill>
        <p:spPr>
          <a:xfrm>
            <a:off x="304832" y="1028701"/>
            <a:ext cx="2474394" cy="2552699"/>
          </a:xfrm>
        </p:spPr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Limites?</a:t>
            </a:r>
            <a:endParaRPr lang="pt-BR" sz="4800" dirty="0"/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Limites</a:t>
            </a:r>
            <a:r>
              <a:rPr lang="pt-BR" dirty="0" smtClean="0"/>
              <a:t> são regras estabelecidas para gerar harmonia no lar e onde quer que sejam necessárias. O seu objetivo é levar o filho a desenvolver o domínio de si mesmo. Essas regras precisam ser claras, poucas e respeitadas por ambas às partes.</a:t>
            </a:r>
            <a:endParaRPr lang="pt-BR" dirty="0"/>
          </a:p>
        </p:txBody>
      </p:sp>
      <p:pic>
        <p:nvPicPr>
          <p:cNvPr id="4" name="Espaço Reservado para Imagem 3" descr="Stop-I-dont-want-to-change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324" r="4324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“É obra dos pais restringir, guiar e controlar. Não podem cometer maior mal do que permitir que os filhos satisfaçam todos os seus desejos e fantasias...” (</a:t>
            </a:r>
            <a:r>
              <a:rPr lang="pt-BR" i="1" dirty="0" smtClean="0"/>
              <a:t>Orientação da Criança, p. 139)</a:t>
            </a:r>
          </a:p>
          <a:p>
            <a:r>
              <a:rPr lang="pt-BR" dirty="0" smtClean="0"/>
              <a:t>“Dizei a vossos filhos exatamente o que dele exigis. Fazei-os compreender que vossa palavra é lei e deve ser obedecida.” (</a:t>
            </a:r>
            <a:r>
              <a:rPr lang="pt-BR" i="1" dirty="0" smtClean="0"/>
              <a:t>Orientação da Criança, p. 140)</a:t>
            </a:r>
          </a:p>
          <a:p>
            <a:r>
              <a:rPr lang="pt-BR" dirty="0" smtClean="0"/>
              <a:t>“Os jovens não devem ser deixados a pensar e procederem independentemente do juízo de seus pais e mestres.” (</a:t>
            </a:r>
            <a:r>
              <a:rPr lang="pt-BR" i="1" dirty="0" smtClean="0"/>
              <a:t>Orientação da Criança, p. 141).</a:t>
            </a:r>
            <a:endParaRPr lang="pt-BR" dirty="0"/>
          </a:p>
        </p:txBody>
      </p:sp>
      <p:pic>
        <p:nvPicPr>
          <p:cNvPr id="7" name="Espaço Reservado para Imagem 6" descr="teen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Tenha um diálogo franco e aberto.</a:t>
            </a:r>
          </a:p>
          <a:p>
            <a:r>
              <a:rPr lang="pt-BR" dirty="0" smtClean="0"/>
              <a:t>Seja claro nas regras que deseja que seus filhos cumpram.</a:t>
            </a:r>
          </a:p>
          <a:p>
            <a:r>
              <a:rPr lang="pt-BR" dirty="0" smtClean="0"/>
              <a:t>Apresente as regras e deixe-os falar sobre se desejarem, mas saiba que a palavra final é sua.</a:t>
            </a:r>
          </a:p>
          <a:p>
            <a:r>
              <a:rPr lang="pt-BR" dirty="0" smtClean="0"/>
              <a:t>Estabeleça punições e cumpra sempre o acordado.</a:t>
            </a:r>
          </a:p>
          <a:p>
            <a:r>
              <a:rPr lang="pt-BR" dirty="0" smtClean="0"/>
              <a:t>Seja exemplo em atitudes.</a:t>
            </a:r>
          </a:p>
          <a:p>
            <a:r>
              <a:rPr lang="pt-BR" dirty="0" smtClean="0"/>
              <a:t>Seja misericordioso. Tenha Cristo como seu Mestre.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Estabelecendo os limites</a:t>
            </a:r>
            <a:endParaRPr lang="pt-BR" dirty="0"/>
          </a:p>
        </p:txBody>
      </p:sp>
      <p:pic>
        <p:nvPicPr>
          <p:cNvPr id="7" name="Espaço Reservado para Imagem 6" descr="2014487_univ_cnt_3_x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19100" y="200026"/>
            <a:ext cx="7334250" cy="3305174"/>
          </a:xfrm>
        </p:spPr>
        <p:txBody>
          <a:bodyPr/>
          <a:lstStyle/>
          <a:p>
            <a:r>
              <a:rPr lang="pt-B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filhos no futuro serão gratos por atitudes que “freiam” certas ações, hoje, o choro, a cara feia e mágoa, mas chegará o dia que essa fase de turbulência passará e que a identidade estará consolidada deixando claro na mente que os pais eram responsáveis, preocupados com o desenvolvimento integral do filho, mesmo porque deixar o filho fazer o que bem entende manda uma mensagem muito clara, ou de incompetência ou de grande descaso. E certamente, não é essa a impressão que nenhum pai espera que seu filho tenha sobre si.</a:t>
            </a:r>
            <a:endParaRPr lang="pt-BR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Dá-se o nome de adolescência ou juventude à fase caracterizada pela aquisição de conhecimentos necessários para o ingresso do jovem no mundo do trabalho e de conhecimentos e valores para que ele constitua sua própria família. Sendo assim, podemos identificar alguém com vinte e cinco anos como adolescente ou com quinze anos como adulto. Um período de transição para a fase adulta que, pode vir antes ou depois para cada indivíduo.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 Fase</a:t>
            </a:r>
            <a:endParaRPr lang="pt-BR" dirty="0"/>
          </a:p>
        </p:txBody>
      </p:sp>
      <p:pic>
        <p:nvPicPr>
          <p:cNvPr id="8" name="Espaço Reservado para Imagem 7" descr="tt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860" r="386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o adolescente sua fase é de inquietações. Loucura e liberdade ao lado de controle  responsabilidade. Uma vontade de ser criança e adulto ao mesmo tempo. Conflito que pode perdurar além de uma idade definida. Psicologicamente o jovem vive a angústia que representa a ambiguidade de não ser mais menino e ainda não ser adulto.</a:t>
            </a:r>
            <a:endParaRPr lang="pt-BR" dirty="0"/>
          </a:p>
        </p:txBody>
      </p:sp>
      <p:pic>
        <p:nvPicPr>
          <p:cNvPr id="12" name="Espaço Reservado para Imagem 11" descr="Depositphotos_8904129_x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3511" b="1351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Quem sou eu?</a:t>
            </a:r>
            <a:endParaRPr lang="pt-BR" sz="5400" dirty="0"/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girl-looking-at-mirro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8725" y="272697"/>
            <a:ext cx="5719126" cy="3808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218364" y="4257630"/>
            <a:ext cx="7833436" cy="477838"/>
          </a:xfrm>
        </p:spPr>
        <p:txBody>
          <a:bodyPr/>
          <a:lstStyle/>
          <a:p>
            <a:r>
              <a:rPr lang="pt-BR" dirty="0" smtClean="0"/>
              <a:t>A adolescência é a fase em que nos tornamos nós mesmos.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tarefa é aprender a tomar decisões e se acostumar à identidade que elas produzem.</a:t>
            </a:r>
          </a:p>
          <a:p>
            <a:r>
              <a:rPr lang="pt-BR" dirty="0" smtClean="0"/>
              <a:t>Cada adolescente faz as escolhas que resultam em uma vida que é apenas dele.</a:t>
            </a:r>
          </a:p>
          <a:p>
            <a:r>
              <a:rPr lang="pt-BR" dirty="0" smtClean="0"/>
              <a:t>A identidade deriva das decisões.</a:t>
            </a:r>
          </a:p>
          <a:p>
            <a:r>
              <a:rPr lang="pt-BR" dirty="0" smtClean="0"/>
              <a:t>Marcada por indecisão no início.</a:t>
            </a:r>
          </a:p>
          <a:p>
            <a:r>
              <a:rPr lang="pt-BR" dirty="0" smtClean="0"/>
              <a:t>Momento de grande aprendizagem.</a:t>
            </a:r>
          </a:p>
          <a:p>
            <a:r>
              <a:rPr lang="pt-BR" dirty="0" smtClean="0"/>
              <a:t>Há rupturas em todos os aspectos de sua vida e novas construções entram em ação.</a:t>
            </a:r>
          </a:p>
          <a:p>
            <a:r>
              <a:rPr lang="pt-BR" dirty="0" smtClean="0"/>
              <a:t>É preciso ter certa liberdade para agir e pensar.</a:t>
            </a:r>
            <a:endParaRPr lang="pt-BR" dirty="0"/>
          </a:p>
        </p:txBody>
      </p:sp>
      <p:pic>
        <p:nvPicPr>
          <p:cNvPr id="4" name="Espaço Reservado para Imagem 3" descr="yes-no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Se o bebê é um presente do Criador aos jovens pais, dando a noção de participar do milagre da vida, o adolescente é um presente de Deus aos pais na meia-idade. Ele “nasce” quando os pais estão nas décadas da metade da vida (30, 40, 50 anos). Nessa época, existe tendência à estagnação e depressão, quando as maravilhas da vida se reduziram a banalidades e a vida parece perder o sabor.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Então surge o presente de Deus, na embalagem bem estranha de um adolescente. Ele coloca em nossa vida o desafio para crescer, testar nosso amor, reavivar a esperança, levar a fé à beira do precipício. Tudo acontece na hora certa. Todas as realidades que se tornaram banais e repetitivas se manifestam em nova vestidura e exigem resposta e participação. Deus nos desafia a crescer com nosso adolescente!</a:t>
            </a:r>
            <a:endParaRPr lang="pt-BR" dirty="0"/>
          </a:p>
        </p:txBody>
      </p:sp>
      <p:pic>
        <p:nvPicPr>
          <p:cNvPr id="4" name="Espaço Reservado para Imagem 3" descr="box.jpe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Cada pai, mãe e educador recebe uma espécie de laboratório vivo, onde recolhe seus dados do crescimento, realiza experiências pessoais e depois volta a realiza-las em um ato de fé, para a glória de Deus.</a:t>
            </a:r>
            <a:endParaRPr lang="pt-BR" dirty="0"/>
          </a:p>
        </p:txBody>
      </p:sp>
      <p:pic>
        <p:nvPicPr>
          <p:cNvPr id="9" name="Espaço Reservado para Imagem 8" descr="3-chemistry-bernard-jauber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893</Words>
  <Application>Microsoft Macintosh PowerPoint</Application>
  <PresentationFormat>Custom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Quem sou eu?</vt:lpstr>
      <vt:lpstr>PowerPoint Presentation</vt:lpstr>
      <vt:lpstr>PowerPoint Presentation</vt:lpstr>
      <vt:lpstr>PowerPoint Presentation</vt:lpstr>
      <vt:lpstr>PowerPoint Presentation</vt:lpstr>
      <vt:lpstr>Precisamos derrubar a postura de que a adolescência é um problema que precisa de solução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 filhos no futuro serão gratos por atitudes que “freiam” certas ações, hoje, o choro, a cara feia e mágoa, mas chegará o dia que essa fase de turbulência passará e que a identidade estará consolidada deixando claro na mente que os pais eram responsáveis, preocupados com o desenvolvimento integral do filho, mesmo porque deixar o filho fazer o que bem entende manda uma mensagem muito clara, ou de incompetência ou de grande descaso. E certamente, não é essa a impressão que nenhum pai espera que seu filho tenha sobre si.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Solange Santos</cp:lastModifiedBy>
  <cp:revision>126</cp:revision>
  <dcterms:created xsi:type="dcterms:W3CDTF">2014-05-23T17:49:12Z</dcterms:created>
  <dcterms:modified xsi:type="dcterms:W3CDTF">2015-07-31T13:09:04Z</dcterms:modified>
</cp:coreProperties>
</file>