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8245475" cy="515302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91C"/>
    <a:srgbClr val="22A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7" autoAdjust="0"/>
    <p:restoredTop sz="94660"/>
  </p:normalViewPr>
  <p:slideViewPr>
    <p:cSldViewPr snapToGrid="0">
      <p:cViewPr>
        <p:scale>
          <a:sx n="70" d="100"/>
          <a:sy n="70" d="100"/>
        </p:scale>
        <p:origin x="-1440" y="-448"/>
      </p:cViewPr>
      <p:guideLst>
        <p:guide orient="horz" pos="1623"/>
        <p:guide pos="25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5C99E-080C-41EB-B825-0DE16B5723ED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DC15E84-1674-4918-BA43-AE8C1D3189C8}">
      <dgm:prSet phldrT="[Texto]"/>
      <dgm:spPr/>
      <dgm:t>
        <a:bodyPr/>
        <a:lstStyle/>
        <a:p>
          <a:r>
            <a:rPr lang="pt-BR" dirty="0" smtClean="0"/>
            <a:t>Re</a:t>
          </a:r>
          <a:endParaRPr lang="pt-BR" dirty="0"/>
        </a:p>
      </dgm:t>
    </dgm:pt>
    <dgm:pt modelId="{E892AE7A-3C99-47DB-935C-2E6FEFEC83DC}" type="parTrans" cxnId="{F4B6D93E-A918-4B73-9DD0-DFF1DF19388C}">
      <dgm:prSet/>
      <dgm:spPr/>
      <dgm:t>
        <a:bodyPr/>
        <a:lstStyle/>
        <a:p>
          <a:endParaRPr lang="pt-BR"/>
        </a:p>
      </dgm:t>
    </dgm:pt>
    <dgm:pt modelId="{DCA0B72D-E139-41D3-9890-AB97A1052F73}" type="sibTrans" cxnId="{F4B6D93E-A918-4B73-9DD0-DFF1DF19388C}">
      <dgm:prSet/>
      <dgm:spPr/>
      <dgm:t>
        <a:bodyPr/>
        <a:lstStyle/>
        <a:p>
          <a:endParaRPr lang="pt-BR"/>
        </a:p>
      </dgm:t>
    </dgm:pt>
    <dgm:pt modelId="{74E3DA9F-218B-4D77-B2D3-70819D11010E}">
      <dgm:prSet phldrT="[Texto]"/>
      <dgm:spPr/>
      <dgm:t>
        <a:bodyPr/>
        <a:lstStyle/>
        <a:p>
          <a:r>
            <a:rPr lang="pt-BR" dirty="0" smtClean="0"/>
            <a:t>CRER</a:t>
          </a:r>
          <a:endParaRPr lang="pt-BR" dirty="0"/>
        </a:p>
      </dgm:t>
    </dgm:pt>
    <dgm:pt modelId="{BF67251A-508F-4747-AB0A-EB8AC7EB22A0}" type="parTrans" cxnId="{D1588315-C667-4727-8855-972B70E71655}">
      <dgm:prSet/>
      <dgm:spPr/>
      <dgm:t>
        <a:bodyPr/>
        <a:lstStyle/>
        <a:p>
          <a:endParaRPr lang="pt-BR"/>
        </a:p>
      </dgm:t>
    </dgm:pt>
    <dgm:pt modelId="{3B9DEFA3-D01E-4BA8-9B04-E0DC981FE024}" type="sibTrans" cxnId="{D1588315-C667-4727-8855-972B70E71655}">
      <dgm:prSet/>
      <dgm:spPr/>
      <dgm:t>
        <a:bodyPr/>
        <a:lstStyle/>
        <a:p>
          <a:endParaRPr lang="pt-BR"/>
        </a:p>
      </dgm:t>
    </dgm:pt>
    <dgm:pt modelId="{383689C6-3944-4D3A-818C-B64A05B751B1}">
      <dgm:prSet phldrT="[Texto]"/>
      <dgm:spPr/>
      <dgm:t>
        <a:bodyPr/>
        <a:lstStyle/>
        <a:p>
          <a:r>
            <a:rPr lang="pt-BR" dirty="0" smtClean="0"/>
            <a:t>AÇÃO</a:t>
          </a:r>
          <a:endParaRPr lang="pt-BR" dirty="0"/>
        </a:p>
      </dgm:t>
    </dgm:pt>
    <dgm:pt modelId="{CBE41B7E-701E-4798-9EB7-416636876C17}" type="parTrans" cxnId="{D113D921-C43E-4C78-88F6-1EC8D5A049B9}">
      <dgm:prSet/>
      <dgm:spPr/>
      <dgm:t>
        <a:bodyPr/>
        <a:lstStyle/>
        <a:p>
          <a:endParaRPr lang="pt-BR"/>
        </a:p>
      </dgm:t>
    </dgm:pt>
    <dgm:pt modelId="{3A592CB7-97EA-466A-9250-0894024214DE}" type="sibTrans" cxnId="{D113D921-C43E-4C78-88F6-1EC8D5A049B9}">
      <dgm:prSet/>
      <dgm:spPr/>
      <dgm:t>
        <a:bodyPr/>
        <a:lstStyle/>
        <a:p>
          <a:endParaRPr lang="pt-BR"/>
        </a:p>
      </dgm:t>
    </dgm:pt>
    <dgm:pt modelId="{EE653B4E-4DE5-4A20-BAD3-6F17722E69D4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RECREAÇÃO</a:t>
          </a:r>
          <a:endParaRPr lang="pt-BR" sz="2000" b="1" dirty="0">
            <a:solidFill>
              <a:schemeClr val="bg1"/>
            </a:solidFill>
          </a:endParaRPr>
        </a:p>
      </dgm:t>
    </dgm:pt>
    <dgm:pt modelId="{0D3C46B3-3B3F-4D5D-8F30-8AD5B78A6379}" type="parTrans" cxnId="{BAC26D26-9166-471A-B59D-7FEDA4499DF2}">
      <dgm:prSet/>
      <dgm:spPr/>
      <dgm:t>
        <a:bodyPr/>
        <a:lstStyle/>
        <a:p>
          <a:endParaRPr lang="pt-BR"/>
        </a:p>
      </dgm:t>
    </dgm:pt>
    <dgm:pt modelId="{AFDB3229-1713-40AB-A5F3-095E2E7CAE05}" type="sibTrans" cxnId="{BAC26D26-9166-471A-B59D-7FEDA4499DF2}">
      <dgm:prSet/>
      <dgm:spPr/>
      <dgm:t>
        <a:bodyPr/>
        <a:lstStyle/>
        <a:p>
          <a:endParaRPr lang="pt-BR"/>
        </a:p>
      </dgm:t>
    </dgm:pt>
    <dgm:pt modelId="{B37F443D-D79A-48E0-AF91-1D2A3BBEC529}" type="pres">
      <dgm:prSet presAssocID="{C8C5C99E-080C-41EB-B825-0DE16B5723E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2FC2A1-824F-4B16-89FC-F72151EA0611}" type="pres">
      <dgm:prSet presAssocID="{C8C5C99E-080C-41EB-B825-0DE16B5723ED}" presName="ellipse" presStyleLbl="trBgShp" presStyleIdx="0" presStyleCnt="1"/>
      <dgm:spPr/>
    </dgm:pt>
    <dgm:pt modelId="{499B174D-94D1-4A9C-8960-89EF99B517B4}" type="pres">
      <dgm:prSet presAssocID="{C8C5C99E-080C-41EB-B825-0DE16B5723ED}" presName="arrow1" presStyleLbl="fgShp" presStyleIdx="0" presStyleCnt="1"/>
      <dgm:spPr/>
    </dgm:pt>
    <dgm:pt modelId="{C9C2400E-47AD-4C37-B65B-65E6E983A6AE}" type="pres">
      <dgm:prSet presAssocID="{C8C5C99E-080C-41EB-B825-0DE16B5723ED}" presName="rectangle" presStyleLbl="revTx" presStyleIdx="0" presStyleCnt="1" custScaleX="78375" custScaleY="59076" custLinFactNeighborY="5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70BA97-65B7-49D4-934B-4B3715BCF520}" type="pres">
      <dgm:prSet presAssocID="{74E3DA9F-218B-4D77-B2D3-70819D11010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7EC63E-EB08-4F2C-8D5B-F18E74DBE662}" type="pres">
      <dgm:prSet presAssocID="{383689C6-3944-4D3A-818C-B64A05B751B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27C22F-F869-4C81-BC52-5C29BFC5B12E}" type="pres">
      <dgm:prSet presAssocID="{EE653B4E-4DE5-4A20-BAD3-6F17722E69D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A8C4A5-ADC7-45C8-892F-C8AEB7A575D5}" type="pres">
      <dgm:prSet presAssocID="{C8C5C99E-080C-41EB-B825-0DE16B5723ED}" presName="funnel" presStyleLbl="trAlignAcc1" presStyleIdx="0" presStyleCnt="1"/>
      <dgm:spPr/>
    </dgm:pt>
  </dgm:ptLst>
  <dgm:cxnLst>
    <dgm:cxn modelId="{BAC26D26-9166-471A-B59D-7FEDA4499DF2}" srcId="{C8C5C99E-080C-41EB-B825-0DE16B5723ED}" destId="{EE653B4E-4DE5-4A20-BAD3-6F17722E69D4}" srcOrd="3" destOrd="0" parTransId="{0D3C46B3-3B3F-4D5D-8F30-8AD5B78A6379}" sibTransId="{AFDB3229-1713-40AB-A5F3-095E2E7CAE05}"/>
    <dgm:cxn modelId="{D1588315-C667-4727-8855-972B70E71655}" srcId="{C8C5C99E-080C-41EB-B825-0DE16B5723ED}" destId="{74E3DA9F-218B-4D77-B2D3-70819D11010E}" srcOrd="1" destOrd="0" parTransId="{BF67251A-508F-4747-AB0A-EB8AC7EB22A0}" sibTransId="{3B9DEFA3-D01E-4BA8-9B04-E0DC981FE024}"/>
    <dgm:cxn modelId="{AFB0BC5D-73E7-4169-AE1E-DB91F4984D5C}" type="presOf" srcId="{74E3DA9F-218B-4D77-B2D3-70819D11010E}" destId="{A77EC63E-EB08-4F2C-8D5B-F18E74DBE662}" srcOrd="0" destOrd="0" presId="urn:microsoft.com/office/officeart/2005/8/layout/funnel1"/>
    <dgm:cxn modelId="{D113D921-C43E-4C78-88F6-1EC8D5A049B9}" srcId="{C8C5C99E-080C-41EB-B825-0DE16B5723ED}" destId="{383689C6-3944-4D3A-818C-B64A05B751B1}" srcOrd="2" destOrd="0" parTransId="{CBE41B7E-701E-4798-9EB7-416636876C17}" sibTransId="{3A592CB7-97EA-466A-9250-0894024214DE}"/>
    <dgm:cxn modelId="{FB232CDC-331F-40D8-AA02-E974A091AAD4}" type="presOf" srcId="{EDC15E84-1674-4918-BA43-AE8C1D3189C8}" destId="{8A27C22F-F869-4C81-BC52-5C29BFC5B12E}" srcOrd="0" destOrd="0" presId="urn:microsoft.com/office/officeart/2005/8/layout/funnel1"/>
    <dgm:cxn modelId="{46DF6403-2C2F-46CA-B06A-CAEB1961734C}" type="presOf" srcId="{EE653B4E-4DE5-4A20-BAD3-6F17722E69D4}" destId="{C9C2400E-47AD-4C37-B65B-65E6E983A6AE}" srcOrd="0" destOrd="0" presId="urn:microsoft.com/office/officeart/2005/8/layout/funnel1"/>
    <dgm:cxn modelId="{B6EEDF5C-D985-4DAF-814A-5D7139935C9F}" type="presOf" srcId="{383689C6-3944-4D3A-818C-B64A05B751B1}" destId="{C570BA97-65B7-49D4-934B-4B3715BCF520}" srcOrd="0" destOrd="0" presId="urn:microsoft.com/office/officeart/2005/8/layout/funnel1"/>
    <dgm:cxn modelId="{25E533FA-E06A-47C3-8133-7095D48476DD}" type="presOf" srcId="{C8C5C99E-080C-41EB-B825-0DE16B5723ED}" destId="{B37F443D-D79A-48E0-AF91-1D2A3BBEC529}" srcOrd="0" destOrd="0" presId="urn:microsoft.com/office/officeart/2005/8/layout/funnel1"/>
    <dgm:cxn modelId="{F4B6D93E-A918-4B73-9DD0-DFF1DF19388C}" srcId="{C8C5C99E-080C-41EB-B825-0DE16B5723ED}" destId="{EDC15E84-1674-4918-BA43-AE8C1D3189C8}" srcOrd="0" destOrd="0" parTransId="{E892AE7A-3C99-47DB-935C-2E6FEFEC83DC}" sibTransId="{DCA0B72D-E139-41D3-9890-AB97A1052F73}"/>
    <dgm:cxn modelId="{84885A45-518D-4DAE-B1C1-4DFECE783CB4}" type="presParOf" srcId="{B37F443D-D79A-48E0-AF91-1D2A3BBEC529}" destId="{2B2FC2A1-824F-4B16-89FC-F72151EA0611}" srcOrd="0" destOrd="0" presId="urn:microsoft.com/office/officeart/2005/8/layout/funnel1"/>
    <dgm:cxn modelId="{1F64A307-02D7-4417-BE2B-854349350DD8}" type="presParOf" srcId="{B37F443D-D79A-48E0-AF91-1D2A3BBEC529}" destId="{499B174D-94D1-4A9C-8960-89EF99B517B4}" srcOrd="1" destOrd="0" presId="urn:microsoft.com/office/officeart/2005/8/layout/funnel1"/>
    <dgm:cxn modelId="{D3A2EB7E-6CF7-44C4-9A03-FE2763560CE5}" type="presParOf" srcId="{B37F443D-D79A-48E0-AF91-1D2A3BBEC529}" destId="{C9C2400E-47AD-4C37-B65B-65E6E983A6AE}" srcOrd="2" destOrd="0" presId="urn:microsoft.com/office/officeart/2005/8/layout/funnel1"/>
    <dgm:cxn modelId="{0FA6CDA6-B3AD-4B8F-8A2F-FF490F22D540}" type="presParOf" srcId="{B37F443D-D79A-48E0-AF91-1D2A3BBEC529}" destId="{C570BA97-65B7-49D4-934B-4B3715BCF520}" srcOrd="3" destOrd="0" presId="urn:microsoft.com/office/officeart/2005/8/layout/funnel1"/>
    <dgm:cxn modelId="{DCE1B3EA-EBEC-412A-9CB9-3C2766D46226}" type="presParOf" srcId="{B37F443D-D79A-48E0-AF91-1D2A3BBEC529}" destId="{A77EC63E-EB08-4F2C-8D5B-F18E74DBE662}" srcOrd="4" destOrd="0" presId="urn:microsoft.com/office/officeart/2005/8/layout/funnel1"/>
    <dgm:cxn modelId="{CC6593F6-6E9D-46BD-9D8E-03D73A28FC8F}" type="presParOf" srcId="{B37F443D-D79A-48E0-AF91-1D2A3BBEC529}" destId="{8A27C22F-F869-4C81-BC52-5C29BFC5B12E}" srcOrd="5" destOrd="0" presId="urn:microsoft.com/office/officeart/2005/8/layout/funnel1"/>
    <dgm:cxn modelId="{915ACD0C-C3E9-4A53-9FC1-4C0F46A6A38A}" type="presParOf" srcId="{B37F443D-D79A-48E0-AF91-1D2A3BBEC529}" destId="{82A8C4A5-ADC7-45C8-892F-C8AEB7A575D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FC2A1-824F-4B16-89FC-F72151EA0611}">
      <dsp:nvSpPr>
        <dsp:cNvPr id="0" name=""/>
        <dsp:cNvSpPr/>
      </dsp:nvSpPr>
      <dsp:spPr>
        <a:xfrm>
          <a:off x="1266596" y="219176"/>
          <a:ext cx="2954628" cy="102610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B174D-94D1-4A9C-8960-89EF99B517B4}">
      <dsp:nvSpPr>
        <dsp:cNvPr id="0" name=""/>
        <dsp:cNvSpPr/>
      </dsp:nvSpPr>
      <dsp:spPr>
        <a:xfrm>
          <a:off x="2462190" y="2731755"/>
          <a:ext cx="572602" cy="36646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C2400E-47AD-4C37-B65B-65E6E983A6AE}">
      <dsp:nvSpPr>
        <dsp:cNvPr id="0" name=""/>
        <dsp:cNvSpPr/>
      </dsp:nvSpPr>
      <dsp:spPr>
        <a:xfrm>
          <a:off x="1671426" y="3202082"/>
          <a:ext cx="2154130" cy="405924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RECREAÇÃO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1671426" y="3202082"/>
        <a:ext cx="2154130" cy="405924"/>
      </dsp:txXfrm>
    </dsp:sp>
    <dsp:sp modelId="{C570BA97-65B7-49D4-934B-4B3715BCF520}">
      <dsp:nvSpPr>
        <dsp:cNvPr id="0" name=""/>
        <dsp:cNvSpPr/>
      </dsp:nvSpPr>
      <dsp:spPr>
        <a:xfrm>
          <a:off x="2340798" y="1324528"/>
          <a:ext cx="1030684" cy="10306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AÇÃO</a:t>
          </a:r>
          <a:endParaRPr lang="pt-BR" sz="2200" kern="1200" dirty="0"/>
        </a:p>
      </dsp:txBody>
      <dsp:txXfrm>
        <a:off x="2491738" y="1475468"/>
        <a:ext cx="728804" cy="728804"/>
      </dsp:txXfrm>
    </dsp:sp>
    <dsp:sp modelId="{A77EC63E-EB08-4F2C-8D5B-F18E74DBE662}">
      <dsp:nvSpPr>
        <dsp:cNvPr id="0" name=""/>
        <dsp:cNvSpPr/>
      </dsp:nvSpPr>
      <dsp:spPr>
        <a:xfrm>
          <a:off x="1603286" y="551285"/>
          <a:ext cx="1030684" cy="1030684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CRER</a:t>
          </a:r>
          <a:endParaRPr lang="pt-BR" sz="2200" kern="1200" dirty="0"/>
        </a:p>
      </dsp:txBody>
      <dsp:txXfrm>
        <a:off x="1754226" y="702225"/>
        <a:ext cx="728804" cy="728804"/>
      </dsp:txXfrm>
    </dsp:sp>
    <dsp:sp modelId="{8A27C22F-F869-4C81-BC52-5C29BFC5B12E}">
      <dsp:nvSpPr>
        <dsp:cNvPr id="0" name=""/>
        <dsp:cNvSpPr/>
      </dsp:nvSpPr>
      <dsp:spPr>
        <a:xfrm>
          <a:off x="2656875" y="302089"/>
          <a:ext cx="1030684" cy="103068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</a:t>
          </a:r>
          <a:endParaRPr lang="pt-BR" sz="2200" kern="1200" dirty="0"/>
        </a:p>
      </dsp:txBody>
      <dsp:txXfrm>
        <a:off x="2807815" y="453029"/>
        <a:ext cx="728804" cy="728804"/>
      </dsp:txXfrm>
    </dsp:sp>
    <dsp:sp modelId="{82A8C4A5-ADC7-45C8-892F-C8AEB7A575D5}">
      <dsp:nvSpPr>
        <dsp:cNvPr id="0" name=""/>
        <dsp:cNvSpPr/>
      </dsp:nvSpPr>
      <dsp:spPr>
        <a:xfrm>
          <a:off x="1145204" y="93203"/>
          <a:ext cx="3206574" cy="25652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6A17-6D44-41C2-B32E-060F3205C75D}" type="datetimeFigureOut">
              <a:rPr lang="pt-BR" smtClean="0"/>
              <a:pPr/>
              <a:t>31/07/15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118B-7C06-46F8-927D-C0F0072E1A7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7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8411" y="1600778"/>
            <a:ext cx="7008654" cy="1104561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6821" y="2920048"/>
            <a:ext cx="5771833" cy="1316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34CF-C039-4D25-871D-1AA4578CC445}" type="datetimeFigureOut">
              <a:rPr lang="pt-BR" smtClean="0"/>
              <a:pPr/>
              <a:t>31/07/15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EF6B-A5CD-42CE-A619-2BD98337925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306" y="723331"/>
            <a:ext cx="7598896" cy="300530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  <a:defRPr sz="1600"/>
            </a:lvl1pPr>
            <a:lvl2pPr>
              <a:buClr>
                <a:srgbClr val="00B050"/>
              </a:buClr>
              <a:buFont typeface="Wingdings" pitchFamily="2" charset="2"/>
              <a:buChar char="§"/>
              <a:defRPr sz="1400"/>
            </a:lvl2pPr>
            <a:lvl3pPr>
              <a:buClr>
                <a:srgbClr val="00B050"/>
              </a:buClr>
              <a:buFont typeface="Wingdings" pitchFamily="2" charset="2"/>
              <a:buChar char="§"/>
              <a:defRPr sz="1200"/>
            </a:lvl3pPr>
            <a:lvl4pPr>
              <a:buClr>
                <a:srgbClr val="00B050"/>
              </a:buClr>
              <a:buFont typeface="Wingdings" pitchFamily="2" charset="2"/>
              <a:buChar char="§"/>
              <a:defRPr sz="1100"/>
            </a:lvl4pPr>
            <a:lvl5pPr>
              <a:buClr>
                <a:srgbClr val="00B050"/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2297" y="128241"/>
            <a:ext cx="7705353" cy="444965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CLIQUE PARA EDITAR OS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xmlns:p14="http://schemas.microsoft.com/office/powerpoint/2010/main"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2618" y="992336"/>
            <a:ext cx="4752528" cy="324036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  <a:defRPr sz="1600"/>
            </a:lvl1pPr>
            <a:lvl2pPr>
              <a:buClr>
                <a:srgbClr val="00B050"/>
              </a:buClr>
              <a:buFont typeface="Wingdings" pitchFamily="2" charset="2"/>
              <a:buChar char="§"/>
              <a:defRPr sz="1400"/>
            </a:lvl2pPr>
            <a:lvl3pPr>
              <a:buClr>
                <a:srgbClr val="00B050"/>
              </a:buClr>
              <a:buFont typeface="Wingdings" pitchFamily="2" charset="2"/>
              <a:buChar char="§"/>
              <a:defRPr sz="1200"/>
            </a:lvl3pPr>
            <a:lvl4pPr>
              <a:buClr>
                <a:srgbClr val="00B050"/>
              </a:buClr>
              <a:buFont typeface="Wingdings" pitchFamily="2" charset="2"/>
              <a:buChar char="§"/>
              <a:defRPr sz="1100"/>
            </a:lvl4pPr>
            <a:lvl5pPr>
              <a:buClr>
                <a:srgbClr val="00B050"/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22737" y="200248"/>
            <a:ext cx="3744913" cy="648071"/>
          </a:xfr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1"/>
          </p:nvPr>
        </p:nvSpPr>
        <p:spPr>
          <a:xfrm>
            <a:off x="234950" y="940230"/>
            <a:ext cx="2570243" cy="2810359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xmlns:p14="http://schemas.microsoft.com/office/powerpoint/2010/main"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289" y="200247"/>
            <a:ext cx="7975538" cy="44126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 indent="0" algn="ctr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S-SE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1714" y="2374709"/>
            <a:ext cx="4503761" cy="27783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3200" b="1" i="0">
                <a:solidFill>
                  <a:srgbClr val="00B05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400"/>
            </a:lvl2pPr>
            <a:lvl3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200"/>
            </a:lvl3pPr>
            <a:lvl4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/>
            </a:lvl4pPr>
            <a:lvl5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17" y="0"/>
            <a:ext cx="8244840" cy="515302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12274" y="206360"/>
            <a:ext cx="7420928" cy="858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2274" y="1202374"/>
            <a:ext cx="7420928" cy="340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12274" y="4776091"/>
            <a:ext cx="19239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34CF-C039-4D25-871D-1AA4578CC445}" type="datetimeFigureOut">
              <a:rPr lang="pt-BR" smtClean="0"/>
              <a:pPr/>
              <a:t>31/07/15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817204" y="4776091"/>
            <a:ext cx="2611067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909257" y="4776091"/>
            <a:ext cx="19239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AEF6B-A5CD-42CE-A619-2BD98337925C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72" r:id="rId6"/>
    <p:sldLayoutId id="2147483667" r:id="rId7"/>
    <p:sldLayoutId id="2147483670" r:id="rId8"/>
    <p:sldLayoutId id="2147483671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tabLst>
          <a:tab pos="1885950" algn="l"/>
        </a:tabLst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PLANEJAMENTO PARA ATIVIDADE RECREATIVA </a:t>
            </a: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WHAT	- O quê ? custa?</a:t>
            </a:r>
          </a:p>
          <a:p>
            <a:r>
              <a:rPr lang="pt-BR" dirty="0" smtClean="0"/>
              <a:t>WHY - Por quê ?	</a:t>
            </a:r>
          </a:p>
          <a:p>
            <a:r>
              <a:rPr lang="pt-BR" dirty="0" smtClean="0"/>
              <a:t>WHO - Quem ?		</a:t>
            </a:r>
          </a:p>
          <a:p>
            <a:r>
              <a:rPr lang="pt-BR" dirty="0" smtClean="0"/>
              <a:t>WHERE - Aonde ?		</a:t>
            </a:r>
          </a:p>
          <a:p>
            <a:r>
              <a:rPr lang="pt-BR" dirty="0" smtClean="0"/>
              <a:t>WHEN - Quando ?		</a:t>
            </a:r>
          </a:p>
          <a:p>
            <a:r>
              <a:rPr lang="pt-BR" dirty="0" smtClean="0"/>
              <a:t>HOW MANY – Quanto</a:t>
            </a:r>
          </a:p>
          <a:p>
            <a:r>
              <a:rPr lang="pt-BR" dirty="0" smtClean="0"/>
              <a:t>HOW - Como?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5W2H</a:t>
            </a:r>
            <a:endParaRPr lang="pt-BR" dirty="0"/>
          </a:p>
        </p:txBody>
      </p:sp>
      <p:pic>
        <p:nvPicPr>
          <p:cNvPr id="6" name="Espaço Reservado para Imagem 5" descr="question-mark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Daycamp</a:t>
            </a:r>
            <a:r>
              <a:rPr lang="pt-BR" dirty="0" smtClean="0"/>
              <a:t> (Dia no campo) </a:t>
            </a:r>
          </a:p>
          <a:p>
            <a:r>
              <a:rPr lang="pt-BR" dirty="0" smtClean="0"/>
              <a:t>Acantonamento (Acampamento no canto) </a:t>
            </a:r>
          </a:p>
          <a:p>
            <a:r>
              <a:rPr lang="pt-BR" dirty="0" smtClean="0"/>
              <a:t>Festas </a:t>
            </a:r>
          </a:p>
          <a:p>
            <a:r>
              <a:rPr lang="pt-BR" dirty="0" smtClean="0"/>
              <a:t>Excursões em geral (Ação externa) </a:t>
            </a:r>
          </a:p>
          <a:p>
            <a:r>
              <a:rPr lang="pt-BR" dirty="0" smtClean="0"/>
              <a:t>Apresentação de um tema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O QUÊ ?</a:t>
            </a:r>
          </a:p>
        </p:txBody>
      </p:sp>
      <p:pic>
        <p:nvPicPr>
          <p:cNvPr id="5" name="Espaço Reservado para Imagem 4" descr="day-camp-igreja-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506" r="19506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Podemos dividir o desenvolvimento humano em quatro principais aspectos:</a:t>
            </a:r>
          </a:p>
          <a:p>
            <a:pPr lvl="1"/>
            <a:r>
              <a:rPr lang="pt-BR" dirty="0" smtClean="0"/>
              <a:t>Desenvolvimento cognitivo</a:t>
            </a:r>
          </a:p>
          <a:p>
            <a:pPr lvl="1"/>
            <a:r>
              <a:rPr lang="pt-BR" dirty="0" smtClean="0"/>
              <a:t>Desenvolvimento físico</a:t>
            </a:r>
          </a:p>
          <a:p>
            <a:pPr lvl="1"/>
            <a:r>
              <a:rPr lang="pt-BR" dirty="0" smtClean="0"/>
              <a:t>Desenvolvimento sócio-afetivo</a:t>
            </a:r>
          </a:p>
          <a:p>
            <a:pPr lvl="1"/>
            <a:r>
              <a:rPr lang="pt-BR" dirty="0" smtClean="0"/>
              <a:t>Desenvolvimento espiritual </a:t>
            </a:r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POR QUÊ?</a:t>
            </a:r>
          </a:p>
        </p:txBody>
      </p:sp>
      <p:pic>
        <p:nvPicPr>
          <p:cNvPr id="5" name="Espaço Reservado para Imagem 4" descr="growth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Idade</a:t>
            </a:r>
          </a:p>
          <a:p>
            <a:r>
              <a:rPr lang="pt-BR" dirty="0" smtClean="0"/>
              <a:t>Sexo</a:t>
            </a:r>
          </a:p>
          <a:p>
            <a:r>
              <a:rPr lang="pt-BR" dirty="0" smtClean="0"/>
              <a:t>Etnia</a:t>
            </a:r>
          </a:p>
          <a:p>
            <a:r>
              <a:rPr lang="pt-BR" dirty="0" smtClean="0"/>
              <a:t>Classe Social</a:t>
            </a:r>
          </a:p>
          <a:p>
            <a:r>
              <a:rPr lang="pt-BR" dirty="0" smtClean="0"/>
              <a:t>Entre outros, que poderão surgir conforme a realização do evento.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QUEM?</a:t>
            </a:r>
          </a:p>
        </p:txBody>
      </p:sp>
      <p:pic>
        <p:nvPicPr>
          <p:cNvPr id="9" name="Espaço Reservado para Imagem 8" descr="user_icon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Parques</a:t>
            </a:r>
          </a:p>
          <a:p>
            <a:r>
              <a:rPr lang="pt-BR" dirty="0" smtClean="0"/>
              <a:t>Sítios</a:t>
            </a:r>
          </a:p>
          <a:p>
            <a:r>
              <a:rPr lang="pt-BR" dirty="0" smtClean="0"/>
              <a:t>Parque Aquático</a:t>
            </a:r>
          </a:p>
          <a:p>
            <a:r>
              <a:rPr lang="pt-BR" dirty="0" smtClean="0"/>
              <a:t>Zoológico</a:t>
            </a:r>
          </a:p>
          <a:p>
            <a:r>
              <a:rPr lang="pt-BR" dirty="0" smtClean="0"/>
              <a:t>Local para eventos Social </a:t>
            </a:r>
          </a:p>
          <a:p>
            <a:r>
              <a:rPr lang="pt-BR" dirty="0" smtClean="0"/>
              <a:t>Igreja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AONDE ?</a:t>
            </a:r>
          </a:p>
        </p:txBody>
      </p:sp>
      <p:pic>
        <p:nvPicPr>
          <p:cNvPr id="5" name="Espaço Reservado para Imagem 4" descr="Apps-Google-Maps-icon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-4066" r="-2242"/>
          <a:stretch>
            <a:fillRect/>
          </a:stretch>
        </p:blipFill>
        <p:spPr>
          <a:xfrm>
            <a:off x="161219" y="1091822"/>
            <a:ext cx="2666422" cy="2507176"/>
          </a:xfrm>
        </p:spPr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Feriados</a:t>
            </a:r>
          </a:p>
          <a:p>
            <a:r>
              <a:rPr lang="pt-BR" dirty="0" smtClean="0"/>
              <a:t>Finais de semana</a:t>
            </a:r>
          </a:p>
          <a:p>
            <a:r>
              <a:rPr lang="pt-BR" dirty="0" smtClean="0"/>
              <a:t>Férias escolares</a:t>
            </a:r>
          </a:p>
          <a:p>
            <a:r>
              <a:rPr lang="pt-BR" dirty="0" smtClean="0"/>
              <a:t>Datas comemorativas (Dia dos pais, dia das mães, dia das crianças, etc...)</a:t>
            </a:r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QUANDO ?</a:t>
            </a:r>
          </a:p>
        </p:txBody>
      </p:sp>
      <p:pic>
        <p:nvPicPr>
          <p:cNvPr id="5" name="Espaço Reservado para Imagem 4" descr="Calendar-icon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-182" r="185"/>
          <a:stretch>
            <a:fillRect/>
          </a:stretch>
        </p:blipFill>
        <p:spPr>
          <a:xfrm>
            <a:off x="219895" y="1037231"/>
            <a:ext cx="2646136" cy="2645120"/>
          </a:xfrm>
        </p:spPr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Para definição dos custos, atente-se para:</a:t>
            </a:r>
          </a:p>
          <a:p>
            <a:pPr lvl="1"/>
            <a:r>
              <a:rPr lang="pt-BR" dirty="0" smtClean="0"/>
              <a:t>Alimentação</a:t>
            </a:r>
          </a:p>
          <a:p>
            <a:pPr lvl="1"/>
            <a:r>
              <a:rPr lang="pt-BR" dirty="0" smtClean="0"/>
              <a:t>Estadia</a:t>
            </a:r>
          </a:p>
          <a:p>
            <a:pPr lvl="1"/>
            <a:r>
              <a:rPr lang="pt-BR" dirty="0" smtClean="0"/>
              <a:t>Transporte</a:t>
            </a:r>
          </a:p>
          <a:p>
            <a:pPr lvl="1"/>
            <a:r>
              <a:rPr lang="pt-BR" dirty="0" smtClean="0"/>
              <a:t>Materiais recreativos</a:t>
            </a:r>
          </a:p>
          <a:p>
            <a:pPr lvl="1"/>
            <a:r>
              <a:rPr lang="pt-BR" dirty="0" smtClean="0"/>
              <a:t>Premiação </a:t>
            </a:r>
          </a:p>
          <a:p>
            <a:pPr lvl="1"/>
            <a:r>
              <a:rPr lang="pt-BR" dirty="0" smtClean="0"/>
              <a:t>Seguro</a:t>
            </a:r>
          </a:p>
          <a:p>
            <a:pPr lvl="1"/>
            <a:r>
              <a:rPr lang="pt-BR" dirty="0" smtClean="0"/>
              <a:t>Emergências</a:t>
            </a:r>
          </a:p>
          <a:p>
            <a:pPr lvl="1"/>
            <a:r>
              <a:rPr lang="pt-BR" dirty="0" smtClean="0"/>
              <a:t>Entre outros, que possam vir com as características do evento.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QUANTO CUSTA?</a:t>
            </a:r>
          </a:p>
        </p:txBody>
      </p:sp>
      <p:pic>
        <p:nvPicPr>
          <p:cNvPr id="5" name="Espaço Reservado para Imagem 4" descr="6cyoBqLei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Elementos </a:t>
            </a:r>
            <a:r>
              <a:rPr lang="pt-BR" b="1" dirty="0" err="1" smtClean="0"/>
              <a:t>Pré</a:t>
            </a:r>
            <a:r>
              <a:rPr lang="pt-BR" b="1" dirty="0" smtClean="0"/>
              <a:t>-Evento</a:t>
            </a:r>
          </a:p>
          <a:p>
            <a:pPr lvl="1"/>
            <a:r>
              <a:rPr lang="pt-BR" dirty="0" smtClean="0"/>
              <a:t>Ficha de Saúde </a:t>
            </a:r>
          </a:p>
          <a:p>
            <a:pPr lvl="1"/>
            <a:r>
              <a:rPr lang="pt-BR" dirty="0" smtClean="0"/>
              <a:t>Seguro </a:t>
            </a:r>
          </a:p>
          <a:p>
            <a:pPr lvl="1"/>
            <a:r>
              <a:rPr lang="pt-BR" dirty="0" smtClean="0"/>
              <a:t>Autorização</a:t>
            </a:r>
          </a:p>
          <a:p>
            <a:pPr lvl="1"/>
            <a:r>
              <a:rPr lang="pt-BR" dirty="0" smtClean="0"/>
              <a:t>Lista do que levar </a:t>
            </a:r>
          </a:p>
          <a:p>
            <a:pPr lvl="1"/>
            <a:r>
              <a:rPr lang="pt-BR" dirty="0" smtClean="0"/>
              <a:t>Primeiros Socorros </a:t>
            </a:r>
          </a:p>
          <a:p>
            <a:pPr lvl="1"/>
            <a:r>
              <a:rPr lang="pt-BR" dirty="0" smtClean="0"/>
              <a:t>Programação</a:t>
            </a:r>
          </a:p>
          <a:p>
            <a:pPr lvl="1"/>
            <a:r>
              <a:rPr lang="pt-BR" dirty="0" smtClean="0"/>
              <a:t>Transporte </a:t>
            </a:r>
          </a:p>
          <a:p>
            <a:pPr lvl="2"/>
            <a:r>
              <a:rPr lang="pt-BR" dirty="0" smtClean="0"/>
              <a:t>Escolha do meio de transporte</a:t>
            </a:r>
          </a:p>
          <a:p>
            <a:pPr lvl="2"/>
            <a:r>
              <a:rPr lang="pt-BR" dirty="0" smtClean="0"/>
              <a:t>Preço</a:t>
            </a:r>
          </a:p>
          <a:p>
            <a:pPr lvl="2"/>
            <a:r>
              <a:rPr lang="pt-BR" dirty="0" smtClean="0"/>
              <a:t>Horário de chegada</a:t>
            </a:r>
          </a:p>
          <a:p>
            <a:pPr lvl="2"/>
            <a:r>
              <a:rPr lang="pt-BR" dirty="0" smtClean="0"/>
              <a:t>Atividade durante o percurso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COMO?</a:t>
            </a:r>
          </a:p>
        </p:txBody>
      </p:sp>
      <p:pic>
        <p:nvPicPr>
          <p:cNvPr id="5" name="Espaço Reservado para Imagem 4" descr="how_we_do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5719" r="15719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</a:t>
            </a:r>
          </a:p>
          <a:p>
            <a:pPr marL="0" lvl="0" indent="0">
              <a:buNone/>
            </a:pPr>
            <a:r>
              <a:rPr lang="en-US" sz="1200" dirty="0" smtClean="0"/>
              <a:t>         </a:t>
            </a:r>
            <a:endParaRPr lang="pt-BR" sz="1200" dirty="0" smtClean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EVENTOS</a:t>
            </a:r>
          </a:p>
        </p:txBody>
      </p:sp>
      <p:pic>
        <p:nvPicPr>
          <p:cNvPr id="5" name="Espaço Reservado para Imagem 4" descr="how_we_do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7584" r="7584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3330068" y="1230602"/>
            <a:ext cx="296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1. RECREAÇÃO NA NATUREZA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5084" y="1720502"/>
            <a:ext cx="1410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2. GINCANAS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6198" y="2301127"/>
            <a:ext cx="151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3. DINÂMICAS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4496" y="289989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4. HORA SOCIAL</a:t>
            </a: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ATIVIDADES SUGESTIVAS </a:t>
            </a: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Titulo</a:t>
            </a:r>
            <a:r>
              <a:rPr lang="pt-BR" sz="2400" dirty="0" smtClean="0"/>
              <a:t>: Presente </a:t>
            </a:r>
          </a:p>
          <a:p>
            <a:r>
              <a:rPr lang="pt-BR" sz="2400" b="1" dirty="0" smtClean="0"/>
              <a:t>Objetivos: </a:t>
            </a:r>
            <a:r>
              <a:rPr lang="pt-BR" sz="2400" dirty="0" smtClean="0"/>
              <a:t>Ressaltar as qualidades </a:t>
            </a:r>
          </a:p>
        </p:txBody>
      </p:sp>
      <p:pic>
        <p:nvPicPr>
          <p:cNvPr id="9" name="Espaço Reservado para Imagem 8" descr="free-vector-beautiful-gift-box-vector_001030_Gifts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811" b="181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Titulo</a:t>
            </a:r>
            <a:r>
              <a:rPr lang="pt-BR" sz="2400" dirty="0" smtClean="0"/>
              <a:t>: Salada de fruta</a:t>
            </a:r>
          </a:p>
          <a:p>
            <a:r>
              <a:rPr lang="pt-BR" sz="2400" b="1" dirty="0" smtClean="0"/>
              <a:t>Objetivos: </a:t>
            </a:r>
            <a:r>
              <a:rPr lang="pt-BR" sz="2400" dirty="0" smtClean="0"/>
              <a:t>Quebra gelo </a:t>
            </a:r>
          </a:p>
        </p:txBody>
      </p:sp>
      <p:pic>
        <p:nvPicPr>
          <p:cNvPr id="5" name="Espaço Reservado para Imagem 4" descr="201301150908061358248086_shutterstock_10391241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1056" r="11056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Titulo</a:t>
            </a:r>
            <a:r>
              <a:rPr lang="pt-BR" sz="2400" dirty="0" smtClean="0"/>
              <a:t>: Jogo do </a:t>
            </a:r>
            <a:r>
              <a:rPr lang="pt-BR" sz="2400" dirty="0" err="1" smtClean="0"/>
              <a:t>Zum</a:t>
            </a:r>
            <a:r>
              <a:rPr lang="pt-BR" sz="2400" dirty="0" smtClean="0"/>
              <a:t>, RAN e BIBI</a:t>
            </a:r>
          </a:p>
          <a:p>
            <a:r>
              <a:rPr lang="pt-BR" sz="2400" b="1" dirty="0" smtClean="0"/>
              <a:t>Objetivos: </a:t>
            </a:r>
            <a:r>
              <a:rPr lang="pt-BR" sz="2400" dirty="0" smtClean="0"/>
              <a:t>Atenção e ritmo </a:t>
            </a:r>
          </a:p>
        </p:txBody>
      </p:sp>
      <p:pic>
        <p:nvPicPr>
          <p:cNvPr id="6" name="Espaço Reservado para Imagem 5" descr="hear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604" r="19604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Adolescentes na </a:t>
            </a:r>
            <a:r>
              <a:rPr lang="pt-BR" dirty="0" smtClean="0"/>
              <a:t>atualidade. </a:t>
            </a:r>
            <a:endParaRPr lang="pt-BR" dirty="0" smtClean="0"/>
          </a:p>
          <a:p>
            <a:r>
              <a:rPr lang="pt-BR" dirty="0" smtClean="0"/>
              <a:t>Recreação como fator de </a:t>
            </a:r>
            <a:r>
              <a:rPr lang="pt-BR" dirty="0" smtClean="0"/>
              <a:t>motivação. </a:t>
            </a:r>
            <a:endParaRPr lang="pt-BR" dirty="0" smtClean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</p:txBody>
      </p:sp>
      <p:pic>
        <p:nvPicPr>
          <p:cNvPr id="5" name="Espaço Reservado para Imagem 4" descr="Fotolia_57585013_Subscription_XL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“Recreação é uma atividade física ou mental a que o indivíduo é naturalmente impelido para satisfazer necessidades de ordem física, psíquica e social de cuja realização lhe advém prazer e que é aprovada pela sociedade.” Cavalcante (2004)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</a:p>
        </p:txBody>
      </p:sp>
      <p:pic>
        <p:nvPicPr>
          <p:cNvPr id="5" name="Espaço Reservado para Imagem 4" descr="jumping-teens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O termo “RECREAÇÃO” sugere uma divisão em três partes:</a:t>
            </a:r>
            <a:endParaRPr lang="pt-BR" sz="2400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1483428" y="1290095"/>
          <a:ext cx="5496983" cy="366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A8C4A5-ADC7-45C8-892F-C8AEB7A5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82A8C4A5-ADC7-45C8-892F-C8AEB7A5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82A8C4A5-ADC7-45C8-892F-C8AEB7A5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2FC2A1-824F-4B16-89FC-F72151EA0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2B2FC2A1-824F-4B16-89FC-F72151EA0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2B2FC2A1-824F-4B16-89FC-F72151EA0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9B174D-94D1-4A9C-8960-89EF99B51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499B174D-94D1-4A9C-8960-89EF99B51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499B174D-94D1-4A9C-8960-89EF99B51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27C22F-F869-4C81-BC52-5C29BFC5B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8A27C22F-F869-4C81-BC52-5C29BFC5B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8A27C22F-F869-4C81-BC52-5C29BFC5B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7EC63E-EB08-4F2C-8D5B-F18E74DBE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A77EC63E-EB08-4F2C-8D5B-F18E74DBE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A77EC63E-EB08-4F2C-8D5B-F18E74DBE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70BA97-65B7-49D4-934B-4B3715BCF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C570BA97-65B7-49D4-934B-4B3715BCF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C570BA97-65B7-49D4-934B-4B3715BCF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C2400E-47AD-4C37-B65B-65E6E983A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C9C2400E-47AD-4C37-B65B-65E6E983A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C9C2400E-47AD-4C37-B65B-65E6E983A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RE</a:t>
            </a:r>
            <a:r>
              <a:rPr lang="pt-BR" dirty="0" smtClean="0"/>
              <a:t> – Refere-se a pensar, refazer, renovar uma ação ou fato já existente.</a:t>
            </a:r>
          </a:p>
          <a:p>
            <a:r>
              <a:rPr lang="pt-BR" b="1" dirty="0" smtClean="0"/>
              <a:t>CRER</a:t>
            </a:r>
            <a:r>
              <a:rPr lang="pt-BR" dirty="0" smtClean="0"/>
              <a:t> – Refere-se a acreditar, a sentir, a viver. Envolve um aspecto emocional.</a:t>
            </a:r>
          </a:p>
          <a:p>
            <a:r>
              <a:rPr lang="pt-BR" b="1" dirty="0" smtClean="0"/>
              <a:t>AÇÃO</a:t>
            </a:r>
            <a:r>
              <a:rPr lang="pt-BR" dirty="0" smtClean="0"/>
              <a:t> – Refere-se a realização prática, sugere movimento.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RE / CRER / AÇÃO</a:t>
            </a:r>
          </a:p>
        </p:txBody>
      </p:sp>
      <p:pic>
        <p:nvPicPr>
          <p:cNvPr id="8" name="Espaço Reservado para Imagem 7" descr="if-your-child-is-resisting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t-BR" dirty="0" smtClean="0"/>
              <a:t>Descompromisso e gratuidade.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Livremente e praticada de forma espontânea.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Leva o praticante a estados psicológicos positivos.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Propiciar à pessoa o exercício da criatividade. 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Organizada de acordo com as características.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CARACTERÍSTICAS DA RECREAÇÃO </a:t>
            </a:r>
          </a:p>
        </p:txBody>
      </p:sp>
      <p:pic>
        <p:nvPicPr>
          <p:cNvPr id="5" name="Espaço Reservado para Imagem 4" descr="yt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“Podemos e devemos dirigir nossas recreações de tal maneira que estejamos melhor habilitados para o máximo êxito no desempenho dos deveres que sobre nós recai, e para que nossa influência sobre os que nos rodeiam seja mais benéfica.” </a:t>
            </a:r>
            <a:r>
              <a:rPr lang="pt-BR" dirty="0" smtClean="0"/>
              <a:t>     Mensagem </a:t>
            </a:r>
            <a:r>
              <a:rPr lang="pt-BR" dirty="0" smtClean="0"/>
              <a:t>aos Jovens Pg. 385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 “Há espécies de recreações grandemente benéficas tanto para a mente como para o corpo. Uma mente esclarecida e perspicaz encontrará abundantes meios de entretenimentos e diversão nas fontes não só inocentes, mas instrutivas</a:t>
            </a:r>
            <a:r>
              <a:rPr lang="pt-BR" dirty="0" smtClean="0"/>
              <a:t>.      </a:t>
            </a:r>
            <a:r>
              <a:rPr lang="pt-BR" dirty="0" smtClean="0"/>
              <a:t>Conselhos Sobre Educação, 57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APLICAÇÃO CRISTÃ DE RECREAÇÃO</a:t>
            </a: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2618" y="992336"/>
            <a:ext cx="4914027" cy="3240360"/>
          </a:xfrm>
        </p:spPr>
        <p:txBody>
          <a:bodyPr numCol="2"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pt-BR" dirty="0" smtClean="0"/>
              <a:t>Espiritualidade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Mostrar-se atencioso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Iniciativa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Paciência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Trabalhar em equipe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Flexibilidade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Criatividade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Senso de organização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Afetividade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Sensibilidade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Autocontrole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Capacidade de   observação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Extroversão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Transmitir segurança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Empatia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Dinamismo </a:t>
            </a:r>
          </a:p>
          <a:p>
            <a:pPr>
              <a:buFont typeface="+mj-lt"/>
              <a:buAutoNum type="arabicPeriod"/>
            </a:pPr>
            <a:endParaRPr lang="pt-BR" dirty="0" smtClean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CARACTERÍSTICAS DO RECREADOR</a:t>
            </a:r>
          </a:p>
        </p:txBody>
      </p:sp>
      <p:pic>
        <p:nvPicPr>
          <p:cNvPr id="5" name="Espaço Reservado para Imagem 4" descr="coach-app-icon-1024px-03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4291" r="429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517</Words>
  <Application>Microsoft Macintosh PowerPoint</Application>
  <PresentationFormat>Custom</PresentationFormat>
  <Paragraphs>117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O termo “RECREAÇÃO” sugere uma divisão em três partes: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Solange Santos</cp:lastModifiedBy>
  <cp:revision>124</cp:revision>
  <dcterms:created xsi:type="dcterms:W3CDTF">2014-05-23T17:49:12Z</dcterms:created>
  <dcterms:modified xsi:type="dcterms:W3CDTF">2015-07-31T13:11:36Z</dcterms:modified>
</cp:coreProperties>
</file>