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handoutMasterIdLst>
    <p:handoutMasterId r:id="rId64"/>
  </p:handoutMasterIdLst>
  <p:sldIdLst>
    <p:sldId id="256" r:id="rId2"/>
    <p:sldId id="257" r:id="rId3"/>
    <p:sldId id="259" r:id="rId4"/>
    <p:sldId id="289" r:id="rId5"/>
    <p:sldId id="290" r:id="rId6"/>
    <p:sldId id="292" r:id="rId7"/>
    <p:sldId id="291" r:id="rId8"/>
    <p:sldId id="294" r:id="rId9"/>
    <p:sldId id="293" r:id="rId10"/>
    <p:sldId id="295" r:id="rId11"/>
    <p:sldId id="296" r:id="rId12"/>
    <p:sldId id="297" r:id="rId13"/>
    <p:sldId id="299" r:id="rId14"/>
    <p:sldId id="300" r:id="rId15"/>
    <p:sldId id="301" r:id="rId16"/>
    <p:sldId id="347" r:id="rId17"/>
    <p:sldId id="302" r:id="rId18"/>
    <p:sldId id="303" r:id="rId19"/>
    <p:sldId id="305" r:id="rId20"/>
    <p:sldId id="304"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2" r:id="rId37"/>
    <p:sldId id="324" r:id="rId38"/>
    <p:sldId id="325" r:id="rId39"/>
    <p:sldId id="326" r:id="rId40"/>
    <p:sldId id="328" r:id="rId41"/>
    <p:sldId id="329" r:id="rId42"/>
    <p:sldId id="330" r:id="rId43"/>
    <p:sldId id="321" r:id="rId44"/>
    <p:sldId id="331" r:id="rId45"/>
    <p:sldId id="348" r:id="rId46"/>
    <p:sldId id="332" r:id="rId47"/>
    <p:sldId id="334" r:id="rId48"/>
    <p:sldId id="333" r:id="rId49"/>
    <p:sldId id="335" r:id="rId50"/>
    <p:sldId id="336" r:id="rId51"/>
    <p:sldId id="338" r:id="rId52"/>
    <p:sldId id="339" r:id="rId53"/>
    <p:sldId id="340" r:id="rId54"/>
    <p:sldId id="341" r:id="rId55"/>
    <p:sldId id="342" r:id="rId56"/>
    <p:sldId id="343" r:id="rId57"/>
    <p:sldId id="345" r:id="rId58"/>
    <p:sldId id="346" r:id="rId59"/>
    <p:sldId id="344" r:id="rId60"/>
    <p:sldId id="349" r:id="rId61"/>
    <p:sldId id="288" r:id="rId62"/>
  </p:sldIdLst>
  <p:sldSz cx="9144000" cy="5143500" type="screen16x9"/>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p:scale>
          <a:sx n="80" d="100"/>
          <a:sy n="80" d="100"/>
        </p:scale>
        <p:origin x="-1792" y="-480"/>
      </p:cViewPr>
      <p:guideLst>
        <p:guide orient="horz" pos="1620"/>
        <p:guide pos="2880"/>
      </p:guideLst>
    </p:cSldViewPr>
  </p:slideViewPr>
  <p:notesTextViewPr>
    <p:cViewPr>
      <p:scale>
        <a:sx n="1" d="1"/>
        <a:sy n="1" d="1"/>
      </p:scale>
      <p:origin x="0" y="0"/>
    </p:cViewPr>
  </p:notesTextViewPr>
  <p:notesViewPr>
    <p:cSldViewPr>
      <p:cViewPr varScale="1">
        <p:scale>
          <a:sx n="56" d="100"/>
          <a:sy n="56" d="100"/>
        </p:scale>
        <p:origin x="-28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8F8D81-00C9-4CCD-81FF-588EA1BD1FD1}" type="datetimeFigureOut">
              <a:rPr lang="pt-BR" smtClean="0"/>
              <a:t>03/10/16</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13B0D3-A7DF-4CBC-B4E5-F6D53D0C4010}" type="slidenum">
              <a:rPr lang="pt-BR" smtClean="0"/>
              <a:t>‹#›</a:t>
            </a:fld>
            <a:endParaRPr lang="pt-BR"/>
          </a:p>
        </p:txBody>
      </p:sp>
    </p:spTree>
    <p:extLst>
      <p:ext uri="{BB962C8B-B14F-4D97-AF65-F5344CB8AC3E}">
        <p14:creationId xmlns:p14="http://schemas.microsoft.com/office/powerpoint/2010/main" val="1423409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A53327-A9F6-4963-9ECB-608EC3D94E8C}" type="datetimeFigureOut">
              <a:rPr lang="pt-BR" smtClean="0"/>
              <a:t>03/10/16</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0631BE-64B3-44CD-971B-7DEFD4AC2676}" type="slidenum">
              <a:rPr lang="pt-BR" smtClean="0"/>
              <a:t>‹#›</a:t>
            </a:fld>
            <a:endParaRPr lang="pt-BR"/>
          </a:p>
        </p:txBody>
      </p:sp>
    </p:spTree>
    <p:extLst>
      <p:ext uri="{BB962C8B-B14F-4D97-AF65-F5344CB8AC3E}">
        <p14:creationId xmlns:p14="http://schemas.microsoft.com/office/powerpoint/2010/main" val="134186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C0631BE-64B3-44CD-971B-7DEFD4AC2676}" type="slidenum">
              <a:rPr lang="pt-BR" smtClean="0"/>
              <a:t>4</a:t>
            </a:fld>
            <a:endParaRPr lang="pt-BR"/>
          </a:p>
        </p:txBody>
      </p:sp>
    </p:spTree>
    <p:extLst>
      <p:ext uri="{BB962C8B-B14F-4D97-AF65-F5344CB8AC3E}">
        <p14:creationId xmlns:p14="http://schemas.microsoft.com/office/powerpoint/2010/main" val="265830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dirty="0" smtClean="0"/>
              <a:t>Clique para editar o estilo do subtítulo mestre</a:t>
            </a:r>
            <a:endParaRPr lang="pt-BR" dirty="0"/>
          </a:p>
        </p:txBody>
      </p:sp>
      <p:sp>
        <p:nvSpPr>
          <p:cNvPr id="4" name="Espaço Reservado para Data 3"/>
          <p:cNvSpPr>
            <a:spLocks noGrp="1"/>
          </p:cNvSpPr>
          <p:nvPr>
            <p:ph type="dt" sz="half" idx="10"/>
          </p:nvPr>
        </p:nvSpPr>
        <p:spPr/>
        <p:txBody>
          <a:bodyPr/>
          <a:lstStyle/>
          <a:p>
            <a:fld id="{0D93BFB4-A732-4651-A90B-3640BA9E69B8}" type="datetimeFigureOut">
              <a:rPr lang="pt-BR" smtClean="0"/>
              <a:t>03/10/16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39272970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0D93BFB4-A732-4651-A90B-3640BA9E69B8}" type="datetimeFigureOut">
              <a:rPr lang="pt-BR" smtClean="0"/>
              <a:t>03/10/16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317847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full">
    <p:bg>
      <p:bgPr>
        <a:solidFill>
          <a:schemeClr val="bg1"/>
        </a:solidFill>
        <a:effectLst/>
      </p:bgPr>
    </p:bg>
    <p:spTree>
      <p:nvGrpSpPr>
        <p:cNvPr id="1" name=""/>
        <p:cNvGrpSpPr/>
        <p:nvPr/>
      </p:nvGrpSpPr>
      <p:grpSpPr>
        <a:xfrm>
          <a:off x="0" y="0"/>
          <a:ext cx="0" cy="0"/>
          <a:chOff x="0" y="0"/>
          <a:chExt cx="0" cy="0"/>
        </a:xfrm>
      </p:grpSpPr>
      <p:sp>
        <p:nvSpPr>
          <p:cNvPr id="3" name="Espaço Reservado para Imagem 2"/>
          <p:cNvSpPr>
            <a:spLocks noGrp="1"/>
          </p:cNvSpPr>
          <p:nvPr>
            <p:ph type="pic" idx="1"/>
          </p:nvPr>
        </p:nvSpPr>
        <p:spPr>
          <a:xfrm>
            <a:off x="0" y="0"/>
            <a:ext cx="9144000"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2" name="Título 1"/>
          <p:cNvSpPr>
            <a:spLocks noGrp="1"/>
          </p:cNvSpPr>
          <p:nvPr>
            <p:ph type="title" hasCustomPrompt="1"/>
          </p:nvPr>
        </p:nvSpPr>
        <p:spPr>
          <a:xfrm>
            <a:off x="467544" y="3737021"/>
            <a:ext cx="6782544" cy="456336"/>
          </a:xfrm>
        </p:spPr>
        <p:txBody>
          <a:bodyPr anchor="b">
            <a:noAutofit/>
          </a:bodyPr>
          <a:lstStyle>
            <a:lvl1pPr algn="l">
              <a:defRPr sz="3600" b="0">
                <a:solidFill>
                  <a:schemeClr val="accent2"/>
                </a:solidFill>
              </a:defRPr>
            </a:lvl1pPr>
          </a:lstStyle>
          <a:p>
            <a:r>
              <a:rPr lang="pt-BR" dirty="0" smtClean="0"/>
              <a:t>TÍTULO MESTRE</a:t>
            </a:r>
            <a:endParaRPr lang="pt-BR" dirty="0"/>
          </a:p>
        </p:txBody>
      </p:sp>
      <p:sp>
        <p:nvSpPr>
          <p:cNvPr id="4" name="Espaço Reservado para Texto 3"/>
          <p:cNvSpPr>
            <a:spLocks noGrp="1"/>
          </p:cNvSpPr>
          <p:nvPr>
            <p:ph type="body" sz="half" idx="2"/>
          </p:nvPr>
        </p:nvSpPr>
        <p:spPr>
          <a:xfrm>
            <a:off x="467544" y="4227935"/>
            <a:ext cx="6782544" cy="648072"/>
          </a:xfrm>
        </p:spPr>
        <p:txBody>
          <a:bodyPr>
            <a:normAutofit/>
          </a:bodyPr>
          <a:lstStyle>
            <a:lvl1pPr marL="0" indent="0">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p>
        </p:txBody>
      </p:sp>
    </p:spTree>
    <p:extLst>
      <p:ext uri="{BB962C8B-B14F-4D97-AF65-F5344CB8AC3E}">
        <p14:creationId xmlns:p14="http://schemas.microsoft.com/office/powerpoint/2010/main" val="1882089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 fill="hold"/>
                                        <p:tgtEl>
                                          <p:spTgt spid="2"/>
                                        </p:tgtEl>
                                        <p:attrNameLst>
                                          <p:attrName>ppt_x</p:attrName>
                                        </p:attrNameLst>
                                      </p:cBhvr>
                                      <p:tavLst>
                                        <p:tav tm="0">
                                          <p:val>
                                            <p:strVal val="0-#ppt_w/2"/>
                                          </p:val>
                                        </p:tav>
                                        <p:tav tm="100000">
                                          <p:val>
                                            <p:strVal val="#ppt_x"/>
                                          </p:val>
                                        </p:tav>
                                      </p:tavLst>
                                    </p:anim>
                                    <p:anim calcmode="lin" valueType="num">
                                      <p:cBhvr additive="base">
                                        <p:cTn id="12" dur="1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1+#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0D93BFB4-A732-4651-A90B-3640BA9E69B8}" type="datetimeFigureOut">
              <a:rPr lang="pt-BR" smtClean="0"/>
              <a:t>03/10/16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167494429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D93BFB4-A732-4651-A90B-3640BA9E69B8}" type="datetimeFigureOut">
              <a:rPr lang="pt-BR" smtClean="0"/>
              <a:t>03/10/16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561322803"/>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54781"/>
            <a:ext cx="6019800" cy="32908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D93BFB4-A732-4651-A90B-3640BA9E69B8}" type="datetimeFigureOut">
              <a:rPr lang="pt-BR" smtClean="0"/>
              <a:t>03/10/16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2418427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fld id="{0D93BFB4-A732-4651-A90B-3640BA9E69B8}" type="datetimeFigureOut">
              <a:rPr lang="pt-BR" smtClean="0"/>
              <a:t>03/10/16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8CF2A5A-4B45-4678-A0BB-B24157177225}" type="slidenum">
              <a:rPr lang="pt-BR" smtClean="0"/>
              <a:t>‹#›</a:t>
            </a:fld>
            <a:endParaRPr lang="pt-BR"/>
          </a:p>
        </p:txBody>
      </p:sp>
      <p:pic>
        <p:nvPicPr>
          <p:cNvPr id="6" name="Imagem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294372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minario">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fld id="{0D93BFB4-A732-4651-A90B-3640BA9E69B8}" type="datetimeFigureOut">
              <a:rPr lang="pt-BR" smtClean="0"/>
              <a:t>03/10/16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8CF2A5A-4B45-4678-A0BB-B24157177225}" type="slidenum">
              <a:rPr lang="pt-BR" smtClean="0"/>
              <a:t>‹#›</a:t>
            </a:fld>
            <a:endParaRPr lang="pt-BR"/>
          </a:p>
        </p:txBody>
      </p:sp>
      <p:pic>
        <p:nvPicPr>
          <p:cNvPr id="6" name="Imagem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5251676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ítulo e conteúdo">
    <p:bg>
      <p:bgPr>
        <a:solidFill>
          <a:schemeClr val="tx1"/>
        </a:solidFill>
        <a:effectLst/>
      </p:bgPr>
    </p:bg>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ítulo 1"/>
          <p:cNvSpPr>
            <a:spLocks noGrp="1"/>
          </p:cNvSpPr>
          <p:nvPr>
            <p:ph type="title" hasCustomPrompt="1"/>
          </p:nvPr>
        </p:nvSpPr>
        <p:spPr/>
        <p:txBody>
          <a:bodyPr/>
          <a:lstStyle>
            <a:lvl1pPr>
              <a:defRPr b="0">
                <a:solidFill>
                  <a:schemeClr val="accent1">
                    <a:lumMod val="75000"/>
                  </a:schemeClr>
                </a:solidFill>
              </a:defRPr>
            </a:lvl1pPr>
          </a:lstStyle>
          <a:p>
            <a:r>
              <a:rPr lang="pt-BR" dirty="0" smtClean="0"/>
              <a:t>título mestre</a:t>
            </a:r>
            <a:endParaRPr lang="pt-BR" dirty="0"/>
          </a:p>
        </p:txBody>
      </p:sp>
      <p:sp>
        <p:nvSpPr>
          <p:cNvPr id="3" name="Espaço Reservado para Conteúdo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10"/>
          </p:nvPr>
        </p:nvSpPr>
        <p:spPr/>
        <p:txBody>
          <a:bodyPr/>
          <a:lstStyle/>
          <a:p>
            <a:fld id="{0D93BFB4-A732-4651-A90B-3640BA9E69B8}" type="datetimeFigureOut">
              <a:rPr lang="pt-BR" smtClean="0"/>
              <a:t>03/10/16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CF2A5A-4B45-4678-A0BB-B24157177225}" type="slidenum">
              <a:rPr lang="pt-BR" smtClean="0"/>
              <a:t>‹#›</a:t>
            </a:fld>
            <a:endParaRPr lang="pt-B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0291" y="4506966"/>
            <a:ext cx="1258838" cy="513056"/>
          </a:xfrm>
          <a:prstGeom prst="rect">
            <a:avLst/>
          </a:prstGeom>
        </p:spPr>
      </p:pic>
    </p:spTree>
    <p:extLst>
      <p:ext uri="{BB962C8B-B14F-4D97-AF65-F5344CB8AC3E}">
        <p14:creationId xmlns:p14="http://schemas.microsoft.com/office/powerpoint/2010/main" val="166802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 fill="hold"/>
                                        <p:tgtEl>
                                          <p:spTgt spid="7"/>
                                        </p:tgtEl>
                                        <p:attrNameLst>
                                          <p:attrName>ppt_x</p:attrName>
                                        </p:attrNameLst>
                                      </p:cBhvr>
                                      <p:tavLst>
                                        <p:tav tm="0">
                                          <p:val>
                                            <p:strVal val="1+#ppt_w/2"/>
                                          </p:val>
                                        </p:tav>
                                        <p:tav tm="100000">
                                          <p:val>
                                            <p:strVal val="#ppt_x"/>
                                          </p:val>
                                        </p:tav>
                                      </p:tavLst>
                                    </p:anim>
                                    <p:anim calcmode="lin" valueType="num">
                                      <p:cBhvr additive="base">
                                        <p:cTn id="8" dur="1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50" fill="hold"/>
                                        <p:tgtEl>
                                          <p:spTgt spid="2"/>
                                        </p:tgtEl>
                                        <p:attrNameLst>
                                          <p:attrName>ppt_x</p:attrName>
                                        </p:attrNameLst>
                                      </p:cBhvr>
                                      <p:tavLst>
                                        <p:tav tm="0">
                                          <p:val>
                                            <p:strVal val="0-#ppt_w/2"/>
                                          </p:val>
                                        </p:tav>
                                        <p:tav tm="100000">
                                          <p:val>
                                            <p:strVal val="#ppt_x"/>
                                          </p:val>
                                        </p:tav>
                                      </p:tavLst>
                                    </p:anim>
                                    <p:anim calcmode="lin" valueType="num">
                                      <p:cBhvr additive="base">
                                        <p:cTn id="12" dur="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6" dur="25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250" fill="hold"/>
                                        <p:tgtEl>
                                          <p:spTgt spid="3">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2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4" dur="250" fill="hold"/>
                                        <p:tgtEl>
                                          <p:spTgt spid="3">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250" fill="hold"/>
                                        <p:tgtEl>
                                          <p:spTgt spid="3">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1+#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1+#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1+#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1+#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1+#ppt_w/2"/>
                          </p:val>
                        </p:tav>
                        <p:tav tm="100000">
                          <p:val>
                            <p:strVal val="#ppt_x"/>
                          </p:val>
                        </p:tav>
                      </p:tavLst>
                    </p:anim>
                    <p:anim calcmode="lin" valueType="num">
                      <p:cBhvr additive="base">
                        <p:cTn dur="25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solidFill>
          <a:schemeClr val="tx1"/>
        </a:solidFill>
        <a:effectLst/>
      </p:bgPr>
    </p:bg>
    <p:spTree>
      <p:nvGrpSpPr>
        <p:cNvPr id="1" name=""/>
        <p:cNvGrpSpPr/>
        <p:nvPr/>
      </p:nvGrpSpPr>
      <p:grpSpPr>
        <a:xfrm>
          <a:off x="0" y="0"/>
          <a:ext cx="0" cy="0"/>
          <a:chOff x="0" y="0"/>
          <a:chExt cx="0" cy="0"/>
        </a:xfrm>
      </p:grpSpPr>
      <p:pic>
        <p:nvPicPr>
          <p:cNvPr id="6" name="Imagem 5"/>
          <p:cNvPicPr>
            <a:picLocks noChangeAspect="1"/>
          </p:cNvPicPr>
          <p:nvPr userDrawn="1"/>
        </p:nvPicPr>
        <p:blipFill rotWithShape="1">
          <a:blip r:embed="rId2">
            <a:extLst>
              <a:ext uri="{28A0092B-C50C-407E-A947-70E740481C1C}">
                <a14:useLocalDpi xmlns:a14="http://schemas.microsoft.com/office/drawing/2010/main" val="0"/>
              </a:ext>
            </a:extLst>
          </a:blip>
          <a:srcRect l="1" r="38187"/>
          <a:stretch/>
        </p:blipFill>
        <p:spPr>
          <a:xfrm>
            <a:off x="3491880" y="0"/>
            <a:ext cx="5652120" cy="5143500"/>
          </a:xfrm>
          <a:prstGeom prst="rect">
            <a:avLst/>
          </a:prstGeom>
        </p:spPr>
      </p:pic>
      <p:sp>
        <p:nvSpPr>
          <p:cNvPr id="2" name="Título 1"/>
          <p:cNvSpPr>
            <a:spLocks noGrp="1"/>
          </p:cNvSpPr>
          <p:nvPr>
            <p:ph type="title" hasCustomPrompt="1"/>
          </p:nvPr>
        </p:nvSpPr>
        <p:spPr>
          <a:xfrm>
            <a:off x="3779912" y="411510"/>
            <a:ext cx="4968552" cy="1080120"/>
          </a:xfrm>
        </p:spPr>
        <p:txBody>
          <a:bodyPr anchor="ctr">
            <a:normAutofit/>
          </a:bodyPr>
          <a:lstStyle>
            <a:lvl1pPr algn="l">
              <a:defRPr sz="2400" b="0" cap="all"/>
            </a:lvl1pPr>
          </a:lstStyle>
          <a:p>
            <a:r>
              <a:rPr lang="pt-BR" dirty="0" smtClean="0"/>
              <a:t>título mestre</a:t>
            </a:r>
            <a:endParaRPr lang="pt-BR" dirty="0"/>
          </a:p>
        </p:txBody>
      </p:sp>
      <p:sp>
        <p:nvSpPr>
          <p:cNvPr id="3" name="Espaço Reservado para Texto 2"/>
          <p:cNvSpPr>
            <a:spLocks noGrp="1"/>
          </p:cNvSpPr>
          <p:nvPr>
            <p:ph type="body" idx="1"/>
          </p:nvPr>
        </p:nvSpPr>
        <p:spPr>
          <a:xfrm>
            <a:off x="3779912" y="1707654"/>
            <a:ext cx="4968552" cy="2520280"/>
          </a:xfrm>
        </p:spPr>
        <p:txBody>
          <a:bodyPr anchor="ctr">
            <a:normAutofit/>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dirty="0" smtClean="0"/>
              <a:t>Clique para editar o texto mestre</a:t>
            </a: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
        <p:nvSpPr>
          <p:cNvPr id="9" name="Espaço Reservado para Imagem 8"/>
          <p:cNvSpPr>
            <a:spLocks noGrp="1"/>
          </p:cNvSpPr>
          <p:nvPr>
            <p:ph type="pic" sz="quarter" idx="10"/>
          </p:nvPr>
        </p:nvSpPr>
        <p:spPr>
          <a:xfrm>
            <a:off x="0" y="0"/>
            <a:ext cx="3563888" cy="5143500"/>
          </a:xfrm>
        </p:spPr>
        <p:txBody>
          <a:bodyPr/>
          <a:lstStyle/>
          <a:p>
            <a:endParaRPr lang="pt-BR"/>
          </a:p>
        </p:txBody>
      </p:sp>
    </p:spTree>
    <p:extLst>
      <p:ext uri="{BB962C8B-B14F-4D97-AF65-F5344CB8AC3E}">
        <p14:creationId xmlns:p14="http://schemas.microsoft.com/office/powerpoint/2010/main" val="2612348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 fill="hold"/>
                                        <p:tgtEl>
                                          <p:spTgt spid="7"/>
                                        </p:tgtEl>
                                        <p:attrNameLst>
                                          <p:attrName>ppt_x</p:attrName>
                                        </p:attrNameLst>
                                      </p:cBhvr>
                                      <p:tavLst>
                                        <p:tav tm="0">
                                          <p:val>
                                            <p:strVal val="1+#ppt_w/2"/>
                                          </p:val>
                                        </p:tav>
                                        <p:tav tm="100000">
                                          <p:val>
                                            <p:strVal val="#ppt_x"/>
                                          </p:val>
                                        </p:tav>
                                      </p:tavLst>
                                    </p:anim>
                                    <p:anim calcmode="lin" valueType="num">
                                      <p:cBhvr additive="base">
                                        <p:cTn id="8" dur="1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 fill="hold"/>
                                        <p:tgtEl>
                                          <p:spTgt spid="2"/>
                                        </p:tgtEl>
                                        <p:attrNameLst>
                                          <p:attrName>ppt_x</p:attrName>
                                        </p:attrNameLst>
                                      </p:cBhvr>
                                      <p:tavLst>
                                        <p:tav tm="0">
                                          <p:val>
                                            <p:strVal val="1+#ppt_w/2"/>
                                          </p:val>
                                        </p:tav>
                                        <p:tav tm="100000">
                                          <p:val>
                                            <p:strVal val="#ppt_x"/>
                                          </p:val>
                                        </p:tav>
                                      </p:tavLst>
                                    </p:anim>
                                    <p:anim calcmode="lin" valueType="num">
                                      <p:cBhvr additive="base">
                                        <p:cTn id="12" dur="1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1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 fill="hold"/>
                        <p:tgtEl>
                          <p:spTgt spid="3"/>
                        </p:tgtEl>
                        <p:attrNameLst>
                          <p:attrName>ppt_x</p:attrName>
                        </p:attrNameLst>
                      </p:cBhvr>
                      <p:tavLst>
                        <p:tav tm="0">
                          <p:val>
                            <p:strVal val="0-#ppt_w/2"/>
                          </p:val>
                        </p:tav>
                        <p:tav tm="100000">
                          <p:val>
                            <p:strVal val="#ppt_x"/>
                          </p:val>
                        </p:tav>
                      </p:tavLst>
                    </p:anim>
                    <p:anim calcmode="lin" valueType="num">
                      <p:cBhvr additive="base">
                        <p:cTn dur="1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0D93BFB4-A732-4651-A90B-3640BA9E69B8}" type="datetimeFigureOut">
              <a:rPr lang="pt-BR" smtClean="0"/>
              <a:t>03/10/16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3678452007"/>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D93BFB4-A732-4651-A90B-3640BA9E69B8}" type="datetimeFigureOut">
              <a:rPr lang="pt-BR" smtClean="0"/>
              <a:t>03/10/16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165925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0D93BFB4-A732-4651-A90B-3640BA9E69B8}" type="datetimeFigureOut">
              <a:rPr lang="pt-BR" smtClean="0"/>
              <a:t>03/10/16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387195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D93BFB4-A732-4651-A90B-3640BA9E69B8}" type="datetimeFigureOut">
              <a:rPr lang="pt-BR" smtClean="0"/>
              <a:t>03/10/16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8CF2A5A-4B45-4678-A0BB-B24157177225}" type="slidenum">
              <a:rPr lang="pt-BR" smtClean="0"/>
              <a:t>‹#›</a:t>
            </a:fld>
            <a:endParaRPr lang="pt-BR"/>
          </a:p>
        </p:txBody>
      </p:sp>
    </p:spTree>
    <p:extLst>
      <p:ext uri="{BB962C8B-B14F-4D97-AF65-F5344CB8AC3E}">
        <p14:creationId xmlns:p14="http://schemas.microsoft.com/office/powerpoint/2010/main" val="31495044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dirty="0" smtClean="0"/>
              <a:t>título mestre</a:t>
            </a:r>
            <a:endParaRPr lang="pt-BR" dirty="0"/>
          </a:p>
        </p:txBody>
      </p:sp>
      <p:sp>
        <p:nvSpPr>
          <p:cNvPr id="3" name="Espaço Reservado para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D93BFB4-A732-4651-A90B-3640BA9E69B8}" type="datetimeFigureOut">
              <a:rPr lang="pt-BR" smtClean="0"/>
              <a:t>03/10/16</a:t>
            </a:fld>
            <a:endParaRPr lang="pt-BR"/>
          </a:p>
        </p:txBody>
      </p:sp>
      <p:sp>
        <p:nvSpPr>
          <p:cNvPr id="5" name="Espaço Reservado para Rodap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8CF2A5A-4B45-4678-A0BB-B24157177225}" type="slidenum">
              <a:rPr lang="pt-BR" smtClean="0"/>
              <a:t>‹#›</a:t>
            </a:fld>
            <a:endParaRPr lang="pt-BR"/>
          </a:p>
        </p:txBody>
      </p:sp>
    </p:spTree>
    <p:extLst>
      <p:ext uri="{BB962C8B-B14F-4D97-AF65-F5344CB8AC3E}">
        <p14:creationId xmlns:p14="http://schemas.microsoft.com/office/powerpoint/2010/main" val="259994523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2" r:id="rId12"/>
    <p:sldLayoutId id="2147483658" r:id="rId13"/>
    <p:sldLayoutId id="2147483659" r:id="rId14"/>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accent1">
              <a:lumMod val="50000"/>
            </a:schemeClr>
          </a:solidFill>
          <a:latin typeface="+mj-lt"/>
          <a:ea typeface="+mj-ea"/>
          <a:cs typeface="+mj-cs"/>
        </a:defRPr>
      </a:lvl1pPr>
    </p:titleStyle>
    <p:bodyStyle>
      <a:lvl1pPr marL="342900" indent="-342900" algn="l" defTabSz="914400" rtl="0" eaLnBrk="1" latinLnBrk="0" hangingPunct="1">
        <a:spcBef>
          <a:spcPts val="800"/>
        </a:spcBef>
        <a:spcAft>
          <a:spcPts val="800"/>
        </a:spcAft>
        <a:buFont typeface="Wingdings" panose="05000000000000000000" pitchFamily="2" charset="2"/>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ts val="800"/>
        </a:spcBef>
        <a:spcAft>
          <a:spcPts val="800"/>
        </a:spcAft>
        <a:buFont typeface="Arial" panose="020B0604020202020204"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ts val="800"/>
        </a:spcBef>
        <a:spcAft>
          <a:spcPts val="800"/>
        </a:spcAft>
        <a:buFont typeface="Arial" panose="020B0604020202020204"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ts val="800"/>
        </a:spcBef>
        <a:spcAft>
          <a:spcPts val="800"/>
        </a:spcAft>
        <a:buFont typeface="Arial" panose="020B0604020202020204" pitchFamily="34" charset="0"/>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ts val="800"/>
        </a:spcBef>
        <a:spcAft>
          <a:spcPts val="800"/>
        </a:spcAft>
        <a:buFont typeface="Arial" panose="020B0604020202020204"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g"/><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jpeg"/><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jpg"/><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g"/><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png"/><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jpg"/><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jpg"/><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jpeg"/><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jpg"/><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jpg"/><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png"/><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jpg"/><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png"/><Relationship Id="rId3"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5.jpg"/><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jpg"/><Relationship Id="rId3"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jpe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jpg"/><Relationship Id="rId3"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jpg"/><Relationship Id="rId3"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8.jpeg"/><Relationship Id="rId3"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9.jpg"/><Relationship Id="rId3"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1.png"/><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2.jpg"/><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3.jpg"/><Relationship Id="rId3"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9864" y="4774168"/>
            <a:ext cx="1224136" cy="369332"/>
          </a:xfrm>
          <a:prstGeom prst="rect">
            <a:avLst/>
          </a:prstGeom>
          <a:solidFill>
            <a:srgbClr val="3366FF"/>
          </a:solidFill>
        </p:spPr>
        <p:txBody>
          <a:bodyPr wrap="square" rtlCol="0">
            <a:spAutoFit/>
          </a:bodyPr>
          <a:lstStyle/>
          <a:p>
            <a:r>
              <a:rPr lang="en-US" dirty="0" smtClean="0">
                <a:solidFill>
                  <a:srgbClr val="FFFFFF"/>
                </a:solidFill>
              </a:rPr>
              <a:t>  NÍVEL 3 </a:t>
            </a:r>
            <a:endParaRPr lang="en-US" dirty="0">
              <a:solidFill>
                <a:srgbClr val="FFFFFF"/>
              </a:solidFill>
            </a:endParaRPr>
          </a:p>
        </p:txBody>
      </p:sp>
    </p:spTree>
    <p:extLst>
      <p:ext uri="{BB962C8B-B14F-4D97-AF65-F5344CB8AC3E}">
        <p14:creationId xmlns:p14="http://schemas.microsoft.com/office/powerpoint/2010/main" val="3649302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tecnologia?</a:t>
            </a:r>
            <a:endParaRPr lang="pt-BR" dirty="0"/>
          </a:p>
        </p:txBody>
      </p:sp>
      <p:sp>
        <p:nvSpPr>
          <p:cNvPr id="3" name="Espaço Reservado para Texto 2"/>
          <p:cNvSpPr>
            <a:spLocks noGrp="1"/>
          </p:cNvSpPr>
          <p:nvPr>
            <p:ph type="body" idx="1"/>
          </p:nvPr>
        </p:nvSpPr>
        <p:spPr/>
        <p:txBody>
          <a:bodyPr>
            <a:normAutofit lnSpcReduction="10000"/>
          </a:bodyPr>
          <a:lstStyle/>
          <a:p>
            <a:r>
              <a:rPr lang="pt-BR" smtClean="0"/>
              <a:t>produto da ciência e da engenharia que envolve um conjunto de instrumentos, métodos, e técnicas que visam a resolução de problemas. A palavra tecnologia vem do grego “tekhne” que significa técnica, arte, oficio, juntamente com o sufixo “logia” que significa estudo. </a:t>
            </a:r>
            <a:endParaRPr lang="pt-BR" dirty="0"/>
          </a:p>
        </p:txBody>
      </p:sp>
      <p:pic>
        <p:nvPicPr>
          <p:cNvPr id="7" name="Espaço Reservado para Imagem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786" r="27786"/>
          <a:stretch>
            <a:fillRect/>
          </a:stretch>
        </p:blipFill>
        <p:spPr/>
      </p:pic>
    </p:spTree>
    <p:extLst>
      <p:ext uri="{BB962C8B-B14F-4D97-AF65-F5344CB8AC3E}">
        <p14:creationId xmlns:p14="http://schemas.microsoft.com/office/powerpoint/2010/main" val="4009077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9912" y="3723878"/>
            <a:ext cx="4968552" cy="792088"/>
          </a:xfrm>
        </p:spPr>
        <p:txBody>
          <a:bodyPr>
            <a:normAutofit/>
          </a:bodyPr>
          <a:lstStyle/>
          <a:p>
            <a:r>
              <a:rPr lang="pt-BR" dirty="0"/>
              <a:t>Isso é </a:t>
            </a:r>
            <a:r>
              <a:rPr lang="pt-BR" dirty="0" smtClean="0"/>
              <a:t>tecnologia</a:t>
            </a:r>
            <a:endParaRPr lang="pt-BR" dirty="0"/>
          </a:p>
        </p:txBody>
      </p:sp>
      <p:sp>
        <p:nvSpPr>
          <p:cNvPr id="3" name="Espaço Reservado para Texto 2"/>
          <p:cNvSpPr>
            <a:spLocks noGrp="1"/>
          </p:cNvSpPr>
          <p:nvPr>
            <p:ph type="body" idx="1"/>
          </p:nvPr>
        </p:nvSpPr>
        <p:spPr>
          <a:xfrm>
            <a:off x="3635896" y="411510"/>
            <a:ext cx="4968552" cy="3528392"/>
          </a:xfrm>
        </p:spPr>
        <p:txBody>
          <a:bodyPr>
            <a:normAutofit fontScale="85000" lnSpcReduction="20000"/>
          </a:bodyPr>
          <a:lstStyle/>
          <a:p>
            <a:r>
              <a:rPr lang="pt-BR" dirty="0"/>
              <a:t>Graças a tecnologia, o mundo foi </a:t>
            </a:r>
            <a:r>
              <a:rPr lang="pt-BR" dirty="0" smtClean="0"/>
              <a:t>desenvolvido.</a:t>
            </a:r>
          </a:p>
          <a:p>
            <a:r>
              <a:rPr lang="pt-BR" dirty="0" smtClean="0"/>
              <a:t>Fogo</a:t>
            </a:r>
            <a:r>
              <a:rPr lang="pt-BR" dirty="0"/>
              <a:t>, roda, </a:t>
            </a:r>
            <a:r>
              <a:rPr lang="pt-BR" dirty="0" smtClean="0"/>
              <a:t>escrita</a:t>
            </a:r>
          </a:p>
          <a:p>
            <a:r>
              <a:rPr lang="pt-BR" dirty="0" smtClean="0"/>
              <a:t>Tecnologia </a:t>
            </a:r>
            <a:r>
              <a:rPr lang="pt-BR" dirty="0"/>
              <a:t>medieval com a prensa móvel</a:t>
            </a:r>
            <a:br>
              <a:rPr lang="pt-BR" dirty="0"/>
            </a:br>
            <a:endParaRPr lang="pt-BR" dirty="0" smtClean="0"/>
          </a:p>
          <a:p>
            <a:r>
              <a:rPr lang="pt-BR" dirty="0" smtClean="0"/>
              <a:t>Tecnologia </a:t>
            </a:r>
            <a:r>
              <a:rPr lang="pt-BR" dirty="0"/>
              <a:t>militar com armas </a:t>
            </a:r>
            <a:br>
              <a:rPr lang="pt-BR" dirty="0"/>
            </a:br>
            <a:endParaRPr lang="pt-BR" dirty="0" smtClean="0"/>
          </a:p>
          <a:p>
            <a:r>
              <a:rPr lang="pt-BR" dirty="0" smtClean="0"/>
              <a:t>Tecnologia </a:t>
            </a:r>
            <a:r>
              <a:rPr lang="pt-BR" dirty="0"/>
              <a:t>industrial para produção</a:t>
            </a:r>
            <a:br>
              <a:rPr lang="pt-BR" dirty="0"/>
            </a:br>
            <a:endParaRPr lang="pt-BR" dirty="0" smtClean="0"/>
          </a:p>
          <a:p>
            <a:r>
              <a:rPr lang="pt-BR" dirty="0" smtClean="0"/>
              <a:t>Tecnologia </a:t>
            </a:r>
            <a:r>
              <a:rPr lang="pt-BR" dirty="0"/>
              <a:t>da informação  com computadores eletrônicos</a:t>
            </a:r>
            <a:endParaRPr lang="pt-BR" dirty="0" smtClean="0"/>
          </a:p>
          <a:p>
            <a:endParaRPr lang="pt-BR" dirty="0"/>
          </a:p>
        </p:txBody>
      </p:sp>
      <p:pic>
        <p:nvPicPr>
          <p:cNvPr id="4" name="Espaço Reservado para Imagem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924" r="26924"/>
          <a:stretch>
            <a:fillRect/>
          </a:stretch>
        </p:blipFill>
        <p:spPr/>
      </p:pic>
    </p:spTree>
    <p:extLst>
      <p:ext uri="{BB962C8B-B14F-4D97-AF65-F5344CB8AC3E}">
        <p14:creationId xmlns:p14="http://schemas.microsoft.com/office/powerpoint/2010/main" val="3380193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1920" y="1923678"/>
            <a:ext cx="4824536" cy="1512168"/>
          </a:xfrm>
        </p:spPr>
        <p:txBody>
          <a:bodyPr>
            <a:normAutofit/>
          </a:bodyPr>
          <a:lstStyle/>
          <a:p>
            <a:r>
              <a:rPr lang="pt-BR" dirty="0" smtClean="0"/>
              <a:t>Há um mundo de invenção sobre nossas cabeças até o espaço</a:t>
            </a:r>
            <a:endParaRPr lang="pt-BR" dirty="0"/>
          </a:p>
        </p:txBody>
      </p:sp>
      <p:sp>
        <p:nvSpPr>
          <p:cNvPr id="3" name="Espaço Reservado para Texto 2"/>
          <p:cNvSpPr>
            <a:spLocks noGrp="1"/>
          </p:cNvSpPr>
          <p:nvPr>
            <p:ph type="body" idx="1"/>
          </p:nvPr>
        </p:nvSpPr>
        <p:spPr>
          <a:xfrm>
            <a:off x="3779912" y="195486"/>
            <a:ext cx="4968552" cy="1440160"/>
          </a:xfrm>
        </p:spPr>
        <p:txBody>
          <a:bodyPr/>
          <a:lstStyle/>
          <a:p>
            <a:r>
              <a:rPr lang="pt-BR" dirty="0" smtClean="0"/>
              <a:t>Quem inventou a tecnologia? Mentes brilhantes que inventaram, criaram, construíram tantas ideias?</a:t>
            </a:r>
            <a:endParaRPr lang="pt-BR" dirty="0"/>
          </a:p>
        </p:txBody>
      </p:sp>
      <p:pic>
        <p:nvPicPr>
          <p:cNvPr id="10" name="Espaço Reservado para Imagem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489" r="25489"/>
          <a:stretch>
            <a:fillRect/>
          </a:stretch>
        </p:blipFill>
        <p:spPr/>
      </p:pic>
    </p:spTree>
    <p:extLst>
      <p:ext uri="{BB962C8B-B14F-4D97-AF65-F5344CB8AC3E}">
        <p14:creationId xmlns:p14="http://schemas.microsoft.com/office/powerpoint/2010/main" val="4230801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t="8017" b="8017"/>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p:txBody>
          <a:bodyPr/>
          <a:lstStyle/>
          <a:p>
            <a:r>
              <a:rPr lang="pt-BR" dirty="0"/>
              <a:t>Isso vem de Deus?</a:t>
            </a:r>
          </a:p>
        </p:txBody>
      </p:sp>
      <p:sp>
        <p:nvSpPr>
          <p:cNvPr id="6" name="Espaço Reservado para Texto 5"/>
          <p:cNvSpPr>
            <a:spLocks noGrp="1"/>
          </p:cNvSpPr>
          <p:nvPr>
            <p:ph type="body" sz="half" idx="2"/>
          </p:nvPr>
        </p:nvSpPr>
        <p:spPr/>
        <p:txBody>
          <a:bodyPr>
            <a:normAutofit/>
          </a:bodyPr>
          <a:lstStyle/>
          <a:p>
            <a:r>
              <a:rPr lang="pt-BR" sz="3200" dirty="0"/>
              <a:t>Como pode ser possível?</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65773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908" r="3908"/>
          <a:stretch>
            <a:fillRect/>
          </a:stretch>
        </p:blipFill>
        <p:spPr/>
      </p:pic>
      <p:sp>
        <p:nvSpPr>
          <p:cNvPr id="9" name="Retângulo 8"/>
          <p:cNvSpPr/>
          <p:nvPr/>
        </p:nvSpPr>
        <p:spPr>
          <a:xfrm>
            <a:off x="0" y="3219822"/>
            <a:ext cx="9144000" cy="1923678"/>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539552" y="3483566"/>
            <a:ext cx="6782544" cy="456336"/>
          </a:xfrm>
        </p:spPr>
        <p:txBody>
          <a:bodyPr/>
          <a:lstStyle/>
          <a:p>
            <a:r>
              <a:rPr lang="pt-BR" dirty="0"/>
              <a:t>Deus</a:t>
            </a:r>
          </a:p>
        </p:txBody>
      </p:sp>
      <p:sp>
        <p:nvSpPr>
          <p:cNvPr id="6" name="Espaço Reservado para Texto 5"/>
          <p:cNvSpPr>
            <a:spLocks noGrp="1"/>
          </p:cNvSpPr>
          <p:nvPr>
            <p:ph type="body" sz="half" idx="2"/>
          </p:nvPr>
        </p:nvSpPr>
        <p:spPr>
          <a:xfrm>
            <a:off x="467544" y="3939901"/>
            <a:ext cx="6782544" cy="1008113"/>
          </a:xfrm>
        </p:spPr>
        <p:txBody>
          <a:bodyPr>
            <a:normAutofit fontScale="70000" lnSpcReduction="20000"/>
          </a:bodyPr>
          <a:lstStyle/>
          <a:p>
            <a:r>
              <a:rPr lang="pt-BR" sz="3200" dirty="0"/>
              <a:t>A sabedoria superior que deu ao homem a inteligência para criar tantos meios surpreendentes para avançar sua mensagem</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012638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p:txBody>
          <a:bodyPr/>
          <a:lstStyle/>
          <a:p>
            <a:r>
              <a:rPr lang="pt-BR" dirty="0"/>
              <a:t>O inimigo</a:t>
            </a:r>
          </a:p>
        </p:txBody>
      </p:sp>
      <p:sp>
        <p:nvSpPr>
          <p:cNvPr id="6" name="Espaço Reservado para Texto 5"/>
          <p:cNvSpPr>
            <a:spLocks noGrp="1"/>
          </p:cNvSpPr>
          <p:nvPr>
            <p:ph type="body" sz="half" idx="2"/>
          </p:nvPr>
        </p:nvSpPr>
        <p:spPr/>
        <p:txBody>
          <a:bodyPr>
            <a:normAutofit fontScale="47500" lnSpcReduction="20000"/>
          </a:bodyPr>
          <a:lstStyle/>
          <a:p>
            <a:r>
              <a:rPr lang="pt-BR" sz="3200" dirty="0"/>
              <a:t>Também pode e tem usado a tecnologia a favor dele e atingido milhões de pessoas com uma mensagem enganadora.</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3116761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2800" dirty="0"/>
              <a:t>Os adolescentes estão presentes no mundo da tecnologia!</a:t>
            </a:r>
          </a:p>
        </p:txBody>
      </p:sp>
      <p:sp>
        <p:nvSpPr>
          <p:cNvPr id="6" name="Espaço Reservado para Texto 5"/>
          <p:cNvSpPr>
            <a:spLocks noGrp="1"/>
          </p:cNvSpPr>
          <p:nvPr>
            <p:ph type="body" idx="1"/>
          </p:nvPr>
        </p:nvSpPr>
        <p:spPr/>
        <p:txBody>
          <a:bodyPr>
            <a:normAutofit/>
          </a:bodyPr>
          <a:lstStyle/>
          <a:p>
            <a:r>
              <a:rPr lang="pt-BR" dirty="0"/>
              <a:t>Também devemos estar lá para usa-la como poderosa ferramenta para a obra de Deus! Atrair, salvar adolescentes e cumprir a missão.</a:t>
            </a:r>
          </a:p>
        </p:txBody>
      </p:sp>
      <p:pic>
        <p:nvPicPr>
          <p:cNvPr id="4" name="Espaço Reservado para Imagem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920" b="13920"/>
          <a:stretch>
            <a:fillRect/>
          </a:stretch>
        </p:blipFill>
        <p:spPr/>
      </p:pic>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939360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 fill="hold"/>
                                        <p:tgtEl>
                                          <p:spTgt spid="12"/>
                                        </p:tgtEl>
                                        <p:attrNameLst>
                                          <p:attrName>ppt_x</p:attrName>
                                        </p:attrNameLst>
                                      </p:cBhvr>
                                      <p:tavLst>
                                        <p:tav tm="0">
                                          <p:val>
                                            <p:strVal val="1+#ppt_w/2"/>
                                          </p:val>
                                        </p:tav>
                                        <p:tav tm="100000">
                                          <p:val>
                                            <p:strVal val="#ppt_x"/>
                                          </p:val>
                                        </p:tav>
                                      </p:tavLst>
                                    </p:anim>
                                    <p:anim calcmode="lin" valueType="num">
                                      <p:cBhvr additive="base">
                                        <p:cTn id="8"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a:t>Você e a tecnologia</a:t>
            </a:r>
          </a:p>
        </p:txBody>
      </p:sp>
      <p:sp>
        <p:nvSpPr>
          <p:cNvPr id="6" name="Espaço Reservado para Texto 5"/>
          <p:cNvSpPr>
            <a:spLocks noGrp="1"/>
          </p:cNvSpPr>
          <p:nvPr>
            <p:ph type="body" idx="1"/>
          </p:nvPr>
        </p:nvSpPr>
        <p:spPr/>
        <p:txBody>
          <a:bodyPr>
            <a:normAutofit/>
          </a:bodyPr>
          <a:lstStyle/>
          <a:p>
            <a:pPr defTabSz="414781">
              <a:defRPr sz="2272"/>
            </a:pPr>
            <a:r>
              <a:rPr lang="pt-BR" dirty="0"/>
              <a:t>Você é um novato? Aprenda! Faça parte deste mundo! </a:t>
            </a:r>
          </a:p>
          <a:p>
            <a:pPr defTabSz="414781">
              <a:defRPr sz="2272"/>
            </a:pPr>
            <a:r>
              <a:rPr lang="pt-BR" dirty="0"/>
              <a:t>Não importa sua idade, cidade, origem ou conhecimento! Comece! </a:t>
            </a:r>
          </a:p>
        </p:txBody>
      </p:sp>
      <p:pic>
        <p:nvPicPr>
          <p:cNvPr id="3" name="Espaço Reservado para Imagem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903" r="26903"/>
          <a:stretch>
            <a:fillRect/>
          </a:stretch>
        </p:blipFill>
        <p:spPr/>
      </p:pic>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3240688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 fill="hold"/>
                                        <p:tgtEl>
                                          <p:spTgt spid="12"/>
                                        </p:tgtEl>
                                        <p:attrNameLst>
                                          <p:attrName>ppt_x</p:attrName>
                                        </p:attrNameLst>
                                      </p:cBhvr>
                                      <p:tavLst>
                                        <p:tav tm="0">
                                          <p:val>
                                            <p:strVal val="1+#ppt_w/2"/>
                                          </p:val>
                                        </p:tav>
                                        <p:tav tm="100000">
                                          <p:val>
                                            <p:strVal val="#ppt_x"/>
                                          </p:val>
                                        </p:tav>
                                      </p:tavLst>
                                    </p:anim>
                                    <p:anim calcmode="lin" valueType="num">
                                      <p:cBhvr additive="base">
                                        <p:cTn id="8"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mtClean="0"/>
              <a:t>Jesus convidou Pedro, André, Tiago e João cansados! Mas mesmo assim pediu que lançassem as redes!</a:t>
            </a:r>
            <a:endParaRPr lang="pt-BR" dirty="0"/>
          </a:p>
        </p:txBody>
      </p:sp>
      <p:sp>
        <p:nvSpPr>
          <p:cNvPr id="3" name="Espaço Reservado para Texto 2"/>
          <p:cNvSpPr>
            <a:spLocks noGrp="1"/>
          </p:cNvSpPr>
          <p:nvPr>
            <p:ph type="body" idx="1"/>
          </p:nvPr>
        </p:nvSpPr>
        <p:spPr/>
        <p:txBody>
          <a:bodyPr/>
          <a:lstStyle/>
          <a:p>
            <a:r>
              <a:rPr lang="pt-BR" smtClean="0"/>
              <a:t>“Sob Tua palavra lançarei as redes”</a:t>
            </a:r>
          </a:p>
          <a:p>
            <a:r>
              <a:rPr lang="pt-BR" smtClean="0"/>
              <a:t>Lance as redes da salvação!</a:t>
            </a:r>
            <a:endParaRPr lang="pt-BR" dirty="0"/>
          </a:p>
        </p:txBody>
      </p:sp>
      <p:pic>
        <p:nvPicPr>
          <p:cNvPr id="7" name="Espaço Reservado para Imagem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6909" r="26909"/>
          <a:stretch>
            <a:fillRect/>
          </a:stretch>
        </p:blipFill>
        <p:spPr/>
      </p:pic>
    </p:spTree>
    <p:extLst>
      <p:ext uri="{BB962C8B-B14F-4D97-AF65-F5344CB8AC3E}">
        <p14:creationId xmlns:p14="http://schemas.microsoft.com/office/powerpoint/2010/main" val="1449307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p:cNvPicPr>
            <a:picLocks noGrp="1" noChangeAspect="1"/>
          </p:cNvPicPr>
          <p:nvPr>
            <p:ph type="pic" idx="1"/>
          </p:nvPr>
        </p:nvPicPr>
        <p:blipFill>
          <a:blip r:embed="rId2">
            <a:extLst>
              <a:ext uri="{28A0092B-C50C-407E-A947-70E740481C1C}">
                <a14:useLocalDpi xmlns:a14="http://schemas.microsoft.com/office/drawing/2010/main" val="0"/>
              </a:ext>
            </a:extLst>
          </a:blip>
          <a:srcRect t="6825" b="6825"/>
          <a:stretch>
            <a:fillRect/>
          </a:stretch>
        </p:blipFill>
        <p:spPr/>
      </p:pic>
      <p:sp>
        <p:nvSpPr>
          <p:cNvPr id="9" name="Retângulo 8"/>
          <p:cNvSpPr/>
          <p:nvPr/>
        </p:nvSpPr>
        <p:spPr>
          <a:xfrm>
            <a:off x="0" y="3147814"/>
            <a:ext cx="9144000" cy="199568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31540" y="3435846"/>
            <a:ext cx="8280920" cy="456336"/>
          </a:xfrm>
        </p:spPr>
        <p:txBody>
          <a:bodyPr/>
          <a:lstStyle/>
          <a:p>
            <a:r>
              <a:rPr lang="pt-BR" dirty="0"/>
              <a:t>Os adolescentes e a tecnologia</a:t>
            </a:r>
          </a:p>
        </p:txBody>
      </p:sp>
      <p:sp>
        <p:nvSpPr>
          <p:cNvPr id="6" name="Espaço Reservado para Texto 5"/>
          <p:cNvSpPr>
            <a:spLocks noGrp="1"/>
          </p:cNvSpPr>
          <p:nvPr>
            <p:ph type="body" sz="half" idx="2"/>
          </p:nvPr>
        </p:nvSpPr>
        <p:spPr>
          <a:xfrm>
            <a:off x="467544" y="3939902"/>
            <a:ext cx="6782544" cy="936105"/>
          </a:xfrm>
        </p:spPr>
        <p:txBody>
          <a:bodyPr>
            <a:normAutofit fontScale="85000" lnSpcReduction="10000"/>
          </a:bodyPr>
          <a:lstStyle/>
          <a:p>
            <a:pPr defTabSz="414781">
              <a:defRPr sz="2272"/>
            </a:pPr>
            <a:r>
              <a:rPr lang="pt-BR" dirty="0"/>
              <a:t>Eles estão completamente imersos, são dependentes.</a:t>
            </a:r>
          </a:p>
          <a:p>
            <a:pPr defTabSz="414781">
              <a:defRPr sz="2272"/>
            </a:pPr>
            <a:r>
              <a:rPr lang="pt-BR" dirty="0"/>
              <a:t>É uma verdadeira necessidade. </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455887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44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323528" y="195486"/>
            <a:ext cx="8352928" cy="4803998"/>
          </a:xfrm>
        </p:spPr>
        <p:txBody>
          <a:bodyPr>
            <a:normAutofit fontScale="47500" lnSpcReduction="20000"/>
          </a:bodyPr>
          <a:lstStyle/>
          <a:p>
            <a:r>
              <a:rPr lang="pt-BR" dirty="0"/>
              <a:t>Mais de um </a:t>
            </a:r>
            <a:r>
              <a:rPr lang="pt-BR" sz="3800" b="1" dirty="0"/>
              <a:t>1.000.000.000</a:t>
            </a:r>
            <a:r>
              <a:rPr lang="pt-BR" sz="3400" dirty="0"/>
              <a:t> </a:t>
            </a:r>
            <a:r>
              <a:rPr lang="pt-BR" dirty="0"/>
              <a:t>de postagens são feitas no </a:t>
            </a:r>
            <a:r>
              <a:rPr lang="pt-BR" dirty="0" err="1">
                <a:solidFill>
                  <a:schemeClr val="bg1"/>
                </a:solidFill>
              </a:rPr>
              <a:t>Twitter</a:t>
            </a:r>
            <a:r>
              <a:rPr lang="pt-BR" dirty="0">
                <a:solidFill>
                  <a:schemeClr val="bg1"/>
                </a:solidFill>
              </a:rPr>
              <a:t> </a:t>
            </a:r>
            <a:r>
              <a:rPr lang="pt-BR" dirty="0"/>
              <a:t>todas as semanas. São mais de 1.655 postagens por </a:t>
            </a:r>
            <a:r>
              <a:rPr lang="pt-BR" dirty="0" smtClean="0"/>
              <a:t>segundo!</a:t>
            </a:r>
          </a:p>
          <a:p>
            <a:r>
              <a:rPr lang="pt-BR" dirty="0" smtClean="0"/>
              <a:t>São </a:t>
            </a:r>
            <a:r>
              <a:rPr lang="pt-BR" dirty="0"/>
              <a:t>publicadas mais de </a:t>
            </a:r>
            <a:r>
              <a:rPr lang="pt-BR" sz="3800" b="1" dirty="0"/>
              <a:t>100.000.000.000</a:t>
            </a:r>
            <a:r>
              <a:rPr lang="pt-BR" dirty="0"/>
              <a:t> de fotos no </a:t>
            </a:r>
            <a:r>
              <a:rPr lang="pt-BR" dirty="0" err="1">
                <a:solidFill>
                  <a:schemeClr val="bg1"/>
                </a:solidFill>
              </a:rPr>
              <a:t>Facebook</a:t>
            </a:r>
            <a:r>
              <a:rPr lang="pt-BR" dirty="0"/>
              <a:t>. que tem mais de 1 bilhão e 300 milhões de usuários. </a:t>
            </a:r>
            <a:endParaRPr lang="pt-BR" dirty="0" smtClean="0"/>
          </a:p>
          <a:p>
            <a:r>
              <a:rPr lang="pt-BR" dirty="0" smtClean="0"/>
              <a:t>O </a:t>
            </a:r>
            <a:r>
              <a:rPr lang="pt-BR" dirty="0" err="1">
                <a:solidFill>
                  <a:schemeClr val="bg1"/>
                </a:solidFill>
              </a:rPr>
              <a:t>instagram</a:t>
            </a:r>
            <a:r>
              <a:rPr lang="pt-BR" dirty="0">
                <a:solidFill>
                  <a:schemeClr val="bg1"/>
                </a:solidFill>
              </a:rPr>
              <a:t> </a:t>
            </a:r>
            <a:r>
              <a:rPr lang="pt-BR" dirty="0"/>
              <a:t>tem mais de </a:t>
            </a:r>
            <a:r>
              <a:rPr lang="pt-BR" sz="3800" b="1" dirty="0"/>
              <a:t>200 milhões </a:t>
            </a:r>
            <a:r>
              <a:rPr lang="pt-BR" dirty="0"/>
              <a:t>de </a:t>
            </a:r>
            <a:r>
              <a:rPr lang="pt-BR" dirty="0" smtClean="0"/>
              <a:t>usuários. </a:t>
            </a:r>
            <a:r>
              <a:rPr lang="pt-BR" dirty="0"/>
              <a:t>Mais de 60 milhões de fotos postadas por dia e mais de 1500 comentários por segundo.</a:t>
            </a:r>
            <a:br>
              <a:rPr lang="pt-BR" dirty="0"/>
            </a:br>
            <a:endParaRPr lang="pt-BR" dirty="0" smtClean="0"/>
          </a:p>
          <a:p>
            <a:r>
              <a:rPr lang="pt-BR" dirty="0" smtClean="0"/>
              <a:t>No </a:t>
            </a:r>
            <a:r>
              <a:rPr lang="pt-BR" dirty="0" err="1">
                <a:solidFill>
                  <a:schemeClr val="bg1"/>
                </a:solidFill>
              </a:rPr>
              <a:t>YouTube</a:t>
            </a:r>
            <a:r>
              <a:rPr lang="pt-BR" dirty="0"/>
              <a:t>, o maior site de </a:t>
            </a:r>
            <a:r>
              <a:rPr lang="pt-BR" dirty="0" smtClean="0"/>
              <a:t>vídeos, </a:t>
            </a:r>
            <a:r>
              <a:rPr lang="pt-BR" dirty="0"/>
              <a:t>é postada </a:t>
            </a:r>
            <a:r>
              <a:rPr lang="pt-BR" sz="3800" b="1" dirty="0"/>
              <a:t>1 hora </a:t>
            </a:r>
            <a:r>
              <a:rPr lang="pt-BR" dirty="0"/>
              <a:t>de </a:t>
            </a:r>
            <a:r>
              <a:rPr lang="pt-BR" dirty="0" smtClean="0"/>
              <a:t>vídeo </a:t>
            </a:r>
            <a:r>
              <a:rPr lang="pt-BR" dirty="0"/>
              <a:t>a cada </a:t>
            </a:r>
            <a:r>
              <a:rPr lang="pt-BR" sz="3800" b="1" dirty="0"/>
              <a:t>segundo</a:t>
            </a:r>
            <a:r>
              <a:rPr lang="pt-BR" dirty="0"/>
              <a:t>. </a:t>
            </a:r>
            <a:endParaRPr lang="pt-BR" dirty="0" smtClean="0"/>
          </a:p>
          <a:p>
            <a:r>
              <a:rPr lang="pt-BR" dirty="0" smtClean="0"/>
              <a:t>O </a:t>
            </a:r>
            <a:r>
              <a:rPr lang="pt-BR" dirty="0" err="1">
                <a:solidFill>
                  <a:schemeClr val="bg1"/>
                </a:solidFill>
              </a:rPr>
              <a:t>WhatsApp</a:t>
            </a:r>
            <a:r>
              <a:rPr lang="pt-BR" dirty="0">
                <a:solidFill>
                  <a:schemeClr val="bg1"/>
                </a:solidFill>
              </a:rPr>
              <a:t> </a:t>
            </a:r>
            <a:r>
              <a:rPr lang="pt-BR" dirty="0"/>
              <a:t>tem </a:t>
            </a:r>
            <a:r>
              <a:rPr lang="pt-BR" sz="3800" b="1" dirty="0"/>
              <a:t>900 milhões </a:t>
            </a:r>
            <a:r>
              <a:rPr lang="pt-BR" dirty="0"/>
              <a:t>de usuários que postam 700 milhões de imagens por dia.</a:t>
            </a:r>
            <a:br>
              <a:rPr lang="pt-BR" dirty="0"/>
            </a:br>
            <a:endParaRPr lang="pt-BR" dirty="0" smtClean="0"/>
          </a:p>
          <a:p>
            <a:r>
              <a:rPr lang="pt-BR" dirty="0" smtClean="0"/>
              <a:t>O </a:t>
            </a:r>
            <a:r>
              <a:rPr lang="pt-BR" dirty="0" err="1">
                <a:solidFill>
                  <a:schemeClr val="bg1"/>
                </a:solidFill>
              </a:rPr>
              <a:t>SnapChat</a:t>
            </a:r>
            <a:r>
              <a:rPr lang="pt-BR" dirty="0"/>
              <a:t>, tem </a:t>
            </a:r>
            <a:r>
              <a:rPr lang="pt-BR" sz="3800" b="1" dirty="0"/>
              <a:t>200 milhões </a:t>
            </a:r>
            <a:r>
              <a:rPr lang="pt-BR" dirty="0"/>
              <a:t>de usuários, e são postados neles </a:t>
            </a:r>
            <a:r>
              <a:rPr lang="pt-BR" sz="3800" b="1" dirty="0"/>
              <a:t>8.796</a:t>
            </a:r>
            <a:r>
              <a:rPr lang="pt-BR" dirty="0"/>
              <a:t> fotos por segundo, e foi vendido por mais de 21 Bilhões para o </a:t>
            </a:r>
            <a:r>
              <a:rPr lang="pt-BR" dirty="0" err="1"/>
              <a:t>Facebook</a:t>
            </a:r>
            <a:r>
              <a:rPr lang="pt-BR" dirty="0"/>
              <a:t>.</a:t>
            </a:r>
            <a:br>
              <a:rPr lang="pt-BR" dirty="0"/>
            </a:br>
            <a:endParaRPr lang="pt-BR" dirty="0" smtClean="0"/>
          </a:p>
          <a:p>
            <a:r>
              <a:rPr lang="pt-BR" dirty="0" smtClean="0"/>
              <a:t>A </a:t>
            </a:r>
            <a:r>
              <a:rPr lang="pt-BR" dirty="0"/>
              <a:t>cada </a:t>
            </a:r>
            <a:r>
              <a:rPr lang="pt-BR" sz="3800" b="1" dirty="0"/>
              <a:t>3 dias</a:t>
            </a:r>
            <a:r>
              <a:rPr lang="pt-BR" dirty="0"/>
              <a:t>, criamos mais </a:t>
            </a:r>
            <a:r>
              <a:rPr lang="pt-BR" dirty="0">
                <a:solidFill>
                  <a:schemeClr val="bg1"/>
                </a:solidFill>
              </a:rPr>
              <a:t>conteúdo</a:t>
            </a:r>
            <a:r>
              <a:rPr lang="pt-BR" dirty="0"/>
              <a:t> do que do começo da humanidade até </a:t>
            </a:r>
            <a:r>
              <a:rPr lang="pt-BR" sz="4000" b="1" dirty="0"/>
              <a:t>2003</a:t>
            </a:r>
            <a:r>
              <a:rPr lang="pt-BR" dirty="0"/>
              <a:t>. Imagina isso? Assustador? É real!</a:t>
            </a:r>
          </a:p>
        </p:txBody>
      </p:sp>
    </p:spTree>
    <p:extLst>
      <p:ext uri="{BB962C8B-B14F-4D97-AF65-F5344CB8AC3E}">
        <p14:creationId xmlns:p14="http://schemas.microsoft.com/office/powerpoint/2010/main" val="1153809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smtClean="0"/>
              <a:t>Sua atual reputação é dada por seus perfis nas redes sociais</a:t>
            </a:r>
            <a:endParaRPr lang="pt-BR" dirty="0"/>
          </a:p>
        </p:txBody>
      </p:sp>
      <p:sp>
        <p:nvSpPr>
          <p:cNvPr id="5" name="Espaço Reservado para Texto 4"/>
          <p:cNvSpPr>
            <a:spLocks noGrp="1"/>
          </p:cNvSpPr>
          <p:nvPr>
            <p:ph type="body" idx="1"/>
          </p:nvPr>
        </p:nvSpPr>
        <p:spPr/>
        <p:txBody>
          <a:bodyPr/>
          <a:lstStyle/>
          <a:p>
            <a:r>
              <a:rPr lang="pt-BR" smtClean="0"/>
              <a:t>Uma nova maneira de se comunicar, de se divertir e de se sentir importante.</a:t>
            </a:r>
            <a:endParaRPr lang="pt-BR" dirty="0"/>
          </a:p>
        </p:txBody>
      </p:sp>
      <p:pic>
        <p:nvPicPr>
          <p:cNvPr id="7" name="Espaço Reservado para Imagem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512" r="30512"/>
          <a:stretch>
            <a:fillRect/>
          </a:stretch>
        </p:blipFill>
        <p:spPr/>
      </p:pic>
    </p:spTree>
    <p:extLst>
      <p:ext uri="{BB962C8B-B14F-4D97-AF65-F5344CB8AC3E}">
        <p14:creationId xmlns:p14="http://schemas.microsoft.com/office/powerpoint/2010/main" val="505746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idx="1"/>
          </p:nvPr>
        </p:nvSpPr>
        <p:spPr>
          <a:xfrm>
            <a:off x="457200" y="483518"/>
            <a:ext cx="8229600" cy="4111105"/>
          </a:xfrm>
        </p:spPr>
        <p:txBody>
          <a:bodyPr>
            <a:normAutofit fontScale="70000" lnSpcReduction="20000"/>
          </a:bodyPr>
          <a:lstStyle/>
          <a:p>
            <a:r>
              <a:rPr lang="pt-BR" dirty="0"/>
              <a:t>"Em julho de 2015, um casal de adolescentes de Porto Alegre protagonizou cenas de sexo divulgadas ao vivo por uma câmera ligada a um famoso site de relacionamentos. Mais de 22 mil pessoas assistiram à transmissão, que, por envolver dois menores, ele com 16, ela com 14 anos -, ganhou notoriedade e acabou virando assunto de polícia. O mais curioso (e que soa até ingênuo) foi o motivo que os levou a se expor dessa forma. Segundo o rapaz, a menina perdeu uma aposta em um jogo de cartas online e, por isso, teria de pagar uma “prenda”." </a:t>
            </a:r>
            <a:r>
              <a:rPr lang="pt-BR" dirty="0" smtClean="0"/>
              <a:t/>
            </a:r>
            <a:br>
              <a:rPr lang="pt-BR" dirty="0" smtClean="0"/>
            </a:br>
            <a:r>
              <a:rPr lang="pt-BR" sz="2000" dirty="0" smtClean="0">
                <a:solidFill>
                  <a:schemeClr val="accent2"/>
                </a:solidFill>
              </a:rPr>
              <a:t>(</a:t>
            </a:r>
            <a:r>
              <a:rPr lang="pt-BR" sz="2000" dirty="0">
                <a:solidFill>
                  <a:schemeClr val="accent2"/>
                </a:solidFill>
              </a:rPr>
              <a:t>http:// revistaescola.abril.com.br/</a:t>
            </a:r>
            <a:r>
              <a:rPr lang="pt-BR" sz="2000" dirty="0" err="1">
                <a:solidFill>
                  <a:schemeClr val="accent2"/>
                </a:solidFill>
              </a:rPr>
              <a:t>formacao</a:t>
            </a:r>
            <a:r>
              <a:rPr lang="pt-BR" sz="2000" dirty="0">
                <a:solidFill>
                  <a:schemeClr val="accent2"/>
                </a:solidFill>
              </a:rPr>
              <a:t>/jovens-teconologia-602331.shtml)</a:t>
            </a:r>
          </a:p>
        </p:txBody>
      </p:sp>
    </p:spTree>
    <p:extLst>
      <p:ext uri="{BB962C8B-B14F-4D97-AF65-F5344CB8AC3E}">
        <p14:creationId xmlns:p14="http://schemas.microsoft.com/office/powerpoint/2010/main" val="212948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Espaço Reservado para Texto 5"/>
          <p:cNvSpPr>
            <a:spLocks noGrp="1"/>
          </p:cNvSpPr>
          <p:nvPr>
            <p:ph type="body" sz="half" idx="2"/>
          </p:nvPr>
        </p:nvSpPr>
        <p:spPr>
          <a:xfrm>
            <a:off x="467544" y="3579862"/>
            <a:ext cx="6782544" cy="1296145"/>
          </a:xfrm>
        </p:spPr>
        <p:txBody>
          <a:bodyPr>
            <a:normAutofit fontScale="70000" lnSpcReduction="20000"/>
          </a:bodyPr>
          <a:lstStyle/>
          <a:p>
            <a:r>
              <a:rPr lang="pt-BR" sz="3200" dirty="0" err="1"/>
              <a:t>Netflix</a:t>
            </a:r>
            <a:r>
              <a:rPr lang="pt-BR" sz="3200" dirty="0"/>
              <a:t> tem mais de 75 milhões de assinantes que podem assistir seus filmes e séries quantas vezes quiserem, de um celular, computador ou </a:t>
            </a:r>
            <a:r>
              <a:rPr lang="pt-BR" sz="3200" dirty="0" err="1"/>
              <a:t>tablet</a:t>
            </a:r>
            <a:r>
              <a:rPr lang="pt-BR" sz="3200" dirty="0"/>
              <a:t>, apenas pagando um valor mensal. </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8609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Espaço Reservado para Texto 5"/>
          <p:cNvSpPr>
            <a:spLocks noGrp="1"/>
          </p:cNvSpPr>
          <p:nvPr>
            <p:ph type="body" sz="half" idx="2"/>
          </p:nvPr>
        </p:nvSpPr>
        <p:spPr>
          <a:xfrm>
            <a:off x="467544" y="3579862"/>
            <a:ext cx="6782544" cy="1296145"/>
          </a:xfrm>
        </p:spPr>
        <p:txBody>
          <a:bodyPr>
            <a:normAutofit fontScale="77500" lnSpcReduction="20000"/>
          </a:bodyPr>
          <a:lstStyle/>
          <a:p>
            <a:r>
              <a:rPr lang="pt-BR" dirty="0"/>
              <a:t>Quando falamos em música, a tecnologia que tem feito sucesso é a </a:t>
            </a:r>
            <a:r>
              <a:rPr lang="pt-BR" dirty="0" err="1"/>
              <a:t>Spotify</a:t>
            </a:r>
            <a:r>
              <a:rPr lang="pt-BR" dirty="0"/>
              <a:t> que permite por meio de seu aplicativo, ouvir musicas de todos os tipos, totalizando mais de 30 milhões disponíveis para seus mais de 75 milhões de usuários.</a:t>
            </a:r>
            <a:endParaRPr lang="pt-BR" sz="3200" dirty="0"/>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1119463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smtClean="0"/>
              <a:t>Siga seus adolescentes! Adicione! Se relacione!</a:t>
            </a:r>
            <a:endParaRPr lang="pt-BR" dirty="0"/>
          </a:p>
        </p:txBody>
      </p:sp>
      <p:sp>
        <p:nvSpPr>
          <p:cNvPr id="6" name="Espaço Reservado para Texto 5"/>
          <p:cNvSpPr>
            <a:spLocks noGrp="1"/>
          </p:cNvSpPr>
          <p:nvPr>
            <p:ph type="body" idx="1"/>
          </p:nvPr>
        </p:nvSpPr>
        <p:spPr/>
        <p:txBody>
          <a:bodyPr/>
          <a:lstStyle/>
          <a:p>
            <a:r>
              <a:rPr lang="pt-BR" dirty="0" smtClean="0"/>
              <a:t>Jesus conhecia as pessoas que andavam com ele.</a:t>
            </a:r>
            <a:endParaRPr lang="pt-BR" dirty="0"/>
          </a:p>
        </p:txBody>
      </p:sp>
      <p:pic>
        <p:nvPicPr>
          <p:cNvPr id="7" name="Espaço Reservado para Imagem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928" r="27928"/>
          <a:stretch>
            <a:fillRect/>
          </a:stretch>
        </p:blipFill>
        <p:spPr/>
      </p:pic>
    </p:spTree>
    <p:extLst>
      <p:ext uri="{BB962C8B-B14F-4D97-AF65-F5344CB8AC3E}">
        <p14:creationId xmlns:p14="http://schemas.microsoft.com/office/powerpoint/2010/main" val="4247065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3779912" y="267494"/>
            <a:ext cx="4968552" cy="3960440"/>
          </a:xfrm>
        </p:spPr>
        <p:txBody>
          <a:bodyPr>
            <a:normAutofit lnSpcReduction="10000"/>
          </a:bodyPr>
          <a:lstStyle/>
          <a:p>
            <a:r>
              <a:rPr lang="pt-BR" dirty="0" smtClean="0"/>
              <a:t>Imagina se pudesse ter em suas mãos uma ficha completa sobre cada adolescente? Páginas e páginas com informações detalhadas, como, o que gostam de comer, onde gostam de ir, que filmes gostam de assistir, que musicas gostam de ouvir, com quem mais gostam de sair, fotos desde pequenos, de suas famílias, seus momentos de tristeza, de alegria, suas vitórias, fracassos, suas viagens, suas opiniões e seus sonhos? Essa ficha já está pronto, e basta você acessa-la! </a:t>
            </a:r>
            <a:endParaRPr lang="pt-BR" dirty="0"/>
          </a:p>
        </p:txBody>
      </p:sp>
      <p:pic>
        <p:nvPicPr>
          <p:cNvPr id="6" name="Espaço Reservado para Imagem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016" r="24016"/>
          <a:stretch>
            <a:fillRect/>
          </a:stretch>
        </p:blipFill>
        <p:spPr/>
      </p:pic>
    </p:spTree>
    <p:extLst>
      <p:ext uri="{BB962C8B-B14F-4D97-AF65-F5344CB8AC3E}">
        <p14:creationId xmlns:p14="http://schemas.microsoft.com/office/powerpoint/2010/main" val="3837650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1920" y="771550"/>
            <a:ext cx="4968552" cy="1080120"/>
          </a:xfrm>
        </p:spPr>
        <p:txBody>
          <a:bodyPr>
            <a:normAutofit fontScale="90000"/>
          </a:bodyPr>
          <a:lstStyle/>
          <a:p>
            <a:r>
              <a:rPr lang="pt-BR" dirty="0" smtClean="0"/>
              <a:t>As redes sociais possuem muitas informações sobre cada usuário e elas estão a sua disposição</a:t>
            </a:r>
            <a:endParaRPr lang="pt-BR" dirty="0"/>
          </a:p>
        </p:txBody>
      </p:sp>
      <p:sp>
        <p:nvSpPr>
          <p:cNvPr id="3" name="Espaço Reservado para Texto 2"/>
          <p:cNvSpPr>
            <a:spLocks noGrp="1"/>
          </p:cNvSpPr>
          <p:nvPr>
            <p:ph type="body" idx="1"/>
          </p:nvPr>
        </p:nvSpPr>
        <p:spPr>
          <a:xfrm>
            <a:off x="3779912" y="1707654"/>
            <a:ext cx="4968552" cy="1512168"/>
          </a:xfrm>
        </p:spPr>
        <p:txBody>
          <a:bodyPr/>
          <a:lstStyle/>
          <a:p>
            <a:r>
              <a:rPr lang="pt-BR" dirty="0" smtClean="0"/>
              <a:t>Você conhece seu adolescente?</a:t>
            </a:r>
            <a:endParaRPr lang="pt-BR" dirty="0"/>
          </a:p>
        </p:txBody>
      </p:sp>
      <p:pic>
        <p:nvPicPr>
          <p:cNvPr id="7" name="Espaço Reservado para Imagem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3369" r="23369"/>
          <a:stretch>
            <a:fillRect/>
          </a:stretch>
        </p:blipFill>
        <p:spPr/>
      </p:pic>
    </p:spTree>
    <p:extLst>
      <p:ext uri="{BB962C8B-B14F-4D97-AF65-F5344CB8AC3E}">
        <p14:creationId xmlns:p14="http://schemas.microsoft.com/office/powerpoint/2010/main" val="2240826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146" r="8146"/>
          <a:stretch>
            <a:fillRect/>
          </a:stretch>
        </p:blipFill>
        <p:spPr/>
      </p:pic>
      <p:sp>
        <p:nvSpPr>
          <p:cNvPr id="8" name="Retângulo 7"/>
          <p:cNvSpPr/>
          <p:nvPr/>
        </p:nvSpPr>
        <p:spPr>
          <a:xfrm>
            <a:off x="0" y="3363838"/>
            <a:ext cx="9144000" cy="1779662"/>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
        <p:nvSpPr>
          <p:cNvPr id="2" name="Título 1"/>
          <p:cNvSpPr>
            <a:spLocks noGrp="1"/>
          </p:cNvSpPr>
          <p:nvPr>
            <p:ph type="title"/>
          </p:nvPr>
        </p:nvSpPr>
        <p:spPr>
          <a:xfrm>
            <a:off x="467543" y="3737021"/>
            <a:ext cx="7112747" cy="456336"/>
          </a:xfrm>
        </p:spPr>
        <p:txBody>
          <a:bodyPr>
            <a:normAutofit fontScale="90000"/>
          </a:bodyPr>
          <a:lstStyle/>
          <a:p>
            <a:r>
              <a:rPr lang="pt-BR" sz="2200" dirty="0" smtClean="0"/>
              <a:t>Acompanhe seu adolescente no </a:t>
            </a:r>
            <a:r>
              <a:rPr lang="pt-BR" b="1" dirty="0" err="1" smtClean="0">
                <a:solidFill>
                  <a:schemeClr val="bg1"/>
                </a:solidFill>
              </a:rPr>
              <a:t>Facebook</a:t>
            </a:r>
            <a:r>
              <a:rPr lang="pt-BR" dirty="0" smtClean="0">
                <a:solidFill>
                  <a:schemeClr val="bg1"/>
                </a:solidFill>
              </a:rPr>
              <a:t>.</a:t>
            </a:r>
            <a:r>
              <a:rPr lang="pt-BR" dirty="0" smtClean="0"/>
              <a:t> </a:t>
            </a:r>
            <a:br>
              <a:rPr lang="pt-BR" dirty="0" smtClean="0"/>
            </a:br>
            <a:r>
              <a:rPr lang="pt-BR" sz="2200" dirty="0" smtClean="0"/>
              <a:t>Computador, celular ou </a:t>
            </a:r>
            <a:r>
              <a:rPr lang="pt-BR" sz="2200" dirty="0" err="1" smtClean="0"/>
              <a:t>tablet</a:t>
            </a:r>
            <a:r>
              <a:rPr lang="pt-BR" sz="2200" dirty="0" smtClean="0"/>
              <a:t>. </a:t>
            </a:r>
            <a:endParaRPr lang="pt-BR" sz="3100" dirty="0"/>
          </a:p>
        </p:txBody>
      </p:sp>
      <p:sp>
        <p:nvSpPr>
          <p:cNvPr id="3" name="Espaço Reservado para Texto 2"/>
          <p:cNvSpPr>
            <a:spLocks noGrp="1"/>
          </p:cNvSpPr>
          <p:nvPr>
            <p:ph type="body" sz="half" idx="2"/>
          </p:nvPr>
        </p:nvSpPr>
        <p:spPr/>
        <p:txBody>
          <a:bodyPr>
            <a:noAutofit/>
          </a:bodyPr>
          <a:lstStyle/>
          <a:p>
            <a:r>
              <a:rPr lang="pt-BR" sz="2000" b="1" dirty="0">
                <a:solidFill>
                  <a:schemeClr val="bg1">
                    <a:lumMod val="75000"/>
                  </a:schemeClr>
                </a:solidFill>
              </a:rPr>
              <a:t>Observe</a:t>
            </a:r>
            <a:r>
              <a:rPr lang="pt-BR" sz="2000" b="1" dirty="0" smtClean="0">
                <a:solidFill>
                  <a:schemeClr val="bg1">
                    <a:lumMod val="75000"/>
                  </a:schemeClr>
                </a:solidFill>
              </a:rPr>
              <a:t>: </a:t>
            </a:r>
            <a:r>
              <a:rPr lang="pt-BR" sz="2000" dirty="0" smtClean="0">
                <a:solidFill>
                  <a:schemeClr val="bg1">
                    <a:lumMod val="75000"/>
                  </a:schemeClr>
                </a:solidFill>
              </a:rPr>
              <a:t>"Linha do tempo” “Amigos" “Sobre" “Fotos" e "Mais“ "Seguir"</a:t>
            </a:r>
            <a:endParaRPr lang="pt-BR" sz="2000" dirty="0">
              <a:solidFill>
                <a:schemeClr val="bg1">
                  <a:lumMod val="75000"/>
                </a:schemeClr>
              </a:solidFill>
            </a:endParaRPr>
          </a:p>
        </p:txBody>
      </p:sp>
    </p:spTree>
    <p:extLst>
      <p:ext uri="{BB962C8B-B14F-4D97-AF65-F5344CB8AC3E}">
        <p14:creationId xmlns:p14="http://schemas.microsoft.com/office/powerpoint/2010/main" val="1769042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 fill="hold"/>
                                        <p:tgtEl>
                                          <p:spTgt spid="8"/>
                                        </p:tgtEl>
                                        <p:attrNameLst>
                                          <p:attrName>ppt_x</p:attrName>
                                        </p:attrNameLst>
                                      </p:cBhvr>
                                      <p:tavLst>
                                        <p:tav tm="0">
                                          <p:val>
                                            <p:strVal val="#ppt_x"/>
                                          </p:val>
                                        </p:tav>
                                        <p:tav tm="100000">
                                          <p:val>
                                            <p:strVal val="#ppt_x"/>
                                          </p:val>
                                        </p:tav>
                                      </p:tavLst>
                                    </p:anim>
                                    <p:anim calcmode="lin" valueType="num">
                                      <p:cBhvr additive="base">
                                        <p:cTn id="8" dur="1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 fill="hold"/>
                                        <p:tgtEl>
                                          <p:spTgt spid="9"/>
                                        </p:tgtEl>
                                        <p:attrNameLst>
                                          <p:attrName>ppt_x</p:attrName>
                                        </p:attrNameLst>
                                      </p:cBhvr>
                                      <p:tavLst>
                                        <p:tav tm="0">
                                          <p:val>
                                            <p:strVal val="1+#ppt_w/2"/>
                                          </p:val>
                                        </p:tav>
                                        <p:tav tm="100000">
                                          <p:val>
                                            <p:strVal val="#ppt_x"/>
                                          </p:val>
                                        </p:tav>
                                      </p:tavLst>
                                    </p:anim>
                                    <p:anim calcmode="lin" valueType="num">
                                      <p:cBhvr additive="base">
                                        <p:cTn id="12" dur="1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797" b="7797"/>
          <a:stretch/>
        </p:blipFill>
        <p:spPr/>
      </p:pic>
      <p:sp>
        <p:nvSpPr>
          <p:cNvPr id="9" name="Retângulo 8"/>
          <p:cNvSpPr/>
          <p:nvPr/>
        </p:nvSpPr>
        <p:spPr>
          <a:xfrm>
            <a:off x="0" y="3579862"/>
            <a:ext cx="9144000" cy="1563638"/>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p:cNvSpPr>
            <a:spLocks noGrp="1"/>
          </p:cNvSpPr>
          <p:nvPr>
            <p:ph type="title"/>
          </p:nvPr>
        </p:nvSpPr>
        <p:spPr>
          <a:xfrm>
            <a:off x="323528" y="3682774"/>
            <a:ext cx="7886182" cy="761184"/>
          </a:xfrm>
        </p:spPr>
        <p:txBody>
          <a:bodyPr>
            <a:normAutofit fontScale="90000"/>
          </a:bodyPr>
          <a:lstStyle/>
          <a:p>
            <a:r>
              <a:rPr lang="pt-BR" sz="2200" dirty="0" smtClean="0"/>
              <a:t>Acompanhe seu adolescente no </a:t>
            </a:r>
            <a:r>
              <a:rPr lang="pt-BR" b="1" dirty="0" err="1" smtClean="0">
                <a:solidFill>
                  <a:schemeClr val="bg1"/>
                </a:solidFill>
              </a:rPr>
              <a:t>Instagram</a:t>
            </a:r>
            <a:r>
              <a:rPr lang="pt-BR" dirty="0" smtClean="0">
                <a:solidFill>
                  <a:schemeClr val="bg1"/>
                </a:solidFill>
              </a:rPr>
              <a:t>.</a:t>
            </a:r>
            <a:r>
              <a:rPr lang="pt-BR" dirty="0" smtClean="0"/>
              <a:t> </a:t>
            </a:r>
            <a:r>
              <a:rPr lang="pt-BR" sz="1800" dirty="0" smtClean="0"/>
              <a:t>Computador, celular ou </a:t>
            </a:r>
            <a:r>
              <a:rPr lang="pt-BR" sz="1800" dirty="0" err="1" smtClean="0"/>
              <a:t>tablet</a:t>
            </a:r>
            <a:endParaRPr lang="pt-BR" sz="2200" dirty="0"/>
          </a:p>
        </p:txBody>
      </p:sp>
      <p:sp>
        <p:nvSpPr>
          <p:cNvPr id="3" name="Espaço Reservado para Texto 2"/>
          <p:cNvSpPr>
            <a:spLocks noGrp="1"/>
          </p:cNvSpPr>
          <p:nvPr>
            <p:ph type="body" sz="half" idx="2"/>
          </p:nvPr>
        </p:nvSpPr>
        <p:spPr>
          <a:xfrm>
            <a:off x="539552" y="4636318"/>
            <a:ext cx="6782544" cy="391544"/>
          </a:xfrm>
        </p:spPr>
        <p:txBody>
          <a:bodyPr>
            <a:normAutofit fontScale="92500" lnSpcReduction="20000"/>
          </a:bodyPr>
          <a:lstStyle/>
          <a:p>
            <a:r>
              <a:rPr lang="pt-BR" dirty="0" smtClean="0"/>
              <a:t>“Seguir" "Sobre"</a:t>
            </a:r>
            <a:endParaRPr lang="pt-BR" dirty="0"/>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3463953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 fill="hold"/>
                                        <p:tgtEl>
                                          <p:spTgt spid="8"/>
                                        </p:tgtEl>
                                        <p:attrNameLst>
                                          <p:attrName>ppt_x</p:attrName>
                                        </p:attrNameLst>
                                      </p:cBhvr>
                                      <p:tavLst>
                                        <p:tav tm="0">
                                          <p:val>
                                            <p:strVal val="1+#ppt_w/2"/>
                                          </p:val>
                                        </p:tav>
                                        <p:tav tm="100000">
                                          <p:val>
                                            <p:strVal val="#ppt_x"/>
                                          </p:val>
                                        </p:tav>
                                      </p:tavLst>
                                    </p:anim>
                                    <p:anim calcmode="lin" valueType="num">
                                      <p:cBhvr additive="base">
                                        <p:cTn id="8" dur="1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 fill="hold"/>
                                        <p:tgtEl>
                                          <p:spTgt spid="9"/>
                                        </p:tgtEl>
                                        <p:attrNameLst>
                                          <p:attrName>ppt_x</p:attrName>
                                        </p:attrNameLst>
                                      </p:cBhvr>
                                      <p:tavLst>
                                        <p:tav tm="0">
                                          <p:val>
                                            <p:strVal val="#ppt_x"/>
                                          </p:val>
                                        </p:tav>
                                        <p:tav tm="100000">
                                          <p:val>
                                            <p:strVal val="#ppt_x"/>
                                          </p:val>
                                        </p:tav>
                                      </p:tavLst>
                                    </p:anim>
                                    <p:anim calcmode="lin" valueType="num">
                                      <p:cBhvr additive="base">
                                        <p:cTn id="12" dur="1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13" b="113"/>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p:txBody>
          <a:bodyPr/>
          <a:lstStyle/>
          <a:p>
            <a:r>
              <a:rPr lang="pt-BR" dirty="0"/>
              <a:t>Você foi escolhido!</a:t>
            </a:r>
          </a:p>
        </p:txBody>
      </p:sp>
      <p:sp>
        <p:nvSpPr>
          <p:cNvPr id="6" name="Espaço Reservado para Texto 5"/>
          <p:cNvSpPr>
            <a:spLocks noGrp="1"/>
          </p:cNvSpPr>
          <p:nvPr>
            <p:ph type="body" sz="half" idx="2"/>
          </p:nvPr>
        </p:nvSpPr>
        <p:spPr/>
        <p:txBody>
          <a:bodyPr>
            <a:normAutofit/>
          </a:bodyPr>
          <a:lstStyle/>
          <a:p>
            <a:r>
              <a:rPr lang="pt-BR" sz="3200" dirty="0" smtClean="0"/>
              <a:t>Você é um privilegiado!</a:t>
            </a:r>
            <a:endParaRPr lang="pt-BR" sz="3200" dirty="0"/>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312276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9" name="Retângulo 8"/>
          <p:cNvSpPr/>
          <p:nvPr/>
        </p:nvSpPr>
        <p:spPr>
          <a:xfrm>
            <a:off x="0" y="4011910"/>
            <a:ext cx="9144000" cy="1131590"/>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p:cNvSpPr>
            <a:spLocks noGrp="1"/>
          </p:cNvSpPr>
          <p:nvPr>
            <p:ph type="title"/>
          </p:nvPr>
        </p:nvSpPr>
        <p:spPr>
          <a:xfrm>
            <a:off x="499825" y="4491678"/>
            <a:ext cx="7112747" cy="456336"/>
          </a:xfrm>
        </p:spPr>
        <p:txBody>
          <a:bodyPr>
            <a:normAutofit fontScale="90000"/>
          </a:bodyPr>
          <a:lstStyle/>
          <a:p>
            <a:r>
              <a:rPr lang="pt-BR" sz="2200" dirty="0" smtClean="0"/>
              <a:t>Acompanhe seu adolescente no </a:t>
            </a:r>
            <a:r>
              <a:rPr lang="pt-BR" b="1" dirty="0" err="1" smtClean="0">
                <a:solidFill>
                  <a:schemeClr val="bg1"/>
                </a:solidFill>
              </a:rPr>
              <a:t>Twitter</a:t>
            </a:r>
            <a:r>
              <a:rPr lang="pt-BR" dirty="0" smtClean="0">
                <a:solidFill>
                  <a:schemeClr val="bg1"/>
                </a:solidFill>
              </a:rPr>
              <a:t> </a:t>
            </a:r>
            <a:r>
              <a:rPr lang="pt-BR" dirty="0" smtClean="0"/>
              <a:t/>
            </a:r>
            <a:br>
              <a:rPr lang="pt-BR" dirty="0" smtClean="0"/>
            </a:br>
            <a:r>
              <a:rPr lang="pt-BR" sz="1800" dirty="0" smtClean="0"/>
              <a:t>Computador, smartphone ou </a:t>
            </a:r>
            <a:r>
              <a:rPr lang="pt-BR" sz="1800" dirty="0" err="1" smtClean="0"/>
              <a:t>tablet</a:t>
            </a:r>
            <a:endParaRPr lang="pt-BR" sz="1800" dirty="0"/>
          </a:p>
        </p:txBody>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691543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 fill="hold"/>
                                        <p:tgtEl>
                                          <p:spTgt spid="10"/>
                                        </p:tgtEl>
                                        <p:attrNameLst>
                                          <p:attrName>ppt_x</p:attrName>
                                        </p:attrNameLst>
                                      </p:cBhvr>
                                      <p:tavLst>
                                        <p:tav tm="0">
                                          <p:val>
                                            <p:strVal val="1+#ppt_w/2"/>
                                          </p:val>
                                        </p:tav>
                                        <p:tav tm="100000">
                                          <p:val>
                                            <p:strVal val="#ppt_x"/>
                                          </p:val>
                                        </p:tav>
                                      </p:tavLst>
                                    </p:anim>
                                    <p:anim calcmode="lin" valueType="num">
                                      <p:cBhvr additive="base">
                                        <p:cTn id="12" dur="1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8" name="Retângulo 7"/>
          <p:cNvSpPr/>
          <p:nvPr/>
        </p:nvSpPr>
        <p:spPr>
          <a:xfrm>
            <a:off x="0" y="3579862"/>
            <a:ext cx="9144000" cy="1563638"/>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
        <p:nvSpPr>
          <p:cNvPr id="2" name="Título 1"/>
          <p:cNvSpPr>
            <a:spLocks noGrp="1"/>
          </p:cNvSpPr>
          <p:nvPr>
            <p:ph type="title"/>
          </p:nvPr>
        </p:nvSpPr>
        <p:spPr>
          <a:xfrm>
            <a:off x="467544" y="4133513"/>
            <a:ext cx="6782544" cy="456336"/>
          </a:xfrm>
        </p:spPr>
        <p:txBody>
          <a:bodyPr>
            <a:normAutofit fontScale="90000"/>
          </a:bodyPr>
          <a:lstStyle/>
          <a:p>
            <a:r>
              <a:rPr lang="pt-BR" sz="2200" dirty="0" smtClean="0"/>
              <a:t>Acompanhe seu adolescente no </a:t>
            </a:r>
            <a:r>
              <a:rPr lang="pt-BR" b="1" dirty="0" err="1" smtClean="0">
                <a:solidFill>
                  <a:schemeClr val="bg1"/>
                </a:solidFill>
              </a:rPr>
              <a:t>Periscope</a:t>
            </a:r>
            <a:r>
              <a:rPr lang="pt-BR" b="1" dirty="0" smtClean="0">
                <a:solidFill>
                  <a:schemeClr val="bg1"/>
                </a:solidFill>
              </a:rPr>
              <a:t>.</a:t>
            </a:r>
            <a:r>
              <a:rPr lang="pt-BR" dirty="0"/>
              <a:t> </a:t>
            </a:r>
            <a:r>
              <a:rPr lang="pt-BR" sz="2200" dirty="0" smtClean="0">
                <a:solidFill>
                  <a:schemeClr val="bg1">
                    <a:lumMod val="75000"/>
                  </a:schemeClr>
                </a:solidFill>
              </a:rPr>
              <a:t>Somente Smartphone e </a:t>
            </a:r>
            <a:r>
              <a:rPr lang="pt-BR" sz="2200" dirty="0" err="1" smtClean="0">
                <a:solidFill>
                  <a:schemeClr val="bg1">
                    <a:lumMod val="75000"/>
                  </a:schemeClr>
                </a:solidFill>
              </a:rPr>
              <a:t>tablet</a:t>
            </a:r>
            <a:endParaRPr lang="pt-BR" dirty="0">
              <a:solidFill>
                <a:schemeClr val="bg1">
                  <a:lumMod val="75000"/>
                </a:schemeClr>
              </a:solidFill>
            </a:endParaRPr>
          </a:p>
        </p:txBody>
      </p:sp>
      <p:sp>
        <p:nvSpPr>
          <p:cNvPr id="3" name="Espaço Reservado para Texto 2"/>
          <p:cNvSpPr>
            <a:spLocks noGrp="1"/>
          </p:cNvSpPr>
          <p:nvPr>
            <p:ph type="body" sz="half" idx="2"/>
          </p:nvPr>
        </p:nvSpPr>
        <p:spPr>
          <a:xfrm>
            <a:off x="467544" y="4628478"/>
            <a:ext cx="6782544" cy="391544"/>
          </a:xfrm>
        </p:spPr>
        <p:txBody>
          <a:bodyPr>
            <a:normAutofit fontScale="92500" lnSpcReduction="20000"/>
          </a:bodyPr>
          <a:lstStyle/>
          <a:p>
            <a:r>
              <a:rPr lang="pt-BR" dirty="0" smtClean="0"/>
              <a:t>"</a:t>
            </a:r>
            <a:r>
              <a:rPr lang="pt-BR" dirty="0" err="1" smtClean="0"/>
              <a:t>live</a:t>
            </a:r>
            <a:r>
              <a:rPr lang="pt-BR" dirty="0" smtClean="0"/>
              <a:t>"</a:t>
            </a:r>
            <a:endParaRPr lang="pt-BR" dirty="0"/>
          </a:p>
        </p:txBody>
      </p:sp>
    </p:spTree>
    <p:extLst>
      <p:ext uri="{BB962C8B-B14F-4D97-AF65-F5344CB8AC3E}">
        <p14:creationId xmlns:p14="http://schemas.microsoft.com/office/powerpoint/2010/main" val="2706984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 fill="hold"/>
                                        <p:tgtEl>
                                          <p:spTgt spid="8"/>
                                        </p:tgtEl>
                                        <p:attrNameLst>
                                          <p:attrName>ppt_x</p:attrName>
                                        </p:attrNameLst>
                                      </p:cBhvr>
                                      <p:tavLst>
                                        <p:tav tm="0">
                                          <p:val>
                                            <p:strVal val="#ppt_x"/>
                                          </p:val>
                                        </p:tav>
                                        <p:tav tm="100000">
                                          <p:val>
                                            <p:strVal val="#ppt_x"/>
                                          </p:val>
                                        </p:tav>
                                      </p:tavLst>
                                    </p:anim>
                                    <p:anim calcmode="lin" valueType="num">
                                      <p:cBhvr additive="base">
                                        <p:cTn id="8" dur="1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 fill="hold"/>
                                        <p:tgtEl>
                                          <p:spTgt spid="9"/>
                                        </p:tgtEl>
                                        <p:attrNameLst>
                                          <p:attrName>ppt_x</p:attrName>
                                        </p:attrNameLst>
                                      </p:cBhvr>
                                      <p:tavLst>
                                        <p:tav tm="0">
                                          <p:val>
                                            <p:strVal val="1+#ppt_w/2"/>
                                          </p:val>
                                        </p:tav>
                                        <p:tav tm="100000">
                                          <p:val>
                                            <p:strVal val="#ppt_x"/>
                                          </p:val>
                                        </p:tav>
                                      </p:tavLst>
                                    </p:anim>
                                    <p:anim calcmode="lin" valueType="num">
                                      <p:cBhvr additive="base">
                                        <p:cTn id="12" dur="1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p:cNvPicPr>
            <a:picLocks noGrp="1" noChangeAspect="1"/>
          </p:cNvPicPr>
          <p:nvPr>
            <p:ph type="pic" idx="1"/>
          </p:nvPr>
        </p:nvPicPr>
        <p:blipFill>
          <a:blip r:embed="rId2">
            <a:extLst>
              <a:ext uri="{28A0092B-C50C-407E-A947-70E740481C1C}">
                <a14:useLocalDpi xmlns:a14="http://schemas.microsoft.com/office/drawing/2010/main" val="0"/>
              </a:ext>
            </a:extLst>
          </a:blip>
          <a:srcRect t="7845" b="7845"/>
          <a:stretch>
            <a:fillRect/>
          </a:stretch>
        </p:blipFill>
        <p:spPr/>
      </p:pic>
      <p:sp>
        <p:nvSpPr>
          <p:cNvPr id="9" name="Retângulo 8"/>
          <p:cNvSpPr/>
          <p:nvPr/>
        </p:nvSpPr>
        <p:spPr>
          <a:xfrm>
            <a:off x="0" y="3579862"/>
            <a:ext cx="9144000" cy="1563638"/>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
        <p:nvSpPr>
          <p:cNvPr id="2" name="Título 1"/>
          <p:cNvSpPr>
            <a:spLocks noGrp="1"/>
          </p:cNvSpPr>
          <p:nvPr>
            <p:ph type="title"/>
          </p:nvPr>
        </p:nvSpPr>
        <p:spPr>
          <a:xfrm>
            <a:off x="323528" y="4515966"/>
            <a:ext cx="6782544" cy="456336"/>
          </a:xfrm>
        </p:spPr>
        <p:txBody>
          <a:bodyPr>
            <a:normAutofit fontScale="90000"/>
          </a:bodyPr>
          <a:lstStyle/>
          <a:p>
            <a:r>
              <a:rPr lang="pt-BR" sz="2200" dirty="0" smtClean="0"/>
              <a:t>Acompanhe seu adolescente no </a:t>
            </a:r>
            <a:r>
              <a:rPr lang="pt-BR" b="1" dirty="0" err="1" smtClean="0">
                <a:solidFill>
                  <a:schemeClr val="bg1"/>
                </a:solidFill>
              </a:rPr>
              <a:t>SnapChat</a:t>
            </a:r>
            <a:r>
              <a:rPr lang="pt-BR" dirty="0" smtClean="0"/>
              <a:t/>
            </a:r>
            <a:br>
              <a:rPr lang="pt-BR" dirty="0" smtClean="0"/>
            </a:br>
            <a:r>
              <a:rPr lang="pt-BR" sz="2700" dirty="0" smtClean="0"/>
              <a:t>Somente smartphone</a:t>
            </a:r>
            <a:endParaRPr lang="pt-BR" sz="2700" dirty="0"/>
          </a:p>
        </p:txBody>
      </p:sp>
    </p:spTree>
    <p:extLst>
      <p:ext uri="{BB962C8B-B14F-4D97-AF65-F5344CB8AC3E}">
        <p14:creationId xmlns:p14="http://schemas.microsoft.com/office/powerpoint/2010/main" val="4107794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 fill="hold"/>
                                        <p:tgtEl>
                                          <p:spTgt spid="10"/>
                                        </p:tgtEl>
                                        <p:attrNameLst>
                                          <p:attrName>ppt_x</p:attrName>
                                        </p:attrNameLst>
                                      </p:cBhvr>
                                      <p:tavLst>
                                        <p:tav tm="0">
                                          <p:val>
                                            <p:strVal val="1+#ppt_w/2"/>
                                          </p:val>
                                        </p:tav>
                                        <p:tav tm="100000">
                                          <p:val>
                                            <p:strVal val="#ppt_x"/>
                                          </p:val>
                                        </p:tav>
                                      </p:tavLst>
                                    </p:anim>
                                    <p:anim calcmode="lin" valueType="num">
                                      <p:cBhvr additive="base">
                                        <p:cTn id="12" dur="1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67544" y="339502"/>
            <a:ext cx="8229600" cy="857250"/>
          </a:xfrm>
        </p:spPr>
        <p:txBody>
          <a:bodyPr>
            <a:normAutofit fontScale="90000"/>
          </a:bodyPr>
          <a:lstStyle/>
          <a:p>
            <a:r>
              <a:rPr lang="pt-BR" dirty="0" smtClean="0"/>
              <a:t>Usando a tecnologia para</a:t>
            </a:r>
            <a:br>
              <a:rPr lang="pt-BR" dirty="0" smtClean="0"/>
            </a:br>
            <a:r>
              <a:rPr lang="pt-BR" dirty="0" smtClean="0"/>
              <a:t>seu grupo Musical</a:t>
            </a:r>
            <a:endParaRPr lang="pt-BR" dirty="0"/>
          </a:p>
        </p:txBody>
      </p:sp>
      <p:sp>
        <p:nvSpPr>
          <p:cNvPr id="5" name="Espaço Reservado para Conteúdo 4"/>
          <p:cNvSpPr>
            <a:spLocks noGrp="1"/>
          </p:cNvSpPr>
          <p:nvPr>
            <p:ph idx="1"/>
          </p:nvPr>
        </p:nvSpPr>
        <p:spPr>
          <a:xfrm>
            <a:off x="467544" y="1563638"/>
            <a:ext cx="8229600" cy="3175001"/>
          </a:xfrm>
        </p:spPr>
        <p:txBody>
          <a:bodyPr>
            <a:normAutofit fontScale="62500" lnSpcReduction="20000"/>
          </a:bodyPr>
          <a:lstStyle/>
          <a:p>
            <a:r>
              <a:rPr lang="pt-BR" dirty="0" smtClean="0">
                <a:solidFill>
                  <a:schemeClr val="bg1">
                    <a:lumMod val="65000"/>
                  </a:schemeClr>
                </a:solidFill>
              </a:rPr>
              <a:t>divulgue canais com musicas saudáveis, e também disponibilize essas musicas em um pen drive ou possa enviar pelo </a:t>
            </a:r>
            <a:r>
              <a:rPr lang="pt-BR" dirty="0" err="1" smtClean="0">
                <a:solidFill>
                  <a:schemeClr val="bg1">
                    <a:lumMod val="65000"/>
                  </a:schemeClr>
                </a:solidFill>
              </a:rPr>
              <a:t>WhatsApp</a:t>
            </a:r>
            <a:r>
              <a:rPr lang="pt-BR" dirty="0" smtClean="0">
                <a:solidFill>
                  <a:schemeClr val="bg1">
                    <a:lumMod val="65000"/>
                  </a:schemeClr>
                </a:solidFill>
              </a:rPr>
              <a:t> por exemplo.</a:t>
            </a:r>
          </a:p>
          <a:p>
            <a:r>
              <a:rPr lang="pt-BR" dirty="0" smtClean="0">
                <a:solidFill>
                  <a:schemeClr val="bg1">
                    <a:lumMod val="65000"/>
                  </a:schemeClr>
                </a:solidFill>
              </a:rPr>
              <a:t>A Gravadora Novo Tempo é referência em nosso meio, com musicas de qualidade que podem ser indicadas.</a:t>
            </a:r>
            <a:br>
              <a:rPr lang="pt-BR" dirty="0" smtClean="0">
                <a:solidFill>
                  <a:schemeClr val="bg1">
                    <a:lumMod val="65000"/>
                  </a:schemeClr>
                </a:solidFill>
              </a:rPr>
            </a:br>
            <a:r>
              <a:rPr lang="pt-BR" dirty="0" smtClean="0">
                <a:solidFill>
                  <a:schemeClr val="bg1">
                    <a:lumMod val="65000"/>
                  </a:schemeClr>
                </a:solidFill>
              </a:rPr>
              <a:t>Você também pode presentear seus adolescentes com CDs. </a:t>
            </a:r>
            <a:endParaRPr lang="pt-BR" dirty="0" smtClean="0">
              <a:solidFill>
                <a:schemeClr val="bg1">
                  <a:lumMod val="65000"/>
                </a:schemeClr>
              </a:solidFill>
              <a:sym typeface="Times"/>
            </a:endParaRPr>
          </a:p>
          <a:p>
            <a:r>
              <a:rPr lang="pt-BR" dirty="0" smtClean="0">
                <a:solidFill>
                  <a:schemeClr val="bg1">
                    <a:lumMod val="65000"/>
                  </a:schemeClr>
                </a:solidFill>
              </a:rPr>
              <a:t>Nas lojas virtuais, também é possível adquirir musicas de cantores da Gravadora Novo Tempo. Aplicativos como “</a:t>
            </a:r>
            <a:r>
              <a:rPr lang="pt-BR" dirty="0" err="1" smtClean="0">
                <a:solidFill>
                  <a:schemeClr val="bg1">
                    <a:lumMod val="65000"/>
                  </a:schemeClr>
                </a:solidFill>
              </a:rPr>
              <a:t>iTunes</a:t>
            </a:r>
            <a:r>
              <a:rPr lang="pt-BR" dirty="0" smtClean="0">
                <a:solidFill>
                  <a:schemeClr val="bg1">
                    <a:lumMod val="65000"/>
                  </a:schemeClr>
                </a:solidFill>
              </a:rPr>
              <a:t>" para iPhone e “Play </a:t>
            </a:r>
            <a:r>
              <a:rPr lang="pt-BR" dirty="0" err="1" smtClean="0">
                <a:solidFill>
                  <a:schemeClr val="bg1">
                    <a:lumMod val="65000"/>
                  </a:schemeClr>
                </a:solidFill>
              </a:rPr>
              <a:t>Store</a:t>
            </a:r>
            <a:r>
              <a:rPr lang="pt-BR" dirty="0" smtClean="0">
                <a:solidFill>
                  <a:schemeClr val="bg1">
                    <a:lumMod val="65000"/>
                  </a:schemeClr>
                </a:solidFill>
              </a:rPr>
              <a:t>” para </a:t>
            </a:r>
            <a:r>
              <a:rPr lang="pt-BR" dirty="0" err="1" smtClean="0">
                <a:solidFill>
                  <a:schemeClr val="bg1">
                    <a:lumMod val="65000"/>
                  </a:schemeClr>
                </a:solidFill>
              </a:rPr>
              <a:t>Android</a:t>
            </a:r>
            <a:r>
              <a:rPr lang="pt-BR" dirty="0" smtClean="0">
                <a:solidFill>
                  <a:schemeClr val="bg1">
                    <a:lumMod val="65000"/>
                  </a:schemeClr>
                </a:solidFill>
              </a:rPr>
              <a:t>, fazem este tipo de serviço. </a:t>
            </a:r>
            <a:endParaRPr lang="pt-BR" dirty="0">
              <a:solidFill>
                <a:schemeClr val="bg1">
                  <a:lumMod val="65000"/>
                </a:schemeClr>
              </a:solidFill>
            </a:endParaRPr>
          </a:p>
        </p:txBody>
      </p:sp>
    </p:spTree>
    <p:extLst>
      <p:ext uri="{BB962C8B-B14F-4D97-AF65-F5344CB8AC3E}">
        <p14:creationId xmlns:p14="http://schemas.microsoft.com/office/powerpoint/2010/main" val="157789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05979"/>
            <a:ext cx="8229600" cy="565571"/>
          </a:xfrm>
        </p:spPr>
        <p:txBody>
          <a:bodyPr>
            <a:normAutofit fontScale="90000"/>
          </a:bodyPr>
          <a:lstStyle/>
          <a:p>
            <a:r>
              <a:rPr lang="pt-BR" dirty="0" err="1" smtClean="0"/>
              <a:t>PodCasts</a:t>
            </a:r>
            <a:endParaRPr lang="pt-BR" dirty="0"/>
          </a:p>
        </p:txBody>
      </p:sp>
      <p:sp>
        <p:nvSpPr>
          <p:cNvPr id="5" name="Espaço Reservado para Conteúdo 4"/>
          <p:cNvSpPr>
            <a:spLocks noGrp="1"/>
          </p:cNvSpPr>
          <p:nvPr>
            <p:ph idx="1"/>
          </p:nvPr>
        </p:nvSpPr>
        <p:spPr>
          <a:xfrm>
            <a:off x="467544" y="915566"/>
            <a:ext cx="7992888" cy="4032448"/>
          </a:xfrm>
        </p:spPr>
        <p:txBody>
          <a:bodyPr>
            <a:normAutofit fontScale="40000" lnSpcReduction="20000"/>
          </a:bodyPr>
          <a:lstStyle/>
          <a:p>
            <a:pPr marL="514350" indent="-514350">
              <a:buFont typeface="+mj-lt"/>
              <a:buAutoNum type="arabicPeriod"/>
            </a:pPr>
            <a:r>
              <a:rPr lang="pt-BR" dirty="0" smtClean="0">
                <a:solidFill>
                  <a:schemeClr val="bg1">
                    <a:lumMod val="65000"/>
                  </a:schemeClr>
                </a:solidFill>
              </a:rPr>
              <a:t>Rede Novo Tempo” - </a:t>
            </a:r>
            <a:r>
              <a:rPr lang="pt-BR" dirty="0" err="1" smtClean="0">
                <a:solidFill>
                  <a:schemeClr val="bg1">
                    <a:lumMod val="65000"/>
                  </a:schemeClr>
                </a:solidFill>
              </a:rPr>
              <a:t>PodCast</a:t>
            </a:r>
            <a:r>
              <a:rPr lang="pt-BR" dirty="0" smtClean="0">
                <a:solidFill>
                  <a:schemeClr val="bg1">
                    <a:lumMod val="65000"/>
                  </a:schemeClr>
                </a:solidFill>
              </a:rPr>
              <a:t> da Rede Novo Tempo</a:t>
            </a:r>
          </a:p>
          <a:p>
            <a:pPr marL="514350" indent="-514350">
              <a:buFont typeface="+mj-lt"/>
              <a:buAutoNum type="arabicPeriod"/>
            </a:pPr>
            <a:r>
              <a:rPr lang="pt-BR" dirty="0" smtClean="0">
                <a:solidFill>
                  <a:schemeClr val="bg1">
                    <a:lumMod val="65000"/>
                  </a:schemeClr>
                </a:solidFill>
              </a:rPr>
              <a:t>“</a:t>
            </a:r>
            <a:r>
              <a:rPr lang="pt-BR" dirty="0" err="1" smtClean="0">
                <a:solidFill>
                  <a:schemeClr val="bg1">
                    <a:lumMod val="65000"/>
                  </a:schemeClr>
                </a:solidFill>
              </a:rPr>
              <a:t>Bible</a:t>
            </a:r>
            <a:r>
              <a:rPr lang="pt-BR" dirty="0" smtClean="0">
                <a:solidFill>
                  <a:schemeClr val="bg1">
                    <a:lumMod val="65000"/>
                  </a:schemeClr>
                </a:solidFill>
              </a:rPr>
              <a:t> </a:t>
            </a:r>
            <a:r>
              <a:rPr lang="pt-BR" dirty="0" err="1" smtClean="0">
                <a:solidFill>
                  <a:schemeClr val="bg1">
                    <a:lumMod val="65000"/>
                  </a:schemeClr>
                </a:solidFill>
              </a:rPr>
              <a:t>Cast</a:t>
            </a:r>
            <a:r>
              <a:rPr lang="pt-BR" dirty="0" smtClean="0">
                <a:solidFill>
                  <a:schemeClr val="bg1">
                    <a:lumMod val="65000"/>
                  </a:schemeClr>
                </a:solidFill>
              </a:rPr>
              <a:t>” - </a:t>
            </a:r>
            <a:r>
              <a:rPr lang="pt-BR" dirty="0" err="1" smtClean="0">
                <a:solidFill>
                  <a:schemeClr val="bg1">
                    <a:lumMod val="65000"/>
                  </a:schemeClr>
                </a:solidFill>
              </a:rPr>
              <a:t>PodCast</a:t>
            </a:r>
            <a:r>
              <a:rPr lang="pt-BR" dirty="0" smtClean="0">
                <a:solidFill>
                  <a:schemeClr val="bg1">
                    <a:lumMod val="65000"/>
                  </a:schemeClr>
                </a:solidFill>
              </a:rPr>
              <a:t> sobre assuntos bíblicos diversos.</a:t>
            </a:r>
          </a:p>
          <a:p>
            <a:pPr marL="514350" indent="-514350">
              <a:buFont typeface="+mj-lt"/>
              <a:buAutoNum type="arabicPeriod"/>
            </a:pPr>
            <a:r>
              <a:rPr lang="pt-BR" dirty="0" smtClean="0">
                <a:solidFill>
                  <a:schemeClr val="bg1">
                    <a:lumMod val="65000"/>
                  </a:schemeClr>
                </a:solidFill>
              </a:rPr>
              <a:t>A Grande Esperança” - </a:t>
            </a:r>
            <a:r>
              <a:rPr lang="pt-BR" dirty="0" err="1" smtClean="0">
                <a:solidFill>
                  <a:schemeClr val="bg1">
                    <a:lumMod val="65000"/>
                  </a:schemeClr>
                </a:solidFill>
              </a:rPr>
              <a:t>PodCast</a:t>
            </a:r>
            <a:r>
              <a:rPr lang="pt-BR" dirty="0" smtClean="0">
                <a:solidFill>
                  <a:schemeClr val="bg1">
                    <a:lumMod val="65000"/>
                  </a:schemeClr>
                </a:solidFill>
              </a:rPr>
              <a:t> sobre o livro A Grande Esperança.</a:t>
            </a:r>
          </a:p>
          <a:p>
            <a:pPr marL="514350" indent="-514350">
              <a:buFont typeface="+mj-lt"/>
              <a:buAutoNum type="arabicPeriod"/>
            </a:pPr>
            <a:r>
              <a:rPr lang="pt-BR" dirty="0" smtClean="0">
                <a:solidFill>
                  <a:schemeClr val="bg1">
                    <a:lumMod val="65000"/>
                  </a:schemeClr>
                </a:solidFill>
              </a:rPr>
              <a:t>“Pupilas em Brasa” - </a:t>
            </a:r>
            <a:r>
              <a:rPr lang="pt-BR" dirty="0" err="1" smtClean="0">
                <a:solidFill>
                  <a:schemeClr val="bg1">
                    <a:lumMod val="65000"/>
                  </a:schemeClr>
                </a:solidFill>
              </a:rPr>
              <a:t>PodCast</a:t>
            </a:r>
            <a:r>
              <a:rPr lang="pt-BR" dirty="0" smtClean="0">
                <a:solidFill>
                  <a:schemeClr val="bg1">
                    <a:lumMod val="65000"/>
                  </a:schemeClr>
                </a:solidFill>
              </a:rPr>
              <a:t> sobre cultura, filmes, games, series, e musica)</a:t>
            </a:r>
          </a:p>
          <a:p>
            <a:pPr marL="514350" indent="-514350">
              <a:buFont typeface="+mj-lt"/>
              <a:buAutoNum type="arabicPeriod"/>
            </a:pPr>
            <a:r>
              <a:rPr lang="pt-BR" dirty="0" smtClean="0">
                <a:solidFill>
                  <a:schemeClr val="bg1">
                    <a:lumMod val="65000"/>
                  </a:schemeClr>
                </a:solidFill>
              </a:rPr>
              <a:t>“Daniel Gonçalves” - </a:t>
            </a:r>
            <a:r>
              <a:rPr lang="pt-BR" dirty="0" err="1" smtClean="0">
                <a:solidFill>
                  <a:schemeClr val="bg1">
                    <a:lumMod val="65000"/>
                  </a:schemeClr>
                </a:solidFill>
              </a:rPr>
              <a:t>PodCast</a:t>
            </a:r>
            <a:r>
              <a:rPr lang="pt-BR" dirty="0" smtClean="0">
                <a:solidFill>
                  <a:schemeClr val="bg1">
                    <a:lumMod val="65000"/>
                  </a:schemeClr>
                </a:solidFill>
              </a:rPr>
              <a:t> sobre a lição da semana</a:t>
            </a:r>
          </a:p>
          <a:p>
            <a:pPr marL="514350" indent="-514350">
              <a:buFont typeface="+mj-lt"/>
              <a:buAutoNum type="arabicPeriod"/>
            </a:pPr>
            <a:r>
              <a:rPr lang="pt-BR" dirty="0" smtClean="0">
                <a:solidFill>
                  <a:schemeClr val="bg1">
                    <a:lumMod val="65000"/>
                  </a:schemeClr>
                </a:solidFill>
              </a:rPr>
              <a:t>“Áudios Novo Tempo” - </a:t>
            </a:r>
            <a:r>
              <a:rPr lang="pt-BR" dirty="0" err="1" smtClean="0">
                <a:solidFill>
                  <a:schemeClr val="bg1">
                    <a:lumMod val="65000"/>
                  </a:schemeClr>
                </a:solidFill>
              </a:rPr>
              <a:t>PodCast</a:t>
            </a:r>
            <a:r>
              <a:rPr lang="pt-BR" dirty="0" smtClean="0">
                <a:solidFill>
                  <a:schemeClr val="bg1">
                    <a:lumMod val="65000"/>
                  </a:schemeClr>
                </a:solidFill>
              </a:rPr>
              <a:t> com programas da Novo Tempo.</a:t>
            </a:r>
          </a:p>
          <a:p>
            <a:pPr marL="514350" indent="-514350">
              <a:buFont typeface="+mj-lt"/>
              <a:buAutoNum type="arabicPeriod"/>
            </a:pPr>
            <a:r>
              <a:rPr lang="pt-BR" dirty="0" smtClean="0">
                <a:solidFill>
                  <a:schemeClr val="bg1">
                    <a:lumMod val="65000"/>
                  </a:schemeClr>
                </a:solidFill>
              </a:rPr>
              <a:t>“Lições da </a:t>
            </a:r>
            <a:r>
              <a:rPr lang="pt-BR" dirty="0" err="1" smtClean="0">
                <a:solidFill>
                  <a:schemeClr val="bg1">
                    <a:lumMod val="65000"/>
                  </a:schemeClr>
                </a:solidFill>
              </a:rPr>
              <a:t>Biblia</a:t>
            </a:r>
            <a:r>
              <a:rPr lang="pt-BR" dirty="0" smtClean="0">
                <a:solidFill>
                  <a:schemeClr val="bg1">
                    <a:lumMod val="65000"/>
                  </a:schemeClr>
                </a:solidFill>
              </a:rPr>
              <a:t>” - </a:t>
            </a:r>
            <a:r>
              <a:rPr lang="pt-BR" dirty="0" err="1" smtClean="0">
                <a:solidFill>
                  <a:schemeClr val="bg1">
                    <a:lumMod val="65000"/>
                  </a:schemeClr>
                </a:solidFill>
              </a:rPr>
              <a:t>PodCast</a:t>
            </a:r>
            <a:r>
              <a:rPr lang="pt-BR" dirty="0" smtClean="0">
                <a:solidFill>
                  <a:schemeClr val="bg1">
                    <a:lumMod val="65000"/>
                  </a:schemeClr>
                </a:solidFill>
              </a:rPr>
              <a:t> com </a:t>
            </a:r>
            <a:r>
              <a:rPr lang="pt-BR" dirty="0" err="1" smtClean="0">
                <a:solidFill>
                  <a:schemeClr val="bg1">
                    <a:lumMod val="65000"/>
                  </a:schemeClr>
                </a:solidFill>
              </a:rPr>
              <a:t>audio</a:t>
            </a:r>
            <a:r>
              <a:rPr lang="pt-BR" dirty="0" smtClean="0">
                <a:solidFill>
                  <a:schemeClr val="bg1">
                    <a:lumMod val="65000"/>
                  </a:schemeClr>
                </a:solidFill>
              </a:rPr>
              <a:t> do programa Lições da </a:t>
            </a:r>
            <a:r>
              <a:rPr lang="pt-BR" dirty="0" err="1" smtClean="0">
                <a:solidFill>
                  <a:schemeClr val="bg1">
                    <a:lumMod val="65000"/>
                  </a:schemeClr>
                </a:solidFill>
              </a:rPr>
              <a:t>Biblia</a:t>
            </a:r>
            <a:r>
              <a:rPr lang="pt-BR" dirty="0" smtClean="0">
                <a:solidFill>
                  <a:schemeClr val="bg1">
                    <a:lumMod val="65000"/>
                  </a:schemeClr>
                </a:solidFill>
              </a:rPr>
              <a:t> da Novo Tempo.</a:t>
            </a:r>
          </a:p>
          <a:p>
            <a:pPr marL="514350" indent="-514350">
              <a:buFont typeface="+mj-lt"/>
              <a:buAutoNum type="arabicPeriod"/>
            </a:pPr>
            <a:r>
              <a:rPr lang="pt-BR" dirty="0" smtClean="0">
                <a:solidFill>
                  <a:schemeClr val="bg1">
                    <a:lumMod val="65000"/>
                  </a:schemeClr>
                </a:solidFill>
              </a:rPr>
              <a:t>“Consultório de Família” - </a:t>
            </a:r>
            <a:r>
              <a:rPr lang="pt-BR" dirty="0" err="1" smtClean="0">
                <a:solidFill>
                  <a:schemeClr val="bg1">
                    <a:lumMod val="65000"/>
                  </a:schemeClr>
                </a:solidFill>
              </a:rPr>
              <a:t>PodCast</a:t>
            </a:r>
            <a:r>
              <a:rPr lang="pt-BR" dirty="0" smtClean="0">
                <a:solidFill>
                  <a:schemeClr val="bg1">
                    <a:lumMod val="65000"/>
                  </a:schemeClr>
                </a:solidFill>
              </a:rPr>
              <a:t> com </a:t>
            </a:r>
            <a:r>
              <a:rPr lang="pt-BR" dirty="0" err="1" smtClean="0">
                <a:solidFill>
                  <a:schemeClr val="bg1">
                    <a:lumMod val="65000"/>
                  </a:schemeClr>
                </a:solidFill>
              </a:rPr>
              <a:t>audio</a:t>
            </a:r>
            <a:r>
              <a:rPr lang="pt-BR" dirty="0" smtClean="0">
                <a:solidFill>
                  <a:schemeClr val="bg1">
                    <a:lumMod val="65000"/>
                  </a:schemeClr>
                </a:solidFill>
              </a:rPr>
              <a:t> do programa Consultório de Família da Novo Tempo. “A Voz da Profecia” – </a:t>
            </a:r>
          </a:p>
          <a:p>
            <a:pPr marL="514350" indent="-514350">
              <a:buFont typeface="+mj-lt"/>
              <a:buAutoNum type="arabicPeriod"/>
            </a:pPr>
            <a:r>
              <a:rPr lang="pt-BR" dirty="0" err="1" smtClean="0">
                <a:solidFill>
                  <a:schemeClr val="bg1">
                    <a:lumMod val="65000"/>
                  </a:schemeClr>
                </a:solidFill>
              </a:rPr>
              <a:t>PodCast</a:t>
            </a:r>
            <a:r>
              <a:rPr lang="pt-BR" dirty="0" smtClean="0">
                <a:solidFill>
                  <a:schemeClr val="bg1">
                    <a:lumMod val="65000"/>
                  </a:schemeClr>
                </a:solidFill>
              </a:rPr>
              <a:t> com </a:t>
            </a:r>
            <a:r>
              <a:rPr lang="pt-BR" dirty="0" err="1" smtClean="0">
                <a:solidFill>
                  <a:schemeClr val="bg1">
                    <a:lumMod val="65000"/>
                  </a:schemeClr>
                </a:solidFill>
              </a:rPr>
              <a:t>audio</a:t>
            </a:r>
            <a:r>
              <a:rPr lang="pt-BR" dirty="0" smtClean="0">
                <a:solidFill>
                  <a:schemeClr val="bg1">
                    <a:lumMod val="65000"/>
                  </a:schemeClr>
                </a:solidFill>
              </a:rPr>
              <a:t> do programa A Voz da Profecia da Novo Tempo</a:t>
            </a:r>
          </a:p>
          <a:p>
            <a:r>
              <a:rPr lang="pt-BR" dirty="0"/>
              <a:t>Para assinar um canal de </a:t>
            </a:r>
            <a:r>
              <a:rPr lang="pt-BR" dirty="0" err="1"/>
              <a:t>Podcasts</a:t>
            </a:r>
            <a:r>
              <a:rPr lang="pt-BR" dirty="0"/>
              <a:t> é necessário o aplicativo “</a:t>
            </a:r>
            <a:r>
              <a:rPr lang="pt-BR" dirty="0" err="1"/>
              <a:t>Podcast</a:t>
            </a:r>
            <a:r>
              <a:rPr lang="pt-BR" dirty="0"/>
              <a:t>” no </a:t>
            </a:r>
            <a:r>
              <a:rPr lang="pt-BR" dirty="0" err="1"/>
              <a:t>Iphone</a:t>
            </a:r>
            <a:r>
              <a:rPr lang="pt-BR" dirty="0"/>
              <a:t> e “</a:t>
            </a:r>
            <a:r>
              <a:rPr lang="pt-BR" dirty="0" err="1"/>
              <a:t>Podcast</a:t>
            </a:r>
            <a:r>
              <a:rPr lang="pt-BR" dirty="0"/>
              <a:t> </a:t>
            </a:r>
            <a:r>
              <a:rPr lang="pt-BR" dirty="0" err="1"/>
              <a:t>Iddict</a:t>
            </a:r>
            <a:r>
              <a:rPr lang="pt-BR" dirty="0"/>
              <a:t>” no </a:t>
            </a:r>
            <a:r>
              <a:rPr lang="pt-BR" dirty="0" err="1"/>
              <a:t>Android</a:t>
            </a:r>
            <a:r>
              <a:rPr lang="pt-BR" dirty="0"/>
              <a:t> </a:t>
            </a:r>
            <a:r>
              <a:rPr lang="pt-BR" dirty="0" smtClean="0">
                <a:solidFill>
                  <a:schemeClr val="bg1">
                    <a:lumMod val="65000"/>
                  </a:schemeClr>
                </a:solidFill>
              </a:rPr>
              <a:t> </a:t>
            </a:r>
            <a:endParaRPr lang="pt-BR" dirty="0">
              <a:solidFill>
                <a:schemeClr val="bg1">
                  <a:lumMod val="65000"/>
                </a:schemeClr>
              </a:solidFill>
            </a:endParaRPr>
          </a:p>
        </p:txBody>
      </p:sp>
    </p:spTree>
    <p:extLst>
      <p:ext uri="{BB962C8B-B14F-4D97-AF65-F5344CB8AC3E}">
        <p14:creationId xmlns:p14="http://schemas.microsoft.com/office/powerpoint/2010/main" val="528543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Aplicativos</a:t>
            </a:r>
            <a:endParaRPr lang="pt-BR" dirty="0"/>
          </a:p>
        </p:txBody>
      </p:sp>
      <p:sp>
        <p:nvSpPr>
          <p:cNvPr id="3" name="Espaço Reservado para Conteúdo 2"/>
          <p:cNvSpPr>
            <a:spLocks noGrp="1"/>
          </p:cNvSpPr>
          <p:nvPr>
            <p:ph idx="1"/>
          </p:nvPr>
        </p:nvSpPr>
        <p:spPr>
          <a:xfrm>
            <a:off x="457200" y="987574"/>
            <a:ext cx="8229600" cy="3888432"/>
          </a:xfrm>
        </p:spPr>
        <p:txBody>
          <a:bodyPr>
            <a:normAutofit fontScale="40000" lnSpcReduction="20000"/>
          </a:bodyPr>
          <a:lstStyle/>
          <a:p>
            <a:pPr marL="514350" indent="-514350">
              <a:lnSpc>
                <a:spcPct val="120000"/>
              </a:lnSpc>
              <a:spcBef>
                <a:spcPts val="0"/>
              </a:spcBef>
              <a:buFont typeface="+mj-lt"/>
              <a:buAutoNum type="arabicPeriod"/>
            </a:pPr>
            <a:r>
              <a:rPr lang="pt-BR" dirty="0" smtClean="0"/>
              <a:t>"Novo Tempo"</a:t>
            </a:r>
          </a:p>
          <a:p>
            <a:pPr marL="514350" indent="-514350">
              <a:lnSpc>
                <a:spcPct val="120000"/>
              </a:lnSpc>
              <a:spcBef>
                <a:spcPts val="0"/>
              </a:spcBef>
              <a:buFont typeface="+mj-lt"/>
              <a:buAutoNum type="arabicPeriod"/>
            </a:pPr>
            <a:r>
              <a:rPr lang="pt-BR" dirty="0" smtClean="0"/>
              <a:t>"Por do Sol"</a:t>
            </a:r>
          </a:p>
          <a:p>
            <a:pPr marL="514350" indent="-514350">
              <a:lnSpc>
                <a:spcPct val="120000"/>
              </a:lnSpc>
              <a:spcBef>
                <a:spcPts val="0"/>
              </a:spcBef>
              <a:buFont typeface="+mj-lt"/>
              <a:buAutoNum type="arabicPeriod"/>
            </a:pPr>
            <a:r>
              <a:rPr lang="pt-BR" dirty="0" smtClean="0"/>
              <a:t>"Lição da Escola Sabatina"</a:t>
            </a:r>
          </a:p>
          <a:p>
            <a:pPr marL="514350" indent="-514350">
              <a:lnSpc>
                <a:spcPct val="120000"/>
              </a:lnSpc>
              <a:spcBef>
                <a:spcPts val="0"/>
              </a:spcBef>
              <a:buFont typeface="+mj-lt"/>
              <a:buAutoNum type="arabicPeriod"/>
            </a:pPr>
            <a:r>
              <a:rPr lang="pt-BR" dirty="0" smtClean="0"/>
              <a:t>"Os Escritos Publicados por Ellen White" "</a:t>
            </a:r>
            <a:r>
              <a:rPr lang="pt-BR" dirty="0" err="1" smtClean="0"/>
              <a:t>Heroes</a:t>
            </a:r>
            <a:r>
              <a:rPr lang="pt-BR" dirty="0" smtClean="0"/>
              <a:t>"</a:t>
            </a:r>
          </a:p>
          <a:p>
            <a:pPr marL="514350" indent="-514350">
              <a:lnSpc>
                <a:spcPct val="120000"/>
              </a:lnSpc>
              <a:spcBef>
                <a:spcPts val="0"/>
              </a:spcBef>
              <a:buFont typeface="+mj-lt"/>
              <a:buAutoNum type="arabicPeriod"/>
            </a:pPr>
            <a:r>
              <a:rPr lang="pt-BR" dirty="0" smtClean="0"/>
              <a:t>"Tempo de Refletir"</a:t>
            </a:r>
            <a:br>
              <a:rPr lang="pt-BR" dirty="0" smtClean="0"/>
            </a:br>
            <a:r>
              <a:rPr lang="pt-BR" dirty="0" smtClean="0"/>
              <a:t>"Reavivados por Sua Palavra"</a:t>
            </a:r>
          </a:p>
          <a:p>
            <a:pPr marL="514350" indent="-514350">
              <a:lnSpc>
                <a:spcPct val="120000"/>
              </a:lnSpc>
              <a:spcBef>
                <a:spcPts val="0"/>
              </a:spcBef>
              <a:buFont typeface="+mj-lt"/>
              <a:buAutoNum type="arabicPeriod"/>
            </a:pPr>
            <a:r>
              <a:rPr lang="pt-BR" dirty="0" smtClean="0"/>
              <a:t>"Encontre uma Igreja"</a:t>
            </a:r>
          </a:p>
          <a:p>
            <a:pPr marL="514350" indent="-514350">
              <a:lnSpc>
                <a:spcPct val="120000"/>
              </a:lnSpc>
              <a:spcBef>
                <a:spcPts val="0"/>
              </a:spcBef>
              <a:buFont typeface="+mj-lt"/>
              <a:buAutoNum type="arabicPeriod"/>
            </a:pPr>
            <a:r>
              <a:rPr lang="pt-BR" dirty="0" smtClean="0"/>
              <a:t>"Promessas"</a:t>
            </a:r>
            <a:br>
              <a:rPr lang="pt-BR" dirty="0" smtClean="0"/>
            </a:br>
            <a:r>
              <a:rPr lang="pt-BR" dirty="0" smtClean="0"/>
              <a:t>"50 Dias Transformados por Cristo" "Viva com Esperança"</a:t>
            </a:r>
          </a:p>
          <a:p>
            <a:pPr marL="514350" indent="-514350">
              <a:lnSpc>
                <a:spcPct val="120000"/>
              </a:lnSpc>
              <a:spcBef>
                <a:spcPts val="0"/>
              </a:spcBef>
              <a:buFont typeface="+mj-lt"/>
              <a:buAutoNum type="arabicPeriod"/>
            </a:pPr>
            <a:r>
              <a:rPr lang="pt-BR" dirty="0" smtClean="0"/>
              <a:t>"Noticias Adventistas"</a:t>
            </a:r>
          </a:p>
          <a:p>
            <a:pPr marL="514350" indent="-514350">
              <a:lnSpc>
                <a:spcPct val="120000"/>
              </a:lnSpc>
              <a:spcBef>
                <a:spcPts val="0"/>
              </a:spcBef>
              <a:buFont typeface="+mj-lt"/>
              <a:buAutoNum type="arabicPeriod"/>
            </a:pPr>
            <a:r>
              <a:rPr lang="pt-BR" dirty="0" smtClean="0"/>
              <a:t>"</a:t>
            </a:r>
            <a:r>
              <a:rPr lang="pt-BR" dirty="0" err="1" smtClean="0"/>
              <a:t>Push</a:t>
            </a:r>
            <a:r>
              <a:rPr lang="pt-BR" dirty="0" smtClean="0"/>
              <a:t>"</a:t>
            </a:r>
          </a:p>
          <a:p>
            <a:pPr marL="514350" indent="-514350">
              <a:lnSpc>
                <a:spcPct val="120000"/>
              </a:lnSpc>
              <a:spcBef>
                <a:spcPts val="0"/>
              </a:spcBef>
              <a:buFont typeface="+mj-lt"/>
              <a:buAutoNum type="arabicPeriod"/>
            </a:pPr>
            <a:r>
              <a:rPr lang="pt-BR" dirty="0" smtClean="0"/>
              <a:t>“Terra de Calebe"</a:t>
            </a:r>
          </a:p>
          <a:p>
            <a:pPr>
              <a:lnSpc>
                <a:spcPct val="120000"/>
              </a:lnSpc>
              <a:spcBef>
                <a:spcPts val="0"/>
              </a:spcBef>
            </a:pPr>
            <a:r>
              <a:rPr lang="pt-BR" dirty="0" smtClean="0"/>
              <a:t>Para baixar um aplicativo, você precisar acessar o “</a:t>
            </a:r>
            <a:r>
              <a:rPr lang="pt-BR" dirty="0" err="1" smtClean="0"/>
              <a:t>App</a:t>
            </a:r>
            <a:r>
              <a:rPr lang="pt-BR" dirty="0" smtClean="0"/>
              <a:t> </a:t>
            </a:r>
            <a:r>
              <a:rPr lang="pt-BR" dirty="0" err="1" smtClean="0"/>
              <a:t>Store</a:t>
            </a:r>
            <a:r>
              <a:rPr lang="pt-BR" dirty="0" smtClean="0"/>
              <a:t>” </a:t>
            </a:r>
            <a:br>
              <a:rPr lang="pt-BR" dirty="0" smtClean="0"/>
            </a:br>
            <a:r>
              <a:rPr lang="pt-BR" dirty="0" smtClean="0"/>
              <a:t>no iPhone ou o “Play </a:t>
            </a:r>
            <a:r>
              <a:rPr lang="pt-BR" dirty="0" err="1" smtClean="0"/>
              <a:t>Store</a:t>
            </a:r>
            <a:r>
              <a:rPr lang="pt-BR" dirty="0" smtClean="0"/>
              <a:t>” nos celular com </a:t>
            </a:r>
            <a:r>
              <a:rPr lang="pt-BR" dirty="0" err="1" smtClean="0"/>
              <a:t>Android</a:t>
            </a:r>
            <a:r>
              <a:rPr lang="pt-BR" dirty="0" smtClean="0"/>
              <a:t>. </a:t>
            </a:r>
            <a:endParaRPr lang="pt-BR" dirty="0"/>
          </a:p>
        </p:txBody>
      </p:sp>
    </p:spTree>
    <p:extLst>
      <p:ext uri="{BB962C8B-B14F-4D97-AF65-F5344CB8AC3E}">
        <p14:creationId xmlns:p14="http://schemas.microsoft.com/office/powerpoint/2010/main" val="3763401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67544" y="3737020"/>
            <a:ext cx="6782544" cy="1147985"/>
          </a:xfrm>
        </p:spPr>
        <p:txBody>
          <a:bodyPr/>
          <a:lstStyle/>
          <a:p>
            <a:r>
              <a:rPr lang="pt-BR" dirty="0"/>
              <a:t>Usando as redes no Ministério do Adolescente</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3787263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9" name="Retângulo 8"/>
          <p:cNvSpPr/>
          <p:nvPr/>
        </p:nvSpPr>
        <p:spPr>
          <a:xfrm>
            <a:off x="0" y="3507854"/>
            <a:ext cx="9144000" cy="163564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p:txBody>
          <a:bodyPr/>
          <a:lstStyle/>
          <a:p>
            <a:r>
              <a:rPr lang="pt-BR" smtClean="0"/>
              <a:t>E-mail</a:t>
            </a:r>
            <a:endParaRPr lang="pt-BR" dirty="0"/>
          </a:p>
        </p:txBody>
      </p:sp>
      <p:sp>
        <p:nvSpPr>
          <p:cNvPr id="6" name="Espaço Reservado para Texto 5"/>
          <p:cNvSpPr>
            <a:spLocks noGrp="1"/>
          </p:cNvSpPr>
          <p:nvPr>
            <p:ph type="body" sz="half" idx="2"/>
          </p:nvPr>
        </p:nvSpPr>
        <p:spPr/>
        <p:txBody>
          <a:bodyPr>
            <a:normAutofit fontScale="92500" lnSpcReduction="20000"/>
          </a:bodyPr>
          <a:lstStyle/>
          <a:p>
            <a:r>
              <a:rPr lang="pt-BR" smtClean="0"/>
              <a:t>www.gmail.com, www.hotmail.com, www.yahoo.com.br e crie uma conta </a:t>
            </a:r>
            <a:endParaRPr lang="pt-BR" dirty="0">
              <a:sym typeface="Times"/>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735746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t="5000" b="5000"/>
          <a:stretch>
            <a:fillRect/>
          </a:stretch>
        </p:blipFill>
        <p:spPr/>
      </p:pic>
      <p:sp>
        <p:nvSpPr>
          <p:cNvPr id="9" name="Retângulo 8"/>
          <p:cNvSpPr/>
          <p:nvPr/>
        </p:nvSpPr>
        <p:spPr>
          <a:xfrm>
            <a:off x="0" y="3507854"/>
            <a:ext cx="9144000" cy="163564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p:txBody>
          <a:bodyPr/>
          <a:lstStyle/>
          <a:p>
            <a:r>
              <a:rPr lang="pt-BR" dirty="0" smtClean="0"/>
              <a:t>Site</a:t>
            </a:r>
            <a:endParaRPr lang="pt-BR" dirty="0"/>
          </a:p>
        </p:txBody>
      </p:sp>
      <p:sp>
        <p:nvSpPr>
          <p:cNvPr id="6" name="Espaço Reservado para Texto 5"/>
          <p:cNvSpPr>
            <a:spLocks noGrp="1"/>
          </p:cNvSpPr>
          <p:nvPr>
            <p:ph type="body" sz="half" idx="2"/>
          </p:nvPr>
        </p:nvSpPr>
        <p:spPr/>
        <p:txBody>
          <a:bodyPr>
            <a:normAutofit fontScale="92500" lnSpcReduction="20000"/>
          </a:bodyPr>
          <a:lstStyle/>
          <a:p>
            <a:r>
              <a:rPr lang="pt-BR" dirty="0"/>
              <a:t>www.wix.com.br ou www.webnode.com.br, ou www.yola.com.br, ou www.site.com.br, </a:t>
            </a:r>
            <a:endParaRPr lang="pt-BR" dirty="0">
              <a:sym typeface="Times"/>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770551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146" r="8146"/>
          <a:stretch>
            <a:fillRect/>
          </a:stretch>
        </p:blipFill>
        <p:spPr/>
      </p:pic>
      <p:sp>
        <p:nvSpPr>
          <p:cNvPr id="9" name="Retângulo 8"/>
          <p:cNvSpPr/>
          <p:nvPr/>
        </p:nvSpPr>
        <p:spPr>
          <a:xfrm>
            <a:off x="0" y="3507854"/>
            <a:ext cx="9144000" cy="163564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p:txBody>
          <a:bodyPr/>
          <a:lstStyle/>
          <a:p>
            <a:r>
              <a:rPr lang="pt-BR" dirty="0" smtClean="0"/>
              <a:t>No </a:t>
            </a:r>
            <a:r>
              <a:rPr lang="pt-BR" dirty="0" err="1" smtClean="0"/>
              <a:t>Facebook</a:t>
            </a:r>
            <a:r>
              <a:rPr lang="pt-BR" dirty="0" smtClean="0"/>
              <a:t> </a:t>
            </a:r>
            <a:r>
              <a:rPr lang="pt-BR" sz="2800" b="0" dirty="0" smtClean="0">
                <a:solidFill>
                  <a:schemeClr val="bg1"/>
                </a:solidFill>
              </a:rPr>
              <a:t>(Página)</a:t>
            </a:r>
            <a:endParaRPr lang="pt-BR" sz="2800" b="0" dirty="0">
              <a:solidFill>
                <a:schemeClr val="bg1"/>
              </a:solidFill>
            </a:endParaRPr>
          </a:p>
        </p:txBody>
      </p:sp>
      <p:sp>
        <p:nvSpPr>
          <p:cNvPr id="6" name="Espaço Reservado para Texto 5"/>
          <p:cNvSpPr>
            <a:spLocks noGrp="1"/>
          </p:cNvSpPr>
          <p:nvPr>
            <p:ph type="body" sz="half" idx="2"/>
          </p:nvPr>
        </p:nvSpPr>
        <p:spPr/>
        <p:txBody>
          <a:bodyPr>
            <a:normAutofit fontScale="70000" lnSpcReduction="20000"/>
          </a:bodyPr>
          <a:lstStyle/>
          <a:p>
            <a:r>
              <a:rPr lang="pt-BR" dirty="0"/>
              <a:t>Formas de acessar: www.facebook.com no computador ou baixe aplicativo em seu smartphone ou </a:t>
            </a:r>
            <a:r>
              <a:rPr lang="pt-BR" dirty="0" err="1"/>
              <a:t>tablet</a:t>
            </a:r>
            <a:endParaRPr lang="pt-BR" dirty="0">
              <a:sym typeface="Times"/>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3473275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467544" y="3737020"/>
            <a:ext cx="6782544" cy="1147985"/>
          </a:xfrm>
        </p:spPr>
        <p:txBody>
          <a:bodyPr/>
          <a:lstStyle/>
          <a:p>
            <a:r>
              <a:rPr lang="pt-BR" dirty="0"/>
              <a:t>Vamos </a:t>
            </a:r>
            <a:r>
              <a:rPr lang="pt-BR" dirty="0" smtClean="0"/>
              <a:t>investir </a:t>
            </a:r>
            <a:r>
              <a:rPr lang="pt-BR" dirty="0"/>
              <a:t>em nossas preciosidades!</a:t>
            </a:r>
          </a:p>
        </p:txBody>
      </p:sp>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435131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dirty="0" smtClean="0"/>
              <a:t>Grupos no </a:t>
            </a:r>
            <a:r>
              <a:rPr lang="pt-BR" dirty="0" err="1" smtClean="0"/>
              <a:t>Facebook</a:t>
            </a:r>
            <a:endParaRPr lang="pt-BR" b="0" dirty="0">
              <a:solidFill>
                <a:schemeClr val="bg1"/>
              </a:solidFill>
            </a:endParaRPr>
          </a:p>
        </p:txBody>
      </p:sp>
      <p:sp>
        <p:nvSpPr>
          <p:cNvPr id="6" name="Espaço Reservado para Texto 5"/>
          <p:cNvSpPr>
            <a:spLocks noGrp="1"/>
          </p:cNvSpPr>
          <p:nvPr>
            <p:ph idx="1"/>
          </p:nvPr>
        </p:nvSpPr>
        <p:spPr/>
        <p:txBody>
          <a:bodyPr>
            <a:normAutofit fontScale="47500" lnSpcReduction="20000"/>
          </a:bodyPr>
          <a:lstStyle/>
          <a:p>
            <a:pPr marL="514350" indent="-514350">
              <a:buFont typeface="+mj-lt"/>
              <a:buAutoNum type="arabicPeriod"/>
            </a:pPr>
            <a:r>
              <a:rPr lang="pt-BR" dirty="0"/>
              <a:t>https://www.facebook.com/radiont - Página da Rádio Novo Tempo www.facebook.com/tvnovotempo/ Página da Rede Novo Tempo </a:t>
            </a:r>
          </a:p>
          <a:p>
            <a:pPr marL="514350" indent="-514350">
              <a:buFont typeface="+mj-lt"/>
              <a:buAutoNum type="arabicPeriod"/>
            </a:pPr>
            <a:r>
              <a:rPr lang="pt-BR" dirty="0"/>
              <a:t>https://www.facebook.com/gravadoraNT/ Página da Gravadora Novo Tempo</a:t>
            </a:r>
          </a:p>
          <a:p>
            <a:pPr marL="514350" indent="-514350">
              <a:buFont typeface="+mj-lt"/>
              <a:buAutoNum type="arabicPeriod"/>
            </a:pPr>
            <a:r>
              <a:rPr lang="pt-BR" dirty="0"/>
              <a:t>https://www.facebook.com/MinhaVez / Página do programa para adolescentes Minha Vez</a:t>
            </a:r>
          </a:p>
          <a:p>
            <a:pPr marL="514350" indent="-514350">
              <a:buFont typeface="+mj-lt"/>
              <a:buAutoNum type="arabicPeriod"/>
            </a:pPr>
            <a:r>
              <a:rPr lang="pt-BR" dirty="0"/>
              <a:t>https://www.facebook.com/ConsultoriodeFamilia.NT/ Página do programa Consultório de Família da Novo Tempo. </a:t>
            </a:r>
          </a:p>
          <a:p>
            <a:pPr marL="514350" indent="-514350">
              <a:buFont typeface="+mj-lt"/>
              <a:buAutoNum type="arabicPeriod"/>
            </a:pPr>
            <a:r>
              <a:rPr lang="pt-BR" dirty="0"/>
              <a:t>https://www.facebook.com/CaixadeMusica/ Página do programa Caixa de Música. </a:t>
            </a:r>
          </a:p>
          <a:p>
            <a:pPr marL="514350" indent="-514350">
              <a:buFont typeface="+mj-lt"/>
              <a:buAutoNum type="arabicPeriod"/>
            </a:pPr>
            <a:r>
              <a:rPr lang="pt-BR" dirty="0"/>
              <a:t>www.facebook.com/youtuned/ Página do </a:t>
            </a:r>
            <a:r>
              <a:rPr lang="pt-BR" dirty="0" err="1"/>
              <a:t>YouTuned</a:t>
            </a:r>
            <a:r>
              <a:rPr lang="pt-BR" dirty="0"/>
              <a:t> com </a:t>
            </a:r>
            <a:r>
              <a:rPr lang="pt-BR" dirty="0" err="1"/>
              <a:t>videos</a:t>
            </a:r>
            <a:r>
              <a:rPr lang="pt-BR" dirty="0"/>
              <a:t> semanais sobre a lição dos adolescentes. </a:t>
            </a:r>
            <a:endParaRPr lang="pt-BR" dirty="0">
              <a:sym typeface="Times"/>
            </a:endParaRPr>
          </a:p>
        </p:txBody>
      </p:sp>
    </p:spTree>
    <p:extLst>
      <p:ext uri="{BB962C8B-B14F-4D97-AF65-F5344CB8AC3E}">
        <p14:creationId xmlns:p14="http://schemas.microsoft.com/office/powerpoint/2010/main" val="2418951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3779912" y="411510"/>
            <a:ext cx="4968552" cy="720080"/>
          </a:xfrm>
        </p:spPr>
        <p:txBody>
          <a:bodyPr/>
          <a:lstStyle/>
          <a:p>
            <a:r>
              <a:rPr lang="pt-BR" b="1" dirty="0" smtClean="0"/>
              <a:t> No </a:t>
            </a:r>
            <a:r>
              <a:rPr lang="pt-BR" b="1" dirty="0" err="1" smtClean="0"/>
              <a:t>Twitter</a:t>
            </a:r>
            <a:endParaRPr lang="pt-BR" b="1" dirty="0">
              <a:solidFill>
                <a:schemeClr val="bg1"/>
              </a:solidFill>
            </a:endParaRPr>
          </a:p>
        </p:txBody>
      </p:sp>
      <p:sp>
        <p:nvSpPr>
          <p:cNvPr id="6" name="Espaço Reservado para Texto 5"/>
          <p:cNvSpPr>
            <a:spLocks noGrp="1"/>
          </p:cNvSpPr>
          <p:nvPr>
            <p:ph type="body" idx="1"/>
          </p:nvPr>
        </p:nvSpPr>
        <p:spPr>
          <a:xfrm>
            <a:off x="3779912" y="1059582"/>
            <a:ext cx="4968552" cy="3168352"/>
          </a:xfrm>
        </p:spPr>
        <p:txBody>
          <a:bodyPr>
            <a:normAutofit fontScale="70000" lnSpcReduction="20000"/>
          </a:bodyPr>
          <a:lstStyle/>
          <a:p>
            <a:endParaRPr lang="pt-BR" dirty="0"/>
          </a:p>
          <a:p>
            <a:pPr marL="514350" indent="-514350">
              <a:buFont typeface="+mj-lt"/>
              <a:buAutoNum type="arabicPeriod"/>
            </a:pPr>
            <a:r>
              <a:rPr lang="pt-BR" dirty="0"/>
              <a:t>“Novo Tempo” - Perfil da Rede Novo Tempo</a:t>
            </a:r>
          </a:p>
          <a:p>
            <a:pPr marL="514350" indent="-514350">
              <a:buFont typeface="+mj-lt"/>
              <a:buAutoNum type="arabicPeriod"/>
            </a:pPr>
            <a:r>
              <a:rPr lang="pt-BR" dirty="0"/>
              <a:t>“Gravadora Novo Tempo” - Perfil da Gravadora Novo Tempo</a:t>
            </a:r>
          </a:p>
          <a:p>
            <a:pPr marL="514350" indent="-514350">
              <a:buFont typeface="+mj-lt"/>
              <a:buAutoNum type="arabicPeriod"/>
            </a:pPr>
            <a:r>
              <a:rPr lang="pt-BR" dirty="0"/>
              <a:t>“Rádio Novo Tempo” - Perfil da Rádio Novo Tempo </a:t>
            </a:r>
          </a:p>
          <a:p>
            <a:pPr marL="514350" indent="-514350">
              <a:buFont typeface="+mj-lt"/>
              <a:buAutoNum type="arabicPeriod"/>
            </a:pPr>
            <a:r>
              <a:rPr lang="pt-BR" dirty="0"/>
              <a:t>“Igreja Adventista” - Perfil da Igreja Adventista do Sétimo Dia</a:t>
            </a:r>
          </a:p>
          <a:p>
            <a:r>
              <a:rPr lang="pt-BR" b="1" dirty="0"/>
              <a:t>Como acessar: </a:t>
            </a:r>
            <a:r>
              <a:rPr lang="pt-BR" dirty="0"/>
              <a:t>www.twitter.com no computador ou baixe aplicativo no seu smartphone ou </a:t>
            </a:r>
            <a:r>
              <a:rPr lang="pt-BR" dirty="0" err="1" smtClean="0"/>
              <a:t>tablet</a:t>
            </a:r>
            <a:endParaRPr lang="pt-BR" dirty="0" smtClean="0"/>
          </a:p>
        </p:txBody>
      </p:sp>
      <p:pic>
        <p:nvPicPr>
          <p:cNvPr id="3" name="Espaço Reservado para Imagem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677" r="32677"/>
          <a:stretch>
            <a:fillRect/>
          </a:stretch>
        </p:blipFill>
        <p:spPr/>
      </p:pic>
    </p:spTree>
    <p:extLst>
      <p:ext uri="{BB962C8B-B14F-4D97-AF65-F5344CB8AC3E}">
        <p14:creationId xmlns:p14="http://schemas.microsoft.com/office/powerpoint/2010/main" val="1879249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t="7797" b="7797"/>
          <a:stretch>
            <a:fillRect/>
          </a:stretch>
        </p:blipFill>
        <p:spPr/>
      </p:pic>
      <p:sp>
        <p:nvSpPr>
          <p:cNvPr id="9" name="Retângulo 8"/>
          <p:cNvSpPr/>
          <p:nvPr/>
        </p:nvSpPr>
        <p:spPr>
          <a:xfrm>
            <a:off x="0" y="3147814"/>
            <a:ext cx="9144000" cy="199568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67544" y="3435846"/>
            <a:ext cx="6782544" cy="456336"/>
          </a:xfrm>
        </p:spPr>
        <p:txBody>
          <a:bodyPr/>
          <a:lstStyle/>
          <a:p>
            <a:r>
              <a:rPr lang="pt-BR" dirty="0" smtClean="0"/>
              <a:t>No </a:t>
            </a:r>
            <a:r>
              <a:rPr lang="pt-BR" dirty="0" err="1" smtClean="0"/>
              <a:t>Instagram</a:t>
            </a:r>
            <a:endParaRPr lang="pt-BR" b="0" dirty="0">
              <a:solidFill>
                <a:schemeClr val="bg1"/>
              </a:solidFill>
            </a:endParaRPr>
          </a:p>
        </p:txBody>
      </p:sp>
      <p:sp>
        <p:nvSpPr>
          <p:cNvPr id="6" name="Espaço Reservado para Texto 5"/>
          <p:cNvSpPr>
            <a:spLocks noGrp="1"/>
          </p:cNvSpPr>
          <p:nvPr>
            <p:ph type="body" sz="half" idx="2"/>
          </p:nvPr>
        </p:nvSpPr>
        <p:spPr>
          <a:xfrm>
            <a:off x="467544" y="3939902"/>
            <a:ext cx="6782544" cy="1008113"/>
          </a:xfrm>
        </p:spPr>
        <p:txBody>
          <a:bodyPr>
            <a:normAutofit fontScale="62500" lnSpcReduction="20000"/>
          </a:bodyPr>
          <a:lstStyle/>
          <a:p>
            <a:r>
              <a:rPr lang="pt-BR" dirty="0"/>
              <a:t>“Bonita Adventista” - Perfil do Bonita Adventista </a:t>
            </a:r>
            <a:endParaRPr lang="pt-BR" dirty="0" smtClean="0"/>
          </a:p>
          <a:p>
            <a:r>
              <a:rPr lang="pt-BR" dirty="0" smtClean="0"/>
              <a:t>Como </a:t>
            </a:r>
            <a:r>
              <a:rPr lang="pt-BR" dirty="0"/>
              <a:t>acessar: Baixe o aplicativo em seu smartphone ou </a:t>
            </a:r>
            <a:r>
              <a:rPr lang="pt-BR" dirty="0" err="1"/>
              <a:t>tablet</a:t>
            </a:r>
            <a:r>
              <a:rPr lang="pt-BR" dirty="0"/>
              <a:t>. No computador: Apenas visualizar perfis. Não permite postar. </a:t>
            </a:r>
            <a:endParaRPr lang="pt-BR" sz="1000" dirty="0">
              <a:latin typeface="Times"/>
              <a:ea typeface="Times"/>
              <a:cs typeface="Times"/>
              <a:sym typeface="Times"/>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99826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779912" y="267494"/>
            <a:ext cx="4968552" cy="720080"/>
          </a:xfrm>
        </p:spPr>
        <p:txBody>
          <a:bodyPr/>
          <a:lstStyle/>
          <a:p>
            <a:r>
              <a:rPr lang="pt-BR" b="1" dirty="0" smtClean="0"/>
              <a:t>No </a:t>
            </a:r>
            <a:r>
              <a:rPr lang="pt-BR" b="1" dirty="0" err="1" smtClean="0"/>
              <a:t>Periscope</a:t>
            </a:r>
            <a:endParaRPr lang="pt-BR" b="1" dirty="0"/>
          </a:p>
        </p:txBody>
      </p:sp>
      <p:sp>
        <p:nvSpPr>
          <p:cNvPr id="5" name="Espaço Reservado para Texto 4"/>
          <p:cNvSpPr>
            <a:spLocks noGrp="1"/>
          </p:cNvSpPr>
          <p:nvPr>
            <p:ph type="body" idx="1"/>
          </p:nvPr>
        </p:nvSpPr>
        <p:spPr>
          <a:xfrm>
            <a:off x="3707904" y="1059582"/>
            <a:ext cx="3744416" cy="3816424"/>
          </a:xfrm>
        </p:spPr>
        <p:txBody>
          <a:bodyPr>
            <a:normAutofit fontScale="55000" lnSpcReduction="20000"/>
          </a:bodyPr>
          <a:lstStyle/>
          <a:p>
            <a:pPr marL="514350" indent="-514350">
              <a:buFont typeface="+mj-lt"/>
              <a:buAutoNum type="arabicPeriod"/>
            </a:pPr>
            <a:r>
              <a:rPr lang="pt-BR" dirty="0"/>
              <a:t>Pr. Luís Gonçalves Novo Tempo</a:t>
            </a:r>
          </a:p>
          <a:p>
            <a:pPr marL="514350" indent="-514350">
              <a:buFont typeface="+mj-lt"/>
              <a:buAutoNum type="arabicPeriod"/>
            </a:pPr>
            <a:r>
              <a:rPr lang="pt-BR" dirty="0"/>
              <a:t>Gravadora Novo Tempo </a:t>
            </a:r>
          </a:p>
          <a:p>
            <a:pPr marL="514350" indent="-514350">
              <a:buFont typeface="+mj-lt"/>
              <a:buAutoNum type="arabicPeriod"/>
            </a:pPr>
            <a:r>
              <a:rPr lang="pt-BR" dirty="0"/>
              <a:t>Rádio Novo Tempo </a:t>
            </a:r>
          </a:p>
          <a:p>
            <a:pPr marL="514350" indent="-514350">
              <a:buFont typeface="+mj-lt"/>
              <a:buAutoNum type="arabicPeriod"/>
            </a:pPr>
            <a:r>
              <a:rPr lang="pt-BR" dirty="0"/>
              <a:t>Leandro Quadros</a:t>
            </a:r>
          </a:p>
          <a:p>
            <a:pPr marL="514350" indent="-514350">
              <a:buFont typeface="+mj-lt"/>
              <a:buAutoNum type="arabicPeriod"/>
            </a:pPr>
            <a:r>
              <a:rPr lang="pt-BR" dirty="0" err="1"/>
              <a:t>Odailson</a:t>
            </a:r>
            <a:r>
              <a:rPr lang="pt-BR" dirty="0"/>
              <a:t> Fonseca</a:t>
            </a:r>
          </a:p>
          <a:p>
            <a:pPr marL="514350" indent="-514350">
              <a:buFont typeface="+mj-lt"/>
              <a:buAutoNum type="arabicPeriod"/>
            </a:pPr>
            <a:r>
              <a:rPr lang="pt-BR" dirty="0" err="1"/>
              <a:t>Darleide</a:t>
            </a:r>
            <a:r>
              <a:rPr lang="pt-BR" dirty="0"/>
              <a:t> Alves </a:t>
            </a:r>
          </a:p>
          <a:p>
            <a:pPr marL="514350" indent="-514350">
              <a:buFont typeface="+mj-lt"/>
              <a:buAutoNum type="arabicPeriod"/>
            </a:pPr>
            <a:r>
              <a:rPr lang="pt-BR" dirty="0"/>
              <a:t>Marcos </a:t>
            </a:r>
            <a:r>
              <a:rPr lang="pt-BR" dirty="0" err="1"/>
              <a:t>Faiock</a:t>
            </a:r>
            <a:r>
              <a:rPr lang="pt-BR" dirty="0"/>
              <a:t> Bomfim</a:t>
            </a:r>
          </a:p>
          <a:p>
            <a:pPr marL="514350" indent="-514350">
              <a:buFont typeface="+mj-lt"/>
              <a:buAutoNum type="arabicPeriod"/>
            </a:pPr>
            <a:r>
              <a:rPr lang="pt-BR" dirty="0"/>
              <a:t>Clube da Música</a:t>
            </a:r>
          </a:p>
          <a:p>
            <a:pPr marL="514350" indent="-514350">
              <a:buFont typeface="+mj-lt"/>
              <a:buAutoNum type="arabicPeriod"/>
            </a:pPr>
            <a:r>
              <a:rPr lang="pt-BR" dirty="0" err="1"/>
              <a:t>ConexãoJovem</a:t>
            </a:r>
            <a:r>
              <a:rPr lang="pt-BR" dirty="0"/>
              <a:t> Oficial </a:t>
            </a:r>
          </a:p>
          <a:p>
            <a:r>
              <a:rPr lang="pt-BR" b="1" dirty="0"/>
              <a:t>Como </a:t>
            </a:r>
            <a:r>
              <a:rPr lang="pt-BR" b="1" dirty="0" smtClean="0"/>
              <a:t>acessar:  </a:t>
            </a:r>
            <a:r>
              <a:rPr lang="pt-BR" dirty="0" smtClean="0"/>
              <a:t>No </a:t>
            </a:r>
            <a:r>
              <a:rPr lang="pt-BR" dirty="0"/>
              <a:t>computador: periscope.tv. Permite apenas ver transmissões </a:t>
            </a:r>
            <a:r>
              <a:rPr lang="pt-BR" dirty="0" smtClean="0"/>
              <a:t/>
            </a:r>
            <a:br>
              <a:rPr lang="pt-BR" dirty="0" smtClean="0"/>
            </a:br>
            <a:r>
              <a:rPr lang="pt-BR" dirty="0" smtClean="0"/>
              <a:t>se </a:t>
            </a:r>
            <a:r>
              <a:rPr lang="pt-BR" dirty="0"/>
              <a:t>tiver o endereço dessa transmissão. </a:t>
            </a:r>
            <a:r>
              <a:rPr lang="pt-BR" dirty="0" smtClean="0"/>
              <a:t> No </a:t>
            </a:r>
            <a:r>
              <a:rPr lang="pt-BR" dirty="0"/>
              <a:t>celular e </a:t>
            </a:r>
            <a:r>
              <a:rPr lang="pt-BR" dirty="0" err="1"/>
              <a:t>tablet</a:t>
            </a:r>
            <a:r>
              <a:rPr lang="pt-BR" dirty="0"/>
              <a:t>: Baixando o aplicativo gratuitamente.</a:t>
            </a:r>
          </a:p>
        </p:txBody>
      </p:sp>
      <p:pic>
        <p:nvPicPr>
          <p:cNvPr id="3" name="Espaço Reservado para Imagem 2"/>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2446" r="12908"/>
          <a:stretch/>
        </p:blipFill>
        <p:spPr/>
      </p:pic>
    </p:spTree>
    <p:extLst>
      <p:ext uri="{BB962C8B-B14F-4D97-AF65-F5344CB8AC3E}">
        <p14:creationId xmlns:p14="http://schemas.microsoft.com/office/powerpoint/2010/main" val="2614036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9912" y="195486"/>
            <a:ext cx="4968552" cy="720080"/>
          </a:xfrm>
        </p:spPr>
        <p:txBody>
          <a:bodyPr/>
          <a:lstStyle/>
          <a:p>
            <a:r>
              <a:rPr lang="pt-BR" b="1" dirty="0" smtClean="0"/>
              <a:t>No </a:t>
            </a:r>
            <a:r>
              <a:rPr lang="pt-BR" b="1" dirty="0" err="1" smtClean="0"/>
              <a:t>youtube</a:t>
            </a:r>
            <a:endParaRPr lang="pt-BR" b="1" dirty="0"/>
          </a:p>
        </p:txBody>
      </p:sp>
      <p:sp>
        <p:nvSpPr>
          <p:cNvPr id="3" name="Espaço Reservado para Texto 2"/>
          <p:cNvSpPr>
            <a:spLocks noGrp="1"/>
          </p:cNvSpPr>
          <p:nvPr>
            <p:ph type="body" idx="1"/>
          </p:nvPr>
        </p:nvSpPr>
        <p:spPr>
          <a:xfrm>
            <a:off x="3779912" y="915566"/>
            <a:ext cx="4968552" cy="4104456"/>
          </a:xfrm>
        </p:spPr>
        <p:txBody>
          <a:bodyPr>
            <a:normAutofit fontScale="32500" lnSpcReduction="20000"/>
          </a:bodyPr>
          <a:lstStyle/>
          <a:p>
            <a:pPr marL="514350" indent="-514350">
              <a:lnSpc>
                <a:spcPct val="120000"/>
              </a:lnSpc>
              <a:buFont typeface="+mj-lt"/>
              <a:buAutoNum type="arabicPeriod"/>
            </a:pPr>
            <a:r>
              <a:rPr lang="pt-BR" sz="4300" dirty="0"/>
              <a:t>"Gravadora Novo Tempo” - Canal da Gravadora Novo Tempo.</a:t>
            </a:r>
          </a:p>
          <a:p>
            <a:pPr marL="514350" indent="-514350">
              <a:lnSpc>
                <a:spcPct val="120000"/>
              </a:lnSpc>
              <a:buFont typeface="+mj-lt"/>
              <a:buAutoNum type="arabicPeriod"/>
            </a:pPr>
            <a:r>
              <a:rPr lang="pt-BR" sz="4300" dirty="0"/>
              <a:t>“Está Escrito”- Canal do programa Está Escrito da Novo Tempo.</a:t>
            </a:r>
          </a:p>
          <a:p>
            <a:pPr marL="514350" indent="-514350">
              <a:lnSpc>
                <a:spcPct val="120000"/>
              </a:lnSpc>
              <a:buFont typeface="+mj-lt"/>
              <a:buAutoNum type="arabicPeriod"/>
            </a:pPr>
            <a:r>
              <a:rPr lang="pt-BR" sz="4300" dirty="0"/>
              <a:t>“Na Mira da Verdade” - Canal do programa Na Mira da Verdade da Novo Tempo.</a:t>
            </a:r>
          </a:p>
          <a:p>
            <a:pPr marL="514350" indent="-514350">
              <a:lnSpc>
                <a:spcPct val="120000"/>
              </a:lnSpc>
              <a:buFont typeface="+mj-lt"/>
              <a:buAutoNum type="arabicPeriod"/>
            </a:pPr>
            <a:r>
              <a:rPr lang="pt-BR" sz="4300" dirty="0"/>
              <a:t>“</a:t>
            </a:r>
            <a:r>
              <a:rPr lang="pt-BR" sz="4300" dirty="0" err="1"/>
              <a:t>Michelson</a:t>
            </a:r>
            <a:r>
              <a:rPr lang="pt-BR" sz="4300" dirty="0"/>
              <a:t> Borges” - Canal do Jornalista Adventista </a:t>
            </a:r>
            <a:r>
              <a:rPr lang="pt-BR" sz="4300" dirty="0" err="1"/>
              <a:t>Michelson</a:t>
            </a:r>
            <a:r>
              <a:rPr lang="pt-BR" sz="4300" dirty="0"/>
              <a:t> Borges.</a:t>
            </a:r>
          </a:p>
          <a:p>
            <a:pPr marL="514350" indent="-514350">
              <a:lnSpc>
                <a:spcPct val="120000"/>
              </a:lnSpc>
              <a:buFont typeface="+mj-lt"/>
              <a:buAutoNum type="arabicPeriod"/>
            </a:pPr>
            <a:r>
              <a:rPr lang="pt-BR" sz="4300" dirty="0"/>
              <a:t>“Bíblia Fácil” - Canal do programa </a:t>
            </a:r>
            <a:r>
              <a:rPr lang="pt-BR" sz="4300" dirty="0" err="1"/>
              <a:t>Biblia</a:t>
            </a:r>
            <a:r>
              <a:rPr lang="pt-BR" sz="4300" dirty="0"/>
              <a:t> Fácil da Novo Tempo.</a:t>
            </a:r>
          </a:p>
          <a:p>
            <a:pPr marL="514350" indent="-514350">
              <a:lnSpc>
                <a:spcPct val="120000"/>
              </a:lnSpc>
              <a:buFont typeface="+mj-lt"/>
              <a:buAutoNum type="arabicPeriod"/>
            </a:pPr>
            <a:r>
              <a:rPr lang="pt-BR" sz="4300" dirty="0"/>
              <a:t>“Pastor </a:t>
            </a:r>
            <a:r>
              <a:rPr lang="pt-BR" sz="4300" dirty="0" err="1"/>
              <a:t>Luis</a:t>
            </a:r>
            <a:r>
              <a:rPr lang="pt-BR" sz="4300" dirty="0"/>
              <a:t> Gonçalves” - Canal do pastor </a:t>
            </a:r>
            <a:r>
              <a:rPr lang="pt-BR" sz="4300" dirty="0" err="1"/>
              <a:t>Luis</a:t>
            </a:r>
            <a:r>
              <a:rPr lang="pt-BR" sz="4300" dirty="0"/>
              <a:t> Gonçalves</a:t>
            </a:r>
            <a:r>
              <a:rPr lang="pt-BR" sz="4300" dirty="0" smtClean="0"/>
              <a:t>.</a:t>
            </a:r>
            <a:endParaRPr lang="pt-BR" sz="4300" dirty="0"/>
          </a:p>
        </p:txBody>
      </p:sp>
      <p:pic>
        <p:nvPicPr>
          <p:cNvPr id="5" name="Espaço Reservado para Imagem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307" r="24307"/>
          <a:stretch>
            <a:fillRect/>
          </a:stretch>
        </p:blipFill>
        <p:spPr/>
      </p:pic>
    </p:spTree>
    <p:extLst>
      <p:ext uri="{BB962C8B-B14F-4D97-AF65-F5344CB8AC3E}">
        <p14:creationId xmlns:p14="http://schemas.microsoft.com/office/powerpoint/2010/main" val="3733256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9912" y="195486"/>
            <a:ext cx="4968552" cy="720080"/>
          </a:xfrm>
        </p:spPr>
        <p:txBody>
          <a:bodyPr/>
          <a:lstStyle/>
          <a:p>
            <a:r>
              <a:rPr lang="pt-BR" dirty="0" smtClean="0"/>
              <a:t>No </a:t>
            </a:r>
            <a:r>
              <a:rPr lang="pt-BR" dirty="0" err="1" smtClean="0"/>
              <a:t>youtube</a:t>
            </a:r>
            <a:endParaRPr lang="pt-BR" dirty="0"/>
          </a:p>
        </p:txBody>
      </p:sp>
      <p:sp>
        <p:nvSpPr>
          <p:cNvPr id="3" name="Espaço Reservado para Texto 2"/>
          <p:cNvSpPr>
            <a:spLocks noGrp="1"/>
          </p:cNvSpPr>
          <p:nvPr>
            <p:ph type="body" idx="1"/>
          </p:nvPr>
        </p:nvSpPr>
        <p:spPr>
          <a:xfrm>
            <a:off x="3779912" y="915566"/>
            <a:ext cx="4968552" cy="4104456"/>
          </a:xfrm>
        </p:spPr>
        <p:txBody>
          <a:bodyPr>
            <a:normAutofit fontScale="32500" lnSpcReduction="20000"/>
          </a:bodyPr>
          <a:lstStyle/>
          <a:p>
            <a:pPr marL="742950" indent="-742950">
              <a:lnSpc>
                <a:spcPct val="120000"/>
              </a:lnSpc>
              <a:buFont typeface="+mj-lt"/>
              <a:buAutoNum type="arabicPeriod" startAt="7"/>
            </a:pPr>
            <a:r>
              <a:rPr lang="pt-BR" sz="4300" dirty="0" smtClean="0"/>
              <a:t>“</a:t>
            </a:r>
            <a:r>
              <a:rPr lang="pt-BR" sz="4300" dirty="0" err="1"/>
              <a:t>YouTuned</a:t>
            </a:r>
            <a:r>
              <a:rPr lang="pt-BR" sz="4300" dirty="0"/>
              <a:t>” - Canal com </a:t>
            </a:r>
            <a:r>
              <a:rPr lang="pt-BR" sz="4300" dirty="0" err="1"/>
              <a:t>videos</a:t>
            </a:r>
            <a:r>
              <a:rPr lang="pt-BR" sz="4300" dirty="0"/>
              <a:t> semanais sobre a lição dos adolescentes.</a:t>
            </a:r>
          </a:p>
          <a:p>
            <a:pPr marL="742950" indent="-742950">
              <a:lnSpc>
                <a:spcPct val="120000"/>
              </a:lnSpc>
              <a:buFont typeface="+mj-lt"/>
              <a:buAutoNum type="arabicPeriod" startAt="7"/>
            </a:pPr>
            <a:r>
              <a:rPr lang="pt-BR" sz="4300" dirty="0"/>
              <a:t>“Cristão Declarado” - Canal com </a:t>
            </a:r>
            <a:r>
              <a:rPr lang="pt-BR" sz="4300" dirty="0" err="1"/>
              <a:t>videos</a:t>
            </a:r>
            <a:r>
              <a:rPr lang="pt-BR" sz="4300" dirty="0"/>
              <a:t> com assuntos variados para jovens e adolescentes.</a:t>
            </a:r>
          </a:p>
          <a:p>
            <a:pPr marL="742950" indent="-742950">
              <a:lnSpc>
                <a:spcPct val="120000"/>
              </a:lnSpc>
              <a:buFont typeface="+mj-lt"/>
              <a:buAutoNum type="arabicPeriod" startAt="7"/>
            </a:pPr>
            <a:r>
              <a:rPr lang="pt-BR" sz="4300" dirty="0"/>
              <a:t>“Victor </a:t>
            </a:r>
            <a:r>
              <a:rPr lang="pt-BR" sz="4300" dirty="0" err="1"/>
              <a:t>Bejota</a:t>
            </a:r>
            <a:r>
              <a:rPr lang="pt-BR" sz="4300" dirty="0"/>
              <a:t>” - Canal com </a:t>
            </a:r>
            <a:r>
              <a:rPr lang="pt-BR" sz="4300" dirty="0" err="1"/>
              <a:t>videos</a:t>
            </a:r>
            <a:r>
              <a:rPr lang="pt-BR" sz="4300" dirty="0"/>
              <a:t> de diversos assuntos para o publico jovem e adolescente.</a:t>
            </a:r>
          </a:p>
          <a:p>
            <a:pPr marL="742950" indent="-742950">
              <a:lnSpc>
                <a:spcPct val="120000"/>
              </a:lnSpc>
              <a:buFont typeface="+mj-lt"/>
              <a:buAutoNum type="arabicPeriod" startAt="7"/>
            </a:pPr>
            <a:r>
              <a:rPr lang="pt-BR" sz="4300" dirty="0"/>
              <a:t>“Código Aberto” - Canal do programa Código Aberto da Novo Tempo.</a:t>
            </a:r>
          </a:p>
          <a:p>
            <a:pPr marL="742950" indent="-742950">
              <a:lnSpc>
                <a:spcPct val="120000"/>
              </a:lnSpc>
              <a:buFont typeface="+mj-lt"/>
              <a:buAutoNum type="arabicPeriod" startAt="7"/>
            </a:pPr>
            <a:r>
              <a:rPr lang="pt-BR" sz="4300" dirty="0"/>
              <a:t>“Fabiana </a:t>
            </a:r>
            <a:r>
              <a:rPr lang="pt-BR" sz="4300" dirty="0" err="1"/>
              <a:t>Bertotti</a:t>
            </a:r>
            <a:r>
              <a:rPr lang="pt-BR" sz="4300" dirty="0"/>
              <a:t>” - Canal da Jornalista Adventista Fabiana </a:t>
            </a:r>
            <a:r>
              <a:rPr lang="pt-BR" sz="4300" dirty="0" err="1"/>
              <a:t>Bertotti</a:t>
            </a:r>
            <a:r>
              <a:rPr lang="pt-BR" sz="4300" dirty="0"/>
              <a:t>.  </a:t>
            </a:r>
          </a:p>
          <a:p>
            <a:pPr>
              <a:lnSpc>
                <a:spcPct val="120000"/>
              </a:lnSpc>
            </a:pPr>
            <a:endParaRPr lang="pt-BR" sz="4300" dirty="0"/>
          </a:p>
          <a:p>
            <a:r>
              <a:rPr lang="pt-BR" sz="3100" dirty="0"/>
              <a:t>Como acessar: No computador: www.youtube.com. </a:t>
            </a:r>
            <a:r>
              <a:rPr lang="pt-BR" sz="3100" dirty="0" smtClean="0"/>
              <a:t/>
            </a:r>
            <a:br>
              <a:rPr lang="pt-BR" sz="3100" dirty="0" smtClean="0"/>
            </a:br>
            <a:r>
              <a:rPr lang="pt-BR" sz="3100" dirty="0" smtClean="0"/>
              <a:t>No </a:t>
            </a:r>
            <a:r>
              <a:rPr lang="pt-BR" sz="3100" dirty="0"/>
              <a:t>celular </a:t>
            </a:r>
            <a:r>
              <a:rPr lang="pt-BR" sz="3100" dirty="0" smtClean="0"/>
              <a:t> e </a:t>
            </a:r>
            <a:r>
              <a:rPr lang="pt-BR" sz="3100" dirty="0" err="1"/>
              <a:t>tablet</a:t>
            </a:r>
            <a:r>
              <a:rPr lang="pt-BR" sz="3100" dirty="0"/>
              <a:t>: Baixando o aplicativo gratuitamente. </a:t>
            </a:r>
          </a:p>
        </p:txBody>
      </p:sp>
      <p:pic>
        <p:nvPicPr>
          <p:cNvPr id="5" name="Espaço Reservado para Imagem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307" r="24307"/>
          <a:stretch>
            <a:fillRect/>
          </a:stretch>
        </p:blipFill>
        <p:spPr/>
      </p:pic>
    </p:spTree>
    <p:extLst>
      <p:ext uri="{BB962C8B-B14F-4D97-AF65-F5344CB8AC3E}">
        <p14:creationId xmlns:p14="http://schemas.microsoft.com/office/powerpoint/2010/main" val="2611638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t="7845" b="7845"/>
          <a:stretch>
            <a:fillRect/>
          </a:stretch>
        </p:blipFill>
        <p:spPr/>
      </p:pic>
      <p:sp>
        <p:nvSpPr>
          <p:cNvPr id="9" name="Retângulo 8"/>
          <p:cNvSpPr/>
          <p:nvPr/>
        </p:nvSpPr>
        <p:spPr>
          <a:xfrm>
            <a:off x="0" y="3147814"/>
            <a:ext cx="9144000" cy="199568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67544" y="3435846"/>
            <a:ext cx="6782544" cy="456336"/>
          </a:xfrm>
        </p:spPr>
        <p:txBody>
          <a:bodyPr/>
          <a:lstStyle/>
          <a:p>
            <a:r>
              <a:rPr lang="pt-BR" dirty="0"/>
              <a:t>No </a:t>
            </a:r>
            <a:r>
              <a:rPr lang="pt-BR" dirty="0" err="1"/>
              <a:t>SnapChat</a:t>
            </a:r>
            <a:endParaRPr lang="pt-BR" b="0" dirty="0">
              <a:solidFill>
                <a:schemeClr val="bg1"/>
              </a:solidFill>
            </a:endParaRPr>
          </a:p>
        </p:txBody>
      </p:sp>
      <p:sp>
        <p:nvSpPr>
          <p:cNvPr id="6" name="Espaço Reservado para Texto 5"/>
          <p:cNvSpPr>
            <a:spLocks noGrp="1"/>
          </p:cNvSpPr>
          <p:nvPr>
            <p:ph type="body" sz="half" idx="2"/>
          </p:nvPr>
        </p:nvSpPr>
        <p:spPr>
          <a:xfrm>
            <a:off x="467544" y="3939902"/>
            <a:ext cx="6782544" cy="1008113"/>
          </a:xfrm>
        </p:spPr>
        <p:txBody>
          <a:bodyPr>
            <a:normAutofit fontScale="77500" lnSpcReduction="20000"/>
          </a:bodyPr>
          <a:lstStyle/>
          <a:p>
            <a:r>
              <a:rPr lang="pt-BR" dirty="0"/>
              <a:t>Como acessar? No computador: www.snapchat.com. Pelo computador, não é possível fazer as postagens. No celular e </a:t>
            </a:r>
            <a:r>
              <a:rPr lang="pt-BR" dirty="0" err="1"/>
              <a:t>tablet</a:t>
            </a:r>
            <a:r>
              <a:rPr lang="pt-BR" dirty="0"/>
              <a:t>: Baixando o aplicativo gratuitamente.</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158993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6904" b="6904"/>
          <a:stretch>
            <a:fillRect/>
          </a:stretch>
        </p:blipFill>
        <p:spPr/>
      </p:pic>
      <p:sp>
        <p:nvSpPr>
          <p:cNvPr id="9" name="Retângulo 8"/>
          <p:cNvSpPr/>
          <p:nvPr/>
        </p:nvSpPr>
        <p:spPr>
          <a:xfrm>
            <a:off x="0" y="4011910"/>
            <a:ext cx="9144000" cy="1131590"/>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395536" y="4299942"/>
            <a:ext cx="6782544" cy="456336"/>
          </a:xfrm>
        </p:spPr>
        <p:txBody>
          <a:bodyPr/>
          <a:lstStyle/>
          <a:p>
            <a:r>
              <a:rPr lang="pt-BR" dirty="0" smtClean="0"/>
              <a:t>SOLUÇÕES</a:t>
            </a:r>
            <a:endParaRPr lang="pt-BR" b="0" dirty="0">
              <a:solidFill>
                <a:schemeClr val="bg1"/>
              </a:solidFill>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1834731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9" name="Retângulo 8"/>
          <p:cNvSpPr/>
          <p:nvPr/>
        </p:nvSpPr>
        <p:spPr>
          <a:xfrm>
            <a:off x="0" y="3147814"/>
            <a:ext cx="9144000" cy="199568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31540" y="3435846"/>
            <a:ext cx="8280920" cy="456336"/>
          </a:xfrm>
        </p:spPr>
        <p:txBody>
          <a:bodyPr/>
          <a:lstStyle/>
          <a:p>
            <a:r>
              <a:rPr lang="pt-BR" dirty="0" smtClean="0"/>
              <a:t>ARMAZENAMENTO DE ARQUIVOS</a:t>
            </a:r>
            <a:endParaRPr lang="pt-BR" dirty="0"/>
          </a:p>
        </p:txBody>
      </p:sp>
      <p:sp>
        <p:nvSpPr>
          <p:cNvPr id="6" name="Espaço Reservado para Texto 5"/>
          <p:cNvSpPr>
            <a:spLocks noGrp="1"/>
          </p:cNvSpPr>
          <p:nvPr>
            <p:ph type="body" sz="half" idx="2"/>
          </p:nvPr>
        </p:nvSpPr>
        <p:spPr>
          <a:xfrm>
            <a:off x="467544" y="3867894"/>
            <a:ext cx="6782544" cy="1008113"/>
          </a:xfrm>
        </p:spPr>
        <p:txBody>
          <a:bodyPr>
            <a:normAutofit fontScale="47500" lnSpcReduction="20000"/>
          </a:bodyPr>
          <a:lstStyle/>
          <a:p>
            <a:r>
              <a:rPr lang="pt-BR" sz="4200" dirty="0" err="1" smtClean="0"/>
              <a:t>One</a:t>
            </a:r>
            <a:r>
              <a:rPr lang="pt-BR" sz="4200" dirty="0" smtClean="0"/>
              <a:t> Drive / Google Drive</a:t>
            </a:r>
          </a:p>
          <a:p>
            <a:r>
              <a:rPr lang="pt-BR" dirty="0" smtClean="0">
                <a:sym typeface="Times"/>
              </a:rPr>
              <a:t>Como acessar: </a:t>
            </a:r>
            <a:r>
              <a:rPr lang="pt-BR" dirty="0" err="1" smtClean="0">
                <a:sym typeface="Times"/>
              </a:rPr>
              <a:t>Sao</a:t>
            </a:r>
            <a:r>
              <a:rPr lang="pt-BR" dirty="0" smtClean="0">
                <a:sym typeface="Times"/>
              </a:rPr>
              <a:t> eles o “</a:t>
            </a:r>
            <a:r>
              <a:rPr lang="pt-BR" dirty="0" err="1" smtClean="0">
                <a:sym typeface="Times"/>
              </a:rPr>
              <a:t>OneDrive</a:t>
            </a:r>
            <a:r>
              <a:rPr lang="pt-BR" dirty="0" smtClean="0">
                <a:sym typeface="Times"/>
              </a:rPr>
              <a:t>” (onedrive.live.com) do Outlook, o “Google Drive e o “Google Fotos” do Google (www.google.com) Ambos são acessados por um e-mail que você deve ter nesses serviços.</a:t>
            </a:r>
            <a:endParaRPr lang="pt-BR" dirty="0">
              <a:sym typeface="Times"/>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158993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t="8344" b="8344"/>
          <a:stretch>
            <a:fillRect/>
          </a:stretch>
        </p:blipFill>
        <p:spPr/>
      </p:pic>
      <p:sp>
        <p:nvSpPr>
          <p:cNvPr id="9" name="Retângulo 8"/>
          <p:cNvSpPr/>
          <p:nvPr/>
        </p:nvSpPr>
        <p:spPr>
          <a:xfrm>
            <a:off x="0" y="3147814"/>
            <a:ext cx="9144000" cy="199568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31540" y="3435846"/>
            <a:ext cx="8280920" cy="456336"/>
          </a:xfrm>
        </p:spPr>
        <p:txBody>
          <a:bodyPr/>
          <a:lstStyle/>
          <a:p>
            <a:r>
              <a:rPr lang="pt-BR" dirty="0" smtClean="0"/>
              <a:t>CRIADOR DE SLIDES DIFERENCIADO</a:t>
            </a:r>
            <a:endParaRPr lang="pt-BR" dirty="0"/>
          </a:p>
        </p:txBody>
      </p:sp>
      <p:sp>
        <p:nvSpPr>
          <p:cNvPr id="6" name="Espaço Reservado para Texto 5"/>
          <p:cNvSpPr>
            <a:spLocks noGrp="1"/>
          </p:cNvSpPr>
          <p:nvPr>
            <p:ph type="body" sz="half" idx="2"/>
          </p:nvPr>
        </p:nvSpPr>
        <p:spPr>
          <a:xfrm>
            <a:off x="467544" y="3867894"/>
            <a:ext cx="6782544" cy="1008113"/>
          </a:xfrm>
        </p:spPr>
        <p:txBody>
          <a:bodyPr>
            <a:normAutofit fontScale="85000" lnSpcReduction="20000"/>
          </a:bodyPr>
          <a:lstStyle/>
          <a:p>
            <a:r>
              <a:rPr lang="pt-BR" sz="4200" dirty="0" smtClean="0"/>
              <a:t>PREZI.COM</a:t>
            </a:r>
          </a:p>
          <a:p>
            <a:r>
              <a:rPr lang="pt-BR" dirty="0">
                <a:sym typeface="Times"/>
              </a:rPr>
              <a:t>Como acessar: www.prezi.com do computador</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1871303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smtClean="0"/>
              <a:t>Olhe a sua volta!</a:t>
            </a:r>
            <a:br>
              <a:rPr lang="pt-BR" smtClean="0"/>
            </a:br>
            <a:r>
              <a:rPr lang="pt-BR" smtClean="0"/>
              <a:t>Estamos vivendo a maior guerra do universo!</a:t>
            </a:r>
            <a:endParaRPr lang="pt-BR" dirty="0"/>
          </a:p>
        </p:txBody>
      </p:sp>
      <p:sp>
        <p:nvSpPr>
          <p:cNvPr id="6" name="Espaço Reservado para Texto 5"/>
          <p:cNvSpPr>
            <a:spLocks noGrp="1"/>
          </p:cNvSpPr>
          <p:nvPr>
            <p:ph type="body" idx="1"/>
          </p:nvPr>
        </p:nvSpPr>
        <p:spPr/>
        <p:txBody>
          <a:bodyPr/>
          <a:lstStyle/>
          <a:p>
            <a:r>
              <a:rPr lang="pt-BR" smtClean="0"/>
              <a:t>Resgatar os que se desviaram e conservar os que escolhem nosso Deus!</a:t>
            </a:r>
            <a:endParaRPr lang="pt-BR" dirty="0"/>
          </a:p>
        </p:txBody>
      </p:sp>
      <p:pic>
        <p:nvPicPr>
          <p:cNvPr id="16" name="Espaço Reservado para Imagem 1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37" r="1937"/>
          <a:stretch>
            <a:fillRect/>
          </a:stretch>
        </p:blipFill>
        <p:spPr/>
      </p:pic>
    </p:spTree>
    <p:extLst>
      <p:ext uri="{BB962C8B-B14F-4D97-AF65-F5344CB8AC3E}">
        <p14:creationId xmlns:p14="http://schemas.microsoft.com/office/powerpoint/2010/main" val="2539995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t="1613" b="1613"/>
          <a:stretch>
            <a:fillRect/>
          </a:stretch>
        </p:blipFill>
        <p:spPr/>
      </p:pic>
      <p:sp>
        <p:nvSpPr>
          <p:cNvPr id="9" name="Retângulo 8"/>
          <p:cNvSpPr/>
          <p:nvPr/>
        </p:nvSpPr>
        <p:spPr>
          <a:xfrm>
            <a:off x="0" y="3147814"/>
            <a:ext cx="9144000" cy="199568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31540" y="3435846"/>
            <a:ext cx="8280920" cy="456336"/>
          </a:xfrm>
        </p:spPr>
        <p:txBody>
          <a:bodyPr/>
          <a:lstStyle/>
          <a:p>
            <a:r>
              <a:rPr lang="pt-BR" dirty="0"/>
              <a:t>PARA </a:t>
            </a:r>
            <a:r>
              <a:rPr lang="pt-BR" dirty="0" smtClean="0"/>
              <a:t>COMUNICAÇÃO</a:t>
            </a:r>
            <a:endParaRPr lang="pt-BR" dirty="0"/>
          </a:p>
        </p:txBody>
      </p:sp>
      <p:sp>
        <p:nvSpPr>
          <p:cNvPr id="6" name="Espaço Reservado para Texto 5"/>
          <p:cNvSpPr>
            <a:spLocks noGrp="1"/>
          </p:cNvSpPr>
          <p:nvPr>
            <p:ph type="body" sz="half" idx="2"/>
          </p:nvPr>
        </p:nvSpPr>
        <p:spPr>
          <a:xfrm>
            <a:off x="467544" y="3867894"/>
            <a:ext cx="6782544" cy="1008113"/>
          </a:xfrm>
        </p:spPr>
        <p:txBody>
          <a:bodyPr>
            <a:normAutofit fontScale="62500" lnSpcReduction="20000"/>
          </a:bodyPr>
          <a:lstStyle/>
          <a:p>
            <a:r>
              <a:rPr lang="pt-BR" sz="4000" dirty="0" err="1"/>
              <a:t>WhatsApp</a:t>
            </a:r>
            <a:r>
              <a:rPr lang="pt-BR" sz="4000" dirty="0"/>
              <a:t> / </a:t>
            </a:r>
            <a:r>
              <a:rPr lang="pt-BR" sz="4000" dirty="0" err="1" smtClean="0"/>
              <a:t>Telegram</a:t>
            </a:r>
            <a:endParaRPr lang="pt-BR" sz="4000" dirty="0" smtClean="0"/>
          </a:p>
          <a:p>
            <a:r>
              <a:rPr lang="pt-BR" dirty="0">
                <a:sym typeface="Times"/>
              </a:rPr>
              <a:t>Como acessar: Baixe em seu </a:t>
            </a:r>
            <a:r>
              <a:rPr lang="pt-BR" dirty="0" err="1">
                <a:sym typeface="Times"/>
              </a:rPr>
              <a:t>tablet</a:t>
            </a:r>
            <a:r>
              <a:rPr lang="pt-BR" dirty="0">
                <a:sym typeface="Times"/>
              </a:rPr>
              <a:t> ou smartphone ou pelo computador em web.whatsapp.com ou web.telegram.com</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530599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l="12074" r="12074"/>
          <a:stretch>
            <a:fillRect/>
          </a:stretch>
        </p:blipFill>
        <p:spPr/>
      </p:pic>
      <p:sp>
        <p:nvSpPr>
          <p:cNvPr id="9" name="Retângulo 8"/>
          <p:cNvSpPr/>
          <p:nvPr/>
        </p:nvSpPr>
        <p:spPr>
          <a:xfrm>
            <a:off x="0" y="4011910"/>
            <a:ext cx="9144000" cy="1131590"/>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395536" y="4299942"/>
            <a:ext cx="6782544" cy="456336"/>
          </a:xfrm>
        </p:spPr>
        <p:txBody>
          <a:bodyPr/>
          <a:lstStyle/>
          <a:p>
            <a:r>
              <a:rPr lang="pt-BR" dirty="0" smtClean="0"/>
              <a:t>A LINGUAGEM NA INTERNET</a:t>
            </a:r>
            <a:endParaRPr lang="pt-BR" b="0" dirty="0">
              <a:solidFill>
                <a:schemeClr val="bg1"/>
              </a:solidFill>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3243202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2">
            <a:extLst>
              <a:ext uri="{28A0092B-C50C-407E-A947-70E740481C1C}">
                <a14:useLocalDpi xmlns:a14="http://schemas.microsoft.com/office/drawing/2010/main" val="0"/>
              </a:ext>
            </a:extLst>
          </a:blip>
          <a:srcRect l="667" r="667"/>
          <a:stretch>
            <a:fillRect/>
          </a:stretch>
        </p:blipFill>
        <p:spPr/>
      </p:pic>
      <p:sp>
        <p:nvSpPr>
          <p:cNvPr id="9" name="Retângulo 8"/>
          <p:cNvSpPr/>
          <p:nvPr/>
        </p:nvSpPr>
        <p:spPr>
          <a:xfrm>
            <a:off x="0" y="3147814"/>
            <a:ext cx="9144000" cy="199568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431540" y="3435846"/>
            <a:ext cx="8280920" cy="456336"/>
          </a:xfrm>
        </p:spPr>
        <p:txBody>
          <a:bodyPr/>
          <a:lstStyle/>
          <a:p>
            <a:r>
              <a:rPr lang="pt-BR" dirty="0"/>
              <a:t>JEITO DE EXPRESSAR A MENSAGEM</a:t>
            </a:r>
          </a:p>
        </p:txBody>
      </p:sp>
      <p:sp>
        <p:nvSpPr>
          <p:cNvPr id="6" name="Espaço Reservado para Texto 5"/>
          <p:cNvSpPr>
            <a:spLocks noGrp="1"/>
          </p:cNvSpPr>
          <p:nvPr>
            <p:ph type="body" sz="half" idx="2"/>
          </p:nvPr>
        </p:nvSpPr>
        <p:spPr>
          <a:xfrm>
            <a:off x="467544" y="3867894"/>
            <a:ext cx="6782544" cy="1008113"/>
          </a:xfrm>
        </p:spPr>
        <p:txBody>
          <a:bodyPr>
            <a:normAutofit fontScale="62500" lnSpcReduction="20000"/>
          </a:bodyPr>
          <a:lstStyle/>
          <a:p>
            <a:r>
              <a:rPr lang="pt-BR" dirty="0"/>
              <a:t>Porque </a:t>
            </a:r>
            <a:r>
              <a:rPr lang="pt-BR" dirty="0" smtClean="0"/>
              <a:t>dizer </a:t>
            </a:r>
            <a:r>
              <a:rPr lang="pt-BR" dirty="0" smtClean="0">
                <a:sym typeface="Times"/>
              </a:rPr>
              <a:t>“Eu </a:t>
            </a:r>
            <a:r>
              <a:rPr lang="pt-BR" dirty="0">
                <a:sym typeface="Times"/>
              </a:rPr>
              <a:t>te amo” se eles podem enviar </a:t>
            </a:r>
            <a:r>
              <a:rPr lang="pt-BR" dirty="0" err="1">
                <a:sym typeface="Times"/>
              </a:rPr>
              <a:t>coraçõeszinhos</a:t>
            </a:r>
            <a:r>
              <a:rPr lang="pt-BR" dirty="0">
                <a:sym typeface="Times"/>
              </a:rPr>
              <a:t> com beijinhos composto por apenas um </a:t>
            </a:r>
            <a:r>
              <a:rPr lang="pt-BR" dirty="0" err="1">
                <a:sym typeface="Times"/>
              </a:rPr>
              <a:t>emoticons</a:t>
            </a:r>
            <a:r>
              <a:rPr lang="pt-BR" dirty="0">
                <a:sym typeface="Times"/>
              </a:rPr>
              <a:t>, ou porque gastar tempo digitando que estão felizes, ou tristes, ou assustados, se podem apenas com uma figura transmitir essa mensagem? </a:t>
            </a:r>
            <a:r>
              <a:rPr lang="pt-BR" dirty="0" err="1" smtClean="0">
                <a:sym typeface="Times"/>
              </a:rPr>
              <a:t>Emoticons</a:t>
            </a:r>
            <a:r>
              <a:rPr lang="pt-BR" dirty="0" smtClean="0">
                <a:sym typeface="Times"/>
              </a:rPr>
              <a:t> </a:t>
            </a:r>
            <a:r>
              <a:rPr lang="pt-BR" dirty="0">
                <a:sym typeface="Times"/>
              </a:rPr>
              <a:t>são aquelas figurinhas com rostinhos expressando emoções. </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213124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7200" y="205978"/>
            <a:ext cx="8229600" cy="1501675"/>
          </a:xfrm>
        </p:spPr>
        <p:txBody>
          <a:bodyPr>
            <a:noAutofit/>
          </a:bodyPr>
          <a:lstStyle/>
          <a:p>
            <a:r>
              <a:rPr lang="pt-BR" sz="1800" dirty="0"/>
              <a:t>Suas emoções e razões são transformadas em símbolos que negam tradução, e exigem daqueles que fazem parte de suas vidas, a interpretação correta, dando a eles a sensação de compreensão e aceitação nesta linguagem.</a:t>
            </a:r>
          </a:p>
        </p:txBody>
      </p:sp>
      <p:sp>
        <p:nvSpPr>
          <p:cNvPr id="6" name="Espaço Reservado para Texto 5"/>
          <p:cNvSpPr>
            <a:spLocks noGrp="1"/>
          </p:cNvSpPr>
          <p:nvPr>
            <p:ph idx="1"/>
          </p:nvPr>
        </p:nvSpPr>
        <p:spPr>
          <a:xfrm>
            <a:off x="457200" y="1779661"/>
            <a:ext cx="8229600" cy="2814961"/>
          </a:xfrm>
        </p:spPr>
        <p:txBody>
          <a:bodyPr>
            <a:normAutofit fontScale="62500" lnSpcReduction="20000"/>
          </a:bodyPr>
          <a:lstStyle/>
          <a:p>
            <a:r>
              <a:rPr lang="pt-BR" dirty="0"/>
              <a:t>“Oi, tenha um bom dia” X :)</a:t>
            </a:r>
            <a:r>
              <a:rPr lang="pt-BR" dirty="0" err="1"/>
              <a:t>Oiiiie</a:t>
            </a:r>
            <a:r>
              <a:rPr lang="pt-BR" dirty="0"/>
              <a:t>! </a:t>
            </a:r>
          </a:p>
          <a:p>
            <a:r>
              <a:rPr lang="pt-BR" dirty="0" err="1"/>
              <a:t>kkkkkkk</a:t>
            </a:r>
            <a:endParaRPr lang="pt-BR" dirty="0"/>
          </a:p>
          <a:p>
            <a:r>
              <a:rPr lang="pt-BR" dirty="0" err="1"/>
              <a:t>hahahahahah</a:t>
            </a:r>
            <a:endParaRPr lang="pt-BR" dirty="0"/>
          </a:p>
          <a:p>
            <a:r>
              <a:rPr lang="pt-BR" dirty="0" err="1"/>
              <a:t>rsrsrsrsrsrs</a:t>
            </a:r>
            <a:r>
              <a:rPr lang="pt-BR" dirty="0"/>
              <a:t> ou </a:t>
            </a:r>
            <a:r>
              <a:rPr lang="pt-BR" dirty="0" err="1" smtClean="0"/>
              <a:t>hauhauhauhahauhau</a:t>
            </a:r>
            <a:endParaRPr lang="pt-BR" dirty="0"/>
          </a:p>
          <a:p>
            <a:r>
              <a:rPr lang="pt-BR" sz="2900" dirty="0"/>
              <a:t>Cada parte do mundo tem suas formas de expressão e por ser que a sua região tenha as suas próprias linguagens. Em tailandês se usa “55555" em japonês “</a:t>
            </a:r>
            <a:r>
              <a:rPr lang="pt-BR" sz="2900" dirty="0" err="1"/>
              <a:t>wwww</a:t>
            </a:r>
            <a:r>
              <a:rPr lang="pt-BR" sz="2900" dirty="0"/>
              <a:t>”, em coreano “</a:t>
            </a:r>
            <a:r>
              <a:rPr lang="pt-BR" sz="2900" dirty="0" err="1"/>
              <a:t>kekekeke</a:t>
            </a:r>
            <a:r>
              <a:rPr lang="pt-BR" sz="2900" dirty="0"/>
              <a:t>”, em francês </a:t>
            </a:r>
            <a:r>
              <a:rPr lang="pt-BR" sz="2900" dirty="0" err="1"/>
              <a:t>hahéhéhé</a:t>
            </a:r>
            <a:r>
              <a:rPr lang="pt-BR" sz="2900" dirty="0"/>
              <a:t>”.</a:t>
            </a:r>
          </a:p>
        </p:txBody>
      </p:sp>
    </p:spTree>
    <p:extLst>
      <p:ext uri="{BB962C8B-B14F-4D97-AF65-F5344CB8AC3E}">
        <p14:creationId xmlns:p14="http://schemas.microsoft.com/office/powerpoint/2010/main" val="511596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idx="1"/>
          </p:nvPr>
        </p:nvSpPr>
        <p:spPr>
          <a:xfrm>
            <a:off x="457200" y="267494"/>
            <a:ext cx="8229600" cy="4327129"/>
          </a:xfrm>
        </p:spPr>
        <p:txBody>
          <a:bodyPr>
            <a:noAutofit/>
          </a:bodyPr>
          <a:lstStyle/>
          <a:p>
            <a:pPr marL="514350" indent="-514350">
              <a:spcAft>
                <a:spcPts val="0"/>
              </a:spcAft>
              <a:buFont typeface="+mj-lt"/>
              <a:buAutoNum type="arabicPeriod"/>
            </a:pPr>
            <a:r>
              <a:rPr lang="pt-BR" sz="1200" dirty="0" smtClean="0"/>
              <a:t>AFF - Usada para demonstrar descontentamento, cansaço, insatisfação, indignação ou discordância. Ao pronunciar essa “palavra” repare o som emitido: é como um suspiro por falta de paciência.</a:t>
            </a:r>
          </a:p>
          <a:p>
            <a:pPr marL="514350" indent="-514350">
              <a:spcAft>
                <a:spcPts val="0"/>
              </a:spcAft>
              <a:buFont typeface="+mj-lt"/>
              <a:buAutoNum type="arabicPeriod"/>
            </a:pPr>
            <a:r>
              <a:rPr lang="pt-BR" sz="1200" dirty="0" smtClean="0"/>
              <a:t>ADD - Vem de </a:t>
            </a:r>
            <a:r>
              <a:rPr lang="pt-BR" sz="1200" dirty="0" err="1" smtClean="0"/>
              <a:t>Add</a:t>
            </a:r>
            <a:r>
              <a:rPr lang="pt-BR" sz="1200" dirty="0" smtClean="0"/>
              <a:t>, em inglês. Significa “adicionar”, como por exemplo: “Me </a:t>
            </a:r>
            <a:r>
              <a:rPr lang="pt-BR" sz="1200" dirty="0" err="1" smtClean="0"/>
              <a:t>add</a:t>
            </a:r>
            <a:r>
              <a:rPr lang="pt-BR" sz="1200" dirty="0" smtClean="0"/>
              <a:t> no </a:t>
            </a:r>
            <a:r>
              <a:rPr lang="pt-BR" sz="1200" dirty="0" err="1" smtClean="0"/>
              <a:t>Facebook</a:t>
            </a:r>
            <a:r>
              <a:rPr lang="pt-BR" sz="1200" dirty="0" smtClean="0"/>
              <a:t>?” ou "Vou </a:t>
            </a:r>
            <a:r>
              <a:rPr lang="pt-BR" sz="1200" dirty="0" err="1" smtClean="0"/>
              <a:t>add</a:t>
            </a:r>
            <a:r>
              <a:rPr lang="pt-BR" sz="1200" dirty="0" smtClean="0"/>
              <a:t> você!”. AMG - Significa “amigo” ou “amiga” e pode ser aplicado de diversas formas como “</a:t>
            </a:r>
            <a:r>
              <a:rPr lang="pt-BR" sz="1200" dirty="0" err="1" smtClean="0"/>
              <a:t>amg</a:t>
            </a:r>
            <a:r>
              <a:rPr lang="pt-BR" sz="1200" dirty="0" smtClean="0"/>
              <a:t>, você sabe o endereço da festa?”.</a:t>
            </a:r>
            <a:br>
              <a:rPr lang="pt-BR" sz="1200" dirty="0" smtClean="0"/>
            </a:br>
            <a:endParaRPr lang="pt-BR" sz="1200" dirty="0" smtClean="0"/>
          </a:p>
          <a:p>
            <a:pPr marL="514350" indent="-514350">
              <a:spcAft>
                <a:spcPts val="0"/>
              </a:spcAft>
              <a:buFont typeface="+mj-lt"/>
              <a:buAutoNum type="arabicPeriod"/>
            </a:pPr>
            <a:r>
              <a:rPr lang="pt-BR" sz="1200" dirty="0" smtClean="0"/>
              <a:t>BBQ ou BBK - É a abreviação do termo “babaca” nas redes sociais. É preciso prestar muita atenção para não confundir com "</a:t>
            </a:r>
            <a:r>
              <a:rPr lang="pt-BR" sz="1200" dirty="0" err="1" smtClean="0"/>
              <a:t>barbecue</a:t>
            </a:r>
            <a:r>
              <a:rPr lang="pt-BR" sz="1200" dirty="0" smtClean="0"/>
              <a:t>" (churrasco).</a:t>
            </a:r>
            <a:br>
              <a:rPr lang="pt-BR" sz="1200" dirty="0" smtClean="0"/>
            </a:br>
            <a:endParaRPr lang="pt-BR" sz="1200" dirty="0" smtClean="0"/>
          </a:p>
          <a:p>
            <a:pPr marL="514350" indent="-514350">
              <a:spcAft>
                <a:spcPts val="0"/>
              </a:spcAft>
              <a:buFont typeface="+mj-lt"/>
              <a:buAutoNum type="arabicPeriod"/>
            </a:pPr>
            <a:r>
              <a:rPr lang="pt-BR" sz="1200" dirty="0" smtClean="0"/>
              <a:t>BFF - Muito usada por mulheres, a abreviação de “Best </a:t>
            </a:r>
            <a:r>
              <a:rPr lang="pt-BR" sz="1200" dirty="0" err="1" smtClean="0"/>
              <a:t>Friends</a:t>
            </a:r>
            <a:r>
              <a:rPr lang="pt-BR" sz="1200" dirty="0" smtClean="0"/>
              <a:t> </a:t>
            </a:r>
            <a:r>
              <a:rPr lang="pt-BR" sz="1200" dirty="0" err="1" smtClean="0"/>
              <a:t>Forever</a:t>
            </a:r>
            <a:r>
              <a:rPr lang="pt-BR" sz="1200" dirty="0" smtClean="0"/>
              <a:t>”, em português “melhores amigas para sempre”, serve para dizer que considera alguém uma melhor amiga: “Gabi, minha </a:t>
            </a:r>
            <a:r>
              <a:rPr lang="pt-BR" sz="1200" dirty="0" err="1" smtClean="0"/>
              <a:t>bff</a:t>
            </a:r>
            <a:r>
              <a:rPr lang="pt-BR" sz="1200" dirty="0" smtClean="0"/>
              <a:t>, falou que deu certo!”, por exemplo.</a:t>
            </a:r>
            <a:br>
              <a:rPr lang="pt-BR" sz="1200" dirty="0" smtClean="0"/>
            </a:br>
            <a:endParaRPr lang="pt-BR" sz="1200" dirty="0" smtClean="0"/>
          </a:p>
          <a:p>
            <a:pPr marL="514350" indent="-514350">
              <a:spcAft>
                <a:spcPts val="0"/>
              </a:spcAft>
              <a:buFont typeface="+mj-lt"/>
              <a:buAutoNum type="arabicPeriod"/>
            </a:pPr>
            <a:r>
              <a:rPr lang="pt-BR" sz="1200" dirty="0" smtClean="0"/>
              <a:t>BJS - Significa "beijos". Usada para se despedir do seu amigo ou ao final de alguma mensagem enviada por você. Existem também outras abreviações para a palavra, como </a:t>
            </a:r>
            <a:r>
              <a:rPr lang="pt-BR" sz="1200" dirty="0" err="1" smtClean="0"/>
              <a:t>bj</a:t>
            </a:r>
            <a:r>
              <a:rPr lang="pt-BR" sz="1200" dirty="0" smtClean="0"/>
              <a:t>, </a:t>
            </a:r>
            <a:r>
              <a:rPr lang="pt-BR" sz="1200" dirty="0" err="1" smtClean="0"/>
              <a:t>bjo</a:t>
            </a:r>
            <a:r>
              <a:rPr lang="pt-BR" sz="1200" dirty="0" smtClean="0"/>
              <a:t>, </a:t>
            </a:r>
            <a:r>
              <a:rPr lang="pt-BR" sz="1200" dirty="0" err="1" smtClean="0"/>
              <a:t>bjos</a:t>
            </a:r>
            <a:r>
              <a:rPr lang="pt-BR" sz="1200" dirty="0" smtClean="0"/>
              <a:t>, </a:t>
            </a:r>
            <a:r>
              <a:rPr lang="pt-BR" sz="1200" dirty="0" err="1" smtClean="0"/>
              <a:t>bjk</a:t>
            </a:r>
            <a:r>
              <a:rPr lang="pt-BR" sz="1200" dirty="0" smtClean="0"/>
              <a:t>, </a:t>
            </a:r>
            <a:r>
              <a:rPr lang="pt-BR" sz="1200" dirty="0" err="1" smtClean="0"/>
              <a:t>bjoks</a:t>
            </a:r>
            <a:r>
              <a:rPr lang="pt-BR" sz="1200" dirty="0" smtClean="0"/>
              <a:t>, </a:t>
            </a:r>
            <a:r>
              <a:rPr lang="pt-BR" sz="1200" dirty="0" err="1" smtClean="0"/>
              <a:t>bju</a:t>
            </a:r>
            <a:r>
              <a:rPr lang="pt-BR" sz="1200" dirty="0" smtClean="0"/>
              <a:t>, </a:t>
            </a:r>
            <a:r>
              <a:rPr lang="pt-BR" sz="1200" dirty="0" err="1" smtClean="0"/>
              <a:t>bjx</a:t>
            </a:r>
            <a:r>
              <a:rPr lang="pt-BR" sz="1200" dirty="0" smtClean="0"/>
              <a:t>.</a:t>
            </a:r>
            <a:br>
              <a:rPr lang="pt-BR" sz="1200" dirty="0" smtClean="0"/>
            </a:br>
            <a:endParaRPr lang="pt-BR" sz="1200" dirty="0" smtClean="0"/>
          </a:p>
          <a:p>
            <a:pPr marL="514350" indent="-514350">
              <a:spcAft>
                <a:spcPts val="0"/>
              </a:spcAft>
              <a:buFont typeface="+mj-lt"/>
              <a:buAutoNum type="arabicPeriod"/>
            </a:pPr>
            <a:r>
              <a:rPr lang="pt-BR" sz="1200" dirty="0" smtClean="0"/>
              <a:t>BRINKS - Serve para mostrar que a frase não é para ser levada a sério. Significa "brincadeira", no "vocabulário digital". Você diz que aquilo não passa de uma "</a:t>
            </a:r>
            <a:r>
              <a:rPr lang="pt-BR" sz="1200" dirty="0" err="1" smtClean="0"/>
              <a:t>brinks</a:t>
            </a:r>
            <a:r>
              <a:rPr lang="pt-BR" sz="1200" dirty="0" smtClean="0"/>
              <a:t>" ou que você está de "</a:t>
            </a:r>
            <a:r>
              <a:rPr lang="pt-BR" sz="1200" dirty="0" err="1" smtClean="0"/>
              <a:t>brinks</a:t>
            </a:r>
            <a:r>
              <a:rPr lang="pt-BR" sz="1200" dirty="0" smtClean="0"/>
              <a:t>". </a:t>
            </a:r>
            <a:endParaRPr lang="pt-BR" sz="1200" dirty="0"/>
          </a:p>
        </p:txBody>
      </p:sp>
    </p:spTree>
    <p:extLst>
      <p:ext uri="{BB962C8B-B14F-4D97-AF65-F5344CB8AC3E}">
        <p14:creationId xmlns:p14="http://schemas.microsoft.com/office/powerpoint/2010/main" val="2495630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3779912" y="411510"/>
            <a:ext cx="4968552" cy="3816424"/>
          </a:xfrm>
        </p:spPr>
        <p:txBody>
          <a:bodyPr>
            <a:normAutofit fontScale="85000" lnSpcReduction="10000"/>
          </a:bodyPr>
          <a:lstStyle/>
          <a:p>
            <a:r>
              <a:rPr lang="pt-BR" dirty="0" smtClean="0"/>
              <a:t>Levaríamos dias para entender como funciona exatamente esse processo, e como eles classificam tudo isso, mas o que importa agora, é entendermos que para transmitirmos a mensagem de Deus para este público que está acostumado a usar diferentes meios para receber as mensagens do mundo, também devemos usar estes recursos de forma direcionada e na linguagem que os adolescentes entendam. </a:t>
            </a:r>
          </a:p>
          <a:p>
            <a:r>
              <a:rPr lang="pt-BR" dirty="0" smtClean="0"/>
              <a:t>Por </a:t>
            </a:r>
            <a:r>
              <a:rPr lang="pt-BR" dirty="0"/>
              <a:t>isso, ao começar a usar a tecnologia neste ministério, lembre-se que é necessário adaptar sua mensagem a linguagem atual, para que ela seja compatível com a forma como eles recebem essa mensagem. </a:t>
            </a:r>
          </a:p>
        </p:txBody>
      </p:sp>
      <p:pic>
        <p:nvPicPr>
          <p:cNvPr id="10" name="Espaço Reservado para Imagem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6128" r="37678"/>
          <a:stretch/>
        </p:blipFill>
        <p:spPr/>
      </p:pic>
    </p:spTree>
    <p:extLst>
      <p:ext uri="{BB962C8B-B14F-4D97-AF65-F5344CB8AC3E}">
        <p14:creationId xmlns:p14="http://schemas.microsoft.com/office/powerpoint/2010/main" val="1102134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Conteúdo da mensagem</a:t>
            </a:r>
          </a:p>
        </p:txBody>
      </p:sp>
      <p:sp>
        <p:nvSpPr>
          <p:cNvPr id="5" name="Espaço Reservado para Conteúdo 4"/>
          <p:cNvSpPr>
            <a:spLocks noGrp="1"/>
          </p:cNvSpPr>
          <p:nvPr>
            <p:ph type="body" idx="1"/>
          </p:nvPr>
        </p:nvSpPr>
        <p:spPr/>
        <p:txBody>
          <a:bodyPr>
            <a:normAutofit fontScale="92500" lnSpcReduction="20000"/>
          </a:bodyPr>
          <a:lstStyle/>
          <a:p>
            <a:r>
              <a:rPr lang="pt-BR" dirty="0"/>
              <a:t>Tenha cuidado com sua mensagem, para que garanta sua intenção. Uma regra básica de comunicação é que o emissor seja responsável pelo que o receptor entendeu. Por isso é importante que você tenha 100% de certeza que as pessoas irão entender sua mensagem. Quando postamos algo para adolescentes, é importante seguir algumas regrinhas:</a:t>
            </a:r>
          </a:p>
        </p:txBody>
      </p:sp>
      <p:pic>
        <p:nvPicPr>
          <p:cNvPr id="3" name="Espaço Reservado para Imagem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3453" r="34579"/>
          <a:stretch/>
        </p:blipFill>
        <p:spPr/>
      </p:pic>
    </p:spTree>
    <p:extLst>
      <p:ext uri="{BB962C8B-B14F-4D97-AF65-F5344CB8AC3E}">
        <p14:creationId xmlns:p14="http://schemas.microsoft.com/office/powerpoint/2010/main" val="1317842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779912" y="411510"/>
            <a:ext cx="4968552" cy="576064"/>
          </a:xfrm>
        </p:spPr>
        <p:txBody>
          <a:bodyPr/>
          <a:lstStyle/>
          <a:p>
            <a:r>
              <a:rPr lang="pt-BR" dirty="0"/>
              <a:t>Conteúdo da mensagem</a:t>
            </a:r>
          </a:p>
        </p:txBody>
      </p:sp>
      <p:sp>
        <p:nvSpPr>
          <p:cNvPr id="5" name="Espaço Reservado para Conteúdo 4"/>
          <p:cNvSpPr>
            <a:spLocks noGrp="1"/>
          </p:cNvSpPr>
          <p:nvPr>
            <p:ph type="body" idx="1"/>
          </p:nvPr>
        </p:nvSpPr>
        <p:spPr>
          <a:xfrm>
            <a:off x="3779912" y="1059582"/>
            <a:ext cx="4968552" cy="3168352"/>
          </a:xfrm>
        </p:spPr>
        <p:txBody>
          <a:bodyPr>
            <a:normAutofit fontScale="70000" lnSpcReduction="20000"/>
          </a:bodyPr>
          <a:lstStyle/>
          <a:p>
            <a:pPr marL="514350" indent="-514350">
              <a:buFont typeface="+mj-lt"/>
              <a:buAutoNum type="arabicPeriod"/>
            </a:pPr>
            <a:r>
              <a:rPr lang="pt-BR" dirty="0"/>
              <a:t>Seja breve, claro, indo direto ao assunto.</a:t>
            </a:r>
          </a:p>
          <a:p>
            <a:pPr marL="514350" indent="-514350">
              <a:buFont typeface="+mj-lt"/>
              <a:buAutoNum type="arabicPeriod"/>
            </a:pPr>
            <a:r>
              <a:rPr lang="pt-BR" dirty="0"/>
              <a:t>Evite o uso de gírias inadequadas, mas fale de forma informal e usando palavras que eles entendam.</a:t>
            </a:r>
          </a:p>
          <a:p>
            <a:pPr marL="514350" indent="-514350">
              <a:buFont typeface="+mj-lt"/>
              <a:buAutoNum type="arabicPeriod"/>
            </a:pPr>
            <a:r>
              <a:rPr lang="pt-BR" dirty="0"/>
              <a:t>Use o formato adequado para cada situação.</a:t>
            </a:r>
          </a:p>
          <a:p>
            <a:pPr marL="514350" indent="-514350">
              <a:buFont typeface="+mj-lt"/>
              <a:buAutoNum type="arabicPeriod"/>
            </a:pPr>
            <a:r>
              <a:rPr lang="pt-BR" dirty="0"/>
              <a:t>Não divulgue artigos, letras de musicas, fotos, conteúdo de livros, sem autorização.</a:t>
            </a:r>
          </a:p>
          <a:p>
            <a:pPr marL="514350" indent="-514350">
              <a:buFont typeface="+mj-lt"/>
              <a:buAutoNum type="arabicPeriod"/>
            </a:pPr>
            <a:r>
              <a:rPr lang="pt-BR" dirty="0"/>
              <a:t>Não faça propaganda de produtos e serviços que não irão agregar positivamente a vida dos seus adolescentes. </a:t>
            </a:r>
          </a:p>
        </p:txBody>
      </p:sp>
      <p:pic>
        <p:nvPicPr>
          <p:cNvPr id="3" name="Espaço Reservado para Imagem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924" r="26924"/>
          <a:stretch>
            <a:fillRect/>
          </a:stretch>
        </p:blipFill>
        <p:spPr/>
      </p:pic>
    </p:spTree>
    <p:extLst>
      <p:ext uri="{BB962C8B-B14F-4D97-AF65-F5344CB8AC3E}">
        <p14:creationId xmlns:p14="http://schemas.microsoft.com/office/powerpoint/2010/main" val="2740303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Usando </a:t>
            </a:r>
            <a:r>
              <a:rPr lang="pt-BR" dirty="0" err="1"/>
              <a:t>Hastagh</a:t>
            </a:r>
            <a:endParaRPr lang="pt-BR" dirty="0"/>
          </a:p>
        </p:txBody>
      </p:sp>
      <p:sp>
        <p:nvSpPr>
          <p:cNvPr id="3" name="Espaço Reservado para Conteúdo 2"/>
          <p:cNvSpPr>
            <a:spLocks noGrp="1"/>
          </p:cNvSpPr>
          <p:nvPr>
            <p:ph idx="1"/>
          </p:nvPr>
        </p:nvSpPr>
        <p:spPr/>
        <p:txBody>
          <a:bodyPr>
            <a:normAutofit fontScale="55000" lnSpcReduction="20000"/>
          </a:bodyPr>
          <a:lstStyle/>
          <a:p>
            <a:r>
              <a:rPr lang="pt-BR" dirty="0" err="1"/>
              <a:t>Hashtag</a:t>
            </a:r>
            <a:r>
              <a:rPr lang="pt-BR" dirty="0"/>
              <a:t> são compostas por palavras com o símbolo # (</a:t>
            </a:r>
            <a:r>
              <a:rPr lang="pt-BR" dirty="0" err="1"/>
              <a:t>cerquilha</a:t>
            </a:r>
            <a:r>
              <a:rPr lang="pt-BR" dirty="0"/>
              <a:t>). Sempre que postamos uma palavra no formato </a:t>
            </a:r>
            <a:r>
              <a:rPr lang="pt-BR" dirty="0" err="1"/>
              <a:t>hashtag</a:t>
            </a:r>
            <a:r>
              <a:rPr lang="pt-BR" dirty="0"/>
              <a:t>, por exemplo #caminhar, automaticamente isso se transforma num hyperlink dentro da rede que é buscado sempre que digitamos #caminhar, podendo visualizar todas as postagens com a #caminhar.</a:t>
            </a:r>
            <a:br>
              <a:rPr lang="pt-BR" dirty="0"/>
            </a:br>
            <a:r>
              <a:rPr lang="pt-BR" dirty="0"/>
              <a:t>Você pode criar uma </a:t>
            </a:r>
            <a:r>
              <a:rPr lang="pt-BR" dirty="0" err="1"/>
              <a:t>hashtag</a:t>
            </a:r>
            <a:r>
              <a:rPr lang="pt-BR" dirty="0"/>
              <a:t> oficial do seu grupo, e sempre que você ou eles postarem algo, poderão usar sua própria </a:t>
            </a:r>
            <a:r>
              <a:rPr lang="pt-BR" dirty="0" err="1"/>
              <a:t>hashtag</a:t>
            </a:r>
            <a:r>
              <a:rPr lang="pt-BR" dirty="0"/>
              <a:t> com uma foto ou um vídeo, e depois você mesmo poderá ver tudo que foi postado. </a:t>
            </a:r>
          </a:p>
          <a:p>
            <a:r>
              <a:rPr lang="pt-BR" dirty="0"/>
              <a:t>Algumas dicas impotentes no uso da </a:t>
            </a:r>
            <a:r>
              <a:rPr lang="pt-BR" dirty="0" err="1"/>
              <a:t>hashtag</a:t>
            </a:r>
            <a:r>
              <a:rPr lang="pt-BR" dirty="0"/>
              <a:t>.</a:t>
            </a:r>
            <a:br>
              <a:rPr lang="pt-BR" dirty="0"/>
            </a:br>
            <a:r>
              <a:rPr lang="pt-BR" dirty="0"/>
              <a:t>A primeira é usar </a:t>
            </a:r>
            <a:r>
              <a:rPr lang="pt-BR" dirty="0" err="1"/>
              <a:t>hashtag</a:t>
            </a:r>
            <a:r>
              <a:rPr lang="pt-BR" dirty="0"/>
              <a:t> curtas que possam dificultar a digitação. A segunda é sempre usar </a:t>
            </a:r>
            <a:r>
              <a:rPr lang="pt-BR" dirty="0" err="1"/>
              <a:t>hashtags</a:t>
            </a:r>
            <a:r>
              <a:rPr lang="pt-BR" dirty="0"/>
              <a:t> que tenham relação com o assunto da sua postagem. E a última, é escrever corretamente.</a:t>
            </a:r>
          </a:p>
        </p:txBody>
      </p:sp>
    </p:spTree>
    <p:extLst>
      <p:ext uri="{BB962C8B-B14F-4D97-AF65-F5344CB8AC3E}">
        <p14:creationId xmlns:p14="http://schemas.microsoft.com/office/powerpoint/2010/main" val="1705476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Conclusão</a:t>
            </a:r>
          </a:p>
        </p:txBody>
      </p:sp>
      <p:sp>
        <p:nvSpPr>
          <p:cNvPr id="3" name="Espaço Reservado para Conteúdo 2"/>
          <p:cNvSpPr>
            <a:spLocks noGrp="1"/>
          </p:cNvSpPr>
          <p:nvPr>
            <p:ph idx="1"/>
          </p:nvPr>
        </p:nvSpPr>
        <p:spPr/>
        <p:txBody>
          <a:bodyPr>
            <a:normAutofit fontScale="92500" lnSpcReduction="20000"/>
          </a:bodyPr>
          <a:lstStyle/>
          <a:p>
            <a:r>
              <a:rPr lang="pt-BR" dirty="0"/>
              <a:t>Lucas 5:6 diz que “apanharam grande quantidade de peixe” e aquelas redes nunca colheram tantos resultados. Aquelas redes entraram para a história na vida daqueles que presenciaram aquele milagre</a:t>
            </a:r>
            <a:r>
              <a:rPr lang="pt-BR" dirty="0" smtClean="0"/>
              <a:t>.</a:t>
            </a:r>
          </a:p>
          <a:p>
            <a:r>
              <a:rPr lang="pt-BR" dirty="0">
                <a:solidFill>
                  <a:schemeClr val="accent1">
                    <a:lumMod val="75000"/>
                  </a:schemeClr>
                </a:solidFill>
              </a:rPr>
              <a:t>Se comprometa! Aprenda! Trabalhe! Salve pelas redes!</a:t>
            </a:r>
          </a:p>
          <a:p>
            <a:endParaRPr lang="pt-BR" dirty="0"/>
          </a:p>
        </p:txBody>
      </p:sp>
    </p:spTree>
    <p:extLst>
      <p:ext uri="{BB962C8B-B14F-4D97-AF65-F5344CB8AC3E}">
        <p14:creationId xmlns:p14="http://schemas.microsoft.com/office/powerpoint/2010/main" val="3316397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mtClean="0"/>
              <a:t>Precisamos CONHECER, ENTENDER o mundo que o adolescente vive. </a:t>
            </a:r>
            <a:endParaRPr lang="pt-BR" dirty="0"/>
          </a:p>
        </p:txBody>
      </p:sp>
      <p:sp>
        <p:nvSpPr>
          <p:cNvPr id="3" name="Espaço Reservado para Texto 2"/>
          <p:cNvSpPr>
            <a:spLocks noGrp="1"/>
          </p:cNvSpPr>
          <p:nvPr>
            <p:ph type="body" idx="1"/>
          </p:nvPr>
        </p:nvSpPr>
        <p:spPr/>
        <p:txBody>
          <a:bodyPr/>
          <a:lstStyle/>
          <a:p>
            <a:r>
              <a:rPr lang="pt-BR" smtClean="0"/>
              <a:t>Para aplicar nossa dedicação e amor por eles com mais assertividade! </a:t>
            </a:r>
            <a:endParaRPr lang="pt-BR" dirty="0"/>
          </a:p>
        </p:txBody>
      </p:sp>
      <p:pic>
        <p:nvPicPr>
          <p:cNvPr id="9" name="Espaço Reservado para Imagem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694" r="6694"/>
          <a:stretch>
            <a:fillRect/>
          </a:stretch>
        </p:blipFill>
        <p:spPr/>
      </p:pic>
    </p:spTree>
    <p:extLst>
      <p:ext uri="{BB962C8B-B14F-4D97-AF65-F5344CB8AC3E}">
        <p14:creationId xmlns:p14="http://schemas.microsoft.com/office/powerpoint/2010/main" val="491974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67544" y="987574"/>
            <a:ext cx="2386013" cy="2830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ixaDeTexto 4"/>
          <p:cNvSpPr txBox="1"/>
          <p:nvPr/>
        </p:nvSpPr>
        <p:spPr>
          <a:xfrm>
            <a:off x="3517143" y="843558"/>
            <a:ext cx="4320480" cy="3693319"/>
          </a:xfrm>
          <a:prstGeom prst="rect">
            <a:avLst/>
          </a:prstGeom>
          <a:noFill/>
        </p:spPr>
        <p:txBody>
          <a:bodyPr wrap="square" rtlCol="0">
            <a:spAutoFit/>
          </a:bodyPr>
          <a:lstStyle/>
          <a:p>
            <a:r>
              <a:rPr lang="pt-BR" sz="2000" b="1" dirty="0">
                <a:solidFill>
                  <a:schemeClr val="bg1"/>
                </a:solidFill>
              </a:rPr>
              <a:t>Tiago Apolinário</a:t>
            </a:r>
            <a:r>
              <a:rPr lang="pt-BR" dirty="0">
                <a:solidFill>
                  <a:schemeClr val="bg1"/>
                </a:solidFill>
              </a:rPr>
              <a:t/>
            </a:r>
            <a:br>
              <a:rPr lang="pt-BR" dirty="0">
                <a:solidFill>
                  <a:schemeClr val="bg1"/>
                </a:solidFill>
              </a:rPr>
            </a:br>
            <a:r>
              <a:rPr lang="pt-BR" dirty="0">
                <a:solidFill>
                  <a:schemeClr val="bg1"/>
                </a:solidFill>
              </a:rPr>
              <a:t>Jornalista</a:t>
            </a:r>
            <a:br>
              <a:rPr lang="pt-BR" dirty="0">
                <a:solidFill>
                  <a:schemeClr val="bg1"/>
                </a:solidFill>
              </a:rPr>
            </a:br>
            <a:r>
              <a:rPr lang="pt-BR" dirty="0">
                <a:solidFill>
                  <a:schemeClr val="bg1"/>
                </a:solidFill>
              </a:rPr>
              <a:t> tiago_apolinario@hotmail.com</a:t>
            </a:r>
            <a:br>
              <a:rPr lang="pt-BR" dirty="0">
                <a:solidFill>
                  <a:schemeClr val="bg1"/>
                </a:solidFill>
              </a:rPr>
            </a:br>
            <a:endParaRPr lang="pt-BR" dirty="0" smtClean="0">
              <a:solidFill>
                <a:schemeClr val="bg1"/>
              </a:solidFill>
            </a:endParaRPr>
          </a:p>
          <a:p>
            <a:r>
              <a:rPr lang="pt-BR" dirty="0" smtClean="0">
                <a:solidFill>
                  <a:schemeClr val="bg1"/>
                </a:solidFill>
              </a:rPr>
              <a:t>Tiago </a:t>
            </a:r>
            <a:r>
              <a:rPr lang="pt-BR" dirty="0">
                <a:solidFill>
                  <a:schemeClr val="bg1"/>
                </a:solidFill>
              </a:rPr>
              <a:t>Apolinário</a:t>
            </a:r>
            <a:br>
              <a:rPr lang="pt-BR" dirty="0">
                <a:solidFill>
                  <a:schemeClr val="bg1"/>
                </a:solidFill>
              </a:rPr>
            </a:br>
            <a:endParaRPr lang="pt-BR" dirty="0" smtClean="0">
              <a:solidFill>
                <a:schemeClr val="bg1"/>
              </a:solidFill>
            </a:endParaRPr>
          </a:p>
          <a:p>
            <a:r>
              <a:rPr lang="pt-BR" dirty="0" smtClean="0">
                <a:solidFill>
                  <a:schemeClr val="bg1"/>
                </a:solidFill>
              </a:rPr>
              <a:t>41 </a:t>
            </a:r>
            <a:r>
              <a:rPr lang="pt-BR" dirty="0">
                <a:solidFill>
                  <a:schemeClr val="bg1"/>
                </a:solidFill>
              </a:rPr>
              <a:t>9818-8517</a:t>
            </a:r>
            <a:br>
              <a:rPr lang="pt-BR" dirty="0">
                <a:solidFill>
                  <a:schemeClr val="bg1"/>
                </a:solidFill>
              </a:rPr>
            </a:br>
            <a:endParaRPr lang="pt-BR" dirty="0" smtClean="0">
              <a:solidFill>
                <a:schemeClr val="bg1"/>
              </a:solidFill>
            </a:endParaRPr>
          </a:p>
          <a:p>
            <a:r>
              <a:rPr lang="pt-BR" dirty="0" smtClean="0">
                <a:solidFill>
                  <a:schemeClr val="bg1"/>
                </a:solidFill>
              </a:rPr>
              <a:t>@</a:t>
            </a:r>
            <a:r>
              <a:rPr lang="pt-BR" dirty="0" err="1">
                <a:solidFill>
                  <a:schemeClr val="bg1"/>
                </a:solidFill>
              </a:rPr>
              <a:t>apolinariotiago</a:t>
            </a:r>
            <a:r>
              <a:rPr lang="pt-BR" dirty="0">
                <a:solidFill>
                  <a:schemeClr val="bg1"/>
                </a:solidFill>
              </a:rPr>
              <a:t/>
            </a:r>
            <a:br>
              <a:rPr lang="pt-BR" dirty="0">
                <a:solidFill>
                  <a:schemeClr val="bg1"/>
                </a:solidFill>
              </a:rPr>
            </a:br>
            <a:endParaRPr lang="pt-BR" dirty="0" smtClean="0">
              <a:solidFill>
                <a:schemeClr val="bg1"/>
              </a:solidFill>
            </a:endParaRPr>
          </a:p>
          <a:p>
            <a:r>
              <a:rPr lang="pt-BR" dirty="0" err="1" smtClean="0">
                <a:solidFill>
                  <a:schemeClr val="bg1"/>
                </a:solidFill>
              </a:rPr>
              <a:t>apolinariotiago</a:t>
            </a:r>
            <a:r>
              <a:rPr lang="pt-BR" dirty="0">
                <a:solidFill>
                  <a:schemeClr val="bg1"/>
                </a:solidFill>
              </a:rPr>
              <a:t/>
            </a:r>
            <a:br>
              <a:rPr lang="pt-BR" dirty="0">
                <a:solidFill>
                  <a:schemeClr val="bg1"/>
                </a:solidFill>
              </a:rPr>
            </a:br>
            <a:endParaRPr lang="pt-BR" dirty="0" smtClean="0">
              <a:solidFill>
                <a:schemeClr val="bg1"/>
              </a:solidFill>
            </a:endParaRPr>
          </a:p>
          <a:p>
            <a:r>
              <a:rPr lang="pt-BR" dirty="0" err="1" smtClean="0">
                <a:solidFill>
                  <a:schemeClr val="bg1"/>
                </a:solidFill>
              </a:rPr>
              <a:t>apolinariotiago</a:t>
            </a:r>
            <a:endParaRPr lang="pt-BR" dirty="0">
              <a:solidFill>
                <a:schemeClr val="bg1"/>
              </a:solidFill>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80" y="1995686"/>
            <a:ext cx="288000" cy="288000"/>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80" y="2573430"/>
            <a:ext cx="288000" cy="288000"/>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2280" y="3075806"/>
            <a:ext cx="288000" cy="288000"/>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280" y="3651870"/>
            <a:ext cx="288000" cy="288000"/>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1840" y="4155926"/>
            <a:ext cx="360000" cy="360000"/>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2280" y="1491630"/>
            <a:ext cx="288000" cy="288000"/>
          </a:xfrm>
          <a:prstGeom prst="rect">
            <a:avLst/>
          </a:prstGeom>
        </p:spPr>
      </p:pic>
    </p:spTree>
    <p:extLst>
      <p:ext uri="{BB962C8B-B14F-4D97-AF65-F5344CB8AC3E}">
        <p14:creationId xmlns:p14="http://schemas.microsoft.com/office/powerpoint/2010/main" val="571097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43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p:cNvPicPr>
            <a:picLocks noGrp="1" noChangeAspect="1"/>
          </p:cNvPicPr>
          <p:nvPr>
            <p:ph type="pic" idx="1"/>
          </p:nvPr>
        </p:nvPicPr>
        <p:blipFill>
          <a:blip r:embed="rId2">
            <a:extLst>
              <a:ext uri="{28A0092B-C50C-407E-A947-70E740481C1C}">
                <a14:useLocalDpi xmlns:a14="http://schemas.microsoft.com/office/drawing/2010/main" val="0"/>
              </a:ext>
            </a:extLst>
          </a:blip>
          <a:srcRect t="8589" b="8589"/>
          <a:stretch>
            <a:fillRect/>
          </a:stretch>
        </p:blipFill>
        <p:spPr/>
      </p:pic>
      <p:sp>
        <p:nvSpPr>
          <p:cNvPr id="9" name="Retângulo 8"/>
          <p:cNvSpPr/>
          <p:nvPr/>
        </p:nvSpPr>
        <p:spPr>
          <a:xfrm>
            <a:off x="0" y="3435846"/>
            <a:ext cx="9144000" cy="1707654"/>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
        <p:nvSpPr>
          <p:cNvPr id="7" name="Espaço Reservado para Texto 6"/>
          <p:cNvSpPr>
            <a:spLocks noGrp="1"/>
          </p:cNvSpPr>
          <p:nvPr>
            <p:ph type="body" sz="half" idx="2"/>
          </p:nvPr>
        </p:nvSpPr>
        <p:spPr>
          <a:xfrm>
            <a:off x="467544" y="3579862"/>
            <a:ext cx="6782544" cy="1296145"/>
          </a:xfrm>
        </p:spPr>
        <p:txBody>
          <a:bodyPr>
            <a:noAutofit/>
          </a:bodyPr>
          <a:lstStyle/>
          <a:p>
            <a:r>
              <a:rPr lang="pt-BR" sz="2800" dirty="0"/>
              <a:t>Sua amizade com seu adolescente é a melhor ponte entre ele e Deus</a:t>
            </a:r>
            <a:r>
              <a:rPr lang="pt-BR" sz="2800" dirty="0" smtClean="0"/>
              <a:t>. Mas...</a:t>
            </a:r>
            <a:endParaRPr lang="pt-BR" sz="2800" dirty="0"/>
          </a:p>
        </p:txBody>
      </p:sp>
    </p:spTree>
    <p:extLst>
      <p:ext uri="{BB962C8B-B14F-4D97-AF65-F5344CB8AC3E}">
        <p14:creationId xmlns:p14="http://schemas.microsoft.com/office/powerpoint/2010/main" val="4025397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mtClean="0"/>
              <a:t>Eles estão conectados com a tecnologia o tempo todo!</a:t>
            </a:r>
            <a:endParaRPr lang="pt-BR" dirty="0"/>
          </a:p>
        </p:txBody>
      </p:sp>
      <p:sp>
        <p:nvSpPr>
          <p:cNvPr id="3" name="Espaço Reservado para Texto 2"/>
          <p:cNvSpPr>
            <a:spLocks noGrp="1"/>
          </p:cNvSpPr>
          <p:nvPr>
            <p:ph type="body" idx="1"/>
          </p:nvPr>
        </p:nvSpPr>
        <p:spPr/>
        <p:txBody>
          <a:bodyPr/>
          <a:lstStyle/>
          <a:p>
            <a:r>
              <a:rPr lang="pt-BR" smtClean="0"/>
              <a:t>Então vamos usar esta tecnologia para influenciar poderosamente suas vidas para Deus!</a:t>
            </a:r>
            <a:endParaRPr lang="pt-BR" dirty="0"/>
          </a:p>
        </p:txBody>
      </p:sp>
      <p:pic>
        <p:nvPicPr>
          <p:cNvPr id="7" name="Espaço Reservado para Imagem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640" r="25640"/>
          <a:stretch>
            <a:fillRect/>
          </a:stretch>
        </p:blipFill>
        <p:spPr/>
      </p:pic>
    </p:spTree>
    <p:extLst>
      <p:ext uri="{BB962C8B-B14F-4D97-AF65-F5344CB8AC3E}">
        <p14:creationId xmlns:p14="http://schemas.microsoft.com/office/powerpoint/2010/main" val="1676387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452" b="10452"/>
          <a:stretch>
            <a:fillRect/>
          </a:stretch>
        </p:blipFill>
        <p:spPr/>
      </p:pic>
      <p:sp>
        <p:nvSpPr>
          <p:cNvPr id="9" name="Retângulo 8"/>
          <p:cNvSpPr/>
          <p:nvPr/>
        </p:nvSpPr>
        <p:spPr>
          <a:xfrm>
            <a:off x="0" y="3507854"/>
            <a:ext cx="9144000" cy="1635646"/>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ítulo 4"/>
          <p:cNvSpPr>
            <a:spLocks noGrp="1"/>
          </p:cNvSpPr>
          <p:nvPr>
            <p:ph type="title"/>
          </p:nvPr>
        </p:nvSpPr>
        <p:spPr>
          <a:xfrm>
            <a:off x="197767" y="3689321"/>
            <a:ext cx="8748465" cy="456336"/>
          </a:xfrm>
        </p:spPr>
        <p:txBody>
          <a:bodyPr/>
          <a:lstStyle/>
          <a:p>
            <a:r>
              <a:rPr lang="pt-BR" sz="2400" dirty="0" smtClean="0"/>
              <a:t>VAMOS APRENDER, TRABALHAR E VENCER ESSA GUERRA?</a:t>
            </a:r>
            <a:endParaRPr lang="pt-BR" sz="2400" dirty="0"/>
          </a:p>
        </p:txBody>
      </p:sp>
      <p:sp>
        <p:nvSpPr>
          <p:cNvPr id="6" name="Espaço Reservado para Texto 5"/>
          <p:cNvSpPr>
            <a:spLocks noGrp="1"/>
          </p:cNvSpPr>
          <p:nvPr>
            <p:ph type="body" sz="half" idx="2"/>
          </p:nvPr>
        </p:nvSpPr>
        <p:spPr/>
        <p:txBody>
          <a:bodyPr>
            <a:noAutofit/>
          </a:bodyPr>
          <a:lstStyle/>
          <a:p>
            <a:r>
              <a:rPr lang="pt-BR" sz="4000" dirty="0"/>
              <a:t>Avante!</a:t>
            </a: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291" y="4371950"/>
            <a:ext cx="1258838" cy="513056"/>
          </a:xfrm>
          <a:prstGeom prst="rect">
            <a:avLst/>
          </a:prstGeom>
        </p:spPr>
      </p:pic>
    </p:spTree>
    <p:extLst>
      <p:ext uri="{BB962C8B-B14F-4D97-AF65-F5344CB8AC3E}">
        <p14:creationId xmlns:p14="http://schemas.microsoft.com/office/powerpoint/2010/main" val="2662471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 fill="hold"/>
                                        <p:tgtEl>
                                          <p:spTgt spid="9"/>
                                        </p:tgtEl>
                                        <p:attrNameLst>
                                          <p:attrName>ppt_x</p:attrName>
                                        </p:attrNameLst>
                                      </p:cBhvr>
                                      <p:tavLst>
                                        <p:tav tm="0">
                                          <p:val>
                                            <p:strVal val="#ppt_x"/>
                                          </p:val>
                                        </p:tav>
                                        <p:tav tm="100000">
                                          <p:val>
                                            <p:strVal val="#ppt_x"/>
                                          </p:val>
                                        </p:tav>
                                      </p:tavLst>
                                    </p:anim>
                                    <p:anim calcmode="lin" valueType="num">
                                      <p:cBhvr additive="base">
                                        <p:cTn id="8" dur="1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 fill="hold"/>
                                        <p:tgtEl>
                                          <p:spTgt spid="12"/>
                                        </p:tgtEl>
                                        <p:attrNameLst>
                                          <p:attrName>ppt_x</p:attrName>
                                        </p:attrNameLst>
                                      </p:cBhvr>
                                      <p:tavLst>
                                        <p:tav tm="0">
                                          <p:val>
                                            <p:strVal val="1+#ppt_w/2"/>
                                          </p:val>
                                        </p:tav>
                                        <p:tav tm="100000">
                                          <p:val>
                                            <p:strVal val="#ppt_x"/>
                                          </p:val>
                                        </p:tav>
                                      </p:tavLst>
                                    </p:anim>
                                    <p:anim calcmode="lin" valueType="num">
                                      <p:cBhvr additive="base">
                                        <p:cTn id="12" dur="1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Tema do Office">
  <a:themeElements>
    <a:clrScheme name="Elementar">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1065</TotalTime>
  <Words>2296</Words>
  <Application>Microsoft Macintosh PowerPoint</Application>
  <PresentationFormat>On-screen Show (16:9)</PresentationFormat>
  <Paragraphs>193</Paragraphs>
  <Slides>61</Slides>
  <Notes>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Tema do Office</vt:lpstr>
      <vt:lpstr>PowerPoint Presentation</vt:lpstr>
      <vt:lpstr>PowerPoint Presentation</vt:lpstr>
      <vt:lpstr>Você foi escolhido!</vt:lpstr>
      <vt:lpstr>Vamos investir em nossas preciosidades!</vt:lpstr>
      <vt:lpstr>Olhe a sua volta! Estamos vivendo a maior guerra do universo!</vt:lpstr>
      <vt:lpstr>Precisamos CONHECER, ENTENDER o mundo que o adolescente vive. </vt:lpstr>
      <vt:lpstr>PowerPoint Presentation</vt:lpstr>
      <vt:lpstr>Eles estão conectados com a tecnologia o tempo todo!</vt:lpstr>
      <vt:lpstr>VAMOS APRENDER, TRABALHAR E VENCER ESSA GUERRA?</vt:lpstr>
      <vt:lpstr>o que é tecnologia?</vt:lpstr>
      <vt:lpstr>Isso é tecnologia</vt:lpstr>
      <vt:lpstr>Há um mundo de invenção sobre nossas cabeças até o espaço</vt:lpstr>
      <vt:lpstr>Isso vem de Deus?</vt:lpstr>
      <vt:lpstr>Deus</vt:lpstr>
      <vt:lpstr>O inimigo</vt:lpstr>
      <vt:lpstr>Os adolescentes estão presentes no mundo da tecnologia!</vt:lpstr>
      <vt:lpstr>Você e a tecnologia</vt:lpstr>
      <vt:lpstr>Jesus convidou Pedro, André, Tiago e João cansados! Mas mesmo assim pediu que lançassem as redes!</vt:lpstr>
      <vt:lpstr>Os adolescentes e a tecnologia</vt:lpstr>
      <vt:lpstr>PowerPoint Presentation</vt:lpstr>
      <vt:lpstr>Sua atual reputação é dada por seus perfis nas redes sociais</vt:lpstr>
      <vt:lpstr>PowerPoint Presentation</vt:lpstr>
      <vt:lpstr>PowerPoint Presentation</vt:lpstr>
      <vt:lpstr>PowerPoint Presentation</vt:lpstr>
      <vt:lpstr>Siga seus adolescentes! Adicione! Se relacione!</vt:lpstr>
      <vt:lpstr>PowerPoint Presentation</vt:lpstr>
      <vt:lpstr>As redes sociais possuem muitas informações sobre cada usuário e elas estão a sua disposição</vt:lpstr>
      <vt:lpstr>Acompanhe seu adolescente no Facebook.  Computador, celular ou tablet. </vt:lpstr>
      <vt:lpstr>Acompanhe seu adolescente no Instagram. Computador, celular ou tablet</vt:lpstr>
      <vt:lpstr>Acompanhe seu adolescente no Twitter  Computador, smartphone ou tablet</vt:lpstr>
      <vt:lpstr>Acompanhe seu adolescente no Periscope. Somente Smartphone e tablet</vt:lpstr>
      <vt:lpstr>Acompanhe seu adolescente no SnapChat Somente smartphone</vt:lpstr>
      <vt:lpstr>Usando a tecnologia para seu grupo Musical</vt:lpstr>
      <vt:lpstr>PodCasts</vt:lpstr>
      <vt:lpstr>Aplicativos</vt:lpstr>
      <vt:lpstr>Usando as redes no Ministério do Adolescente</vt:lpstr>
      <vt:lpstr>E-mail</vt:lpstr>
      <vt:lpstr>Site</vt:lpstr>
      <vt:lpstr>No Facebook (Página)</vt:lpstr>
      <vt:lpstr>Grupos no Facebook</vt:lpstr>
      <vt:lpstr> No Twitter</vt:lpstr>
      <vt:lpstr>No Instagram</vt:lpstr>
      <vt:lpstr>No Periscope</vt:lpstr>
      <vt:lpstr>No youtube</vt:lpstr>
      <vt:lpstr>No youtube</vt:lpstr>
      <vt:lpstr>No SnapChat</vt:lpstr>
      <vt:lpstr>SOLUÇÕES</vt:lpstr>
      <vt:lpstr>ARMAZENAMENTO DE ARQUIVOS</vt:lpstr>
      <vt:lpstr>CRIADOR DE SLIDES DIFERENCIADO</vt:lpstr>
      <vt:lpstr>PARA COMUNICAÇÃO</vt:lpstr>
      <vt:lpstr>A LINGUAGEM NA INTERNET</vt:lpstr>
      <vt:lpstr>JEITO DE EXPRESSAR A MENSAGEM</vt:lpstr>
      <vt:lpstr>Suas emoções e razões são transformadas em símbolos que negam tradução, e exigem daqueles que fazem parte de suas vidas, a interpretação correta, dando a eles a sensação de compreensão e aceitação nesta linguagem.</vt:lpstr>
      <vt:lpstr>PowerPoint Presentation</vt:lpstr>
      <vt:lpstr>PowerPoint Presentation</vt:lpstr>
      <vt:lpstr>Conteúdo da mensagem</vt:lpstr>
      <vt:lpstr>Conteúdo da mensagem</vt:lpstr>
      <vt:lpstr>Usando Hastagh</vt:lpstr>
      <vt:lpstr>Conclusão</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Castro</dc:creator>
  <cp:lastModifiedBy>Graciela Helvig</cp:lastModifiedBy>
  <cp:revision>97</cp:revision>
  <dcterms:created xsi:type="dcterms:W3CDTF">2016-08-16T02:07:07Z</dcterms:created>
  <dcterms:modified xsi:type="dcterms:W3CDTF">2016-10-03T17:31:19Z</dcterms:modified>
</cp:coreProperties>
</file>