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lacial Indifference" panose="020B0604020202020204" charset="0"/>
      <p:regular r:id="rId18"/>
    </p:embeddedFont>
    <p:embeddedFont>
      <p:font typeface="Glacial Indifference Bold Italics" panose="020B0604020202020204" charset="0"/>
      <p:regular r:id="rId19"/>
    </p:embeddedFont>
    <p:embeddedFont>
      <p:font typeface="Impact" panose="020B0806030902050204" pitchFamily="3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21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28176"/>
            <a:ext cx="1495425" cy="10695587"/>
          </a:xfrm>
          <a:prstGeom prst="rect">
            <a:avLst/>
          </a:prstGeom>
          <a:solidFill>
            <a:srgbClr val="004AA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2446" y="337756"/>
            <a:ext cx="863422" cy="8634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4878" r="29895"/>
          <a:stretch>
            <a:fillRect/>
          </a:stretch>
        </p:blipFill>
        <p:spPr>
          <a:xfrm>
            <a:off x="9571518" y="-228715"/>
            <a:ext cx="8716482" cy="105157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04799" y="8115300"/>
            <a:ext cx="6511683" cy="786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16"/>
              </a:lnSpc>
            </a:pPr>
            <a:r>
              <a:rPr lang="en-US" sz="4725" spc="94" dirty="0">
                <a:solidFill>
                  <a:srgbClr val="244357"/>
                </a:solidFill>
                <a:latin typeface="Glacial Indifference"/>
              </a:rPr>
              <a:t>APLICAÇÃO SEGURA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77906" y="5676900"/>
            <a:ext cx="7719857" cy="3426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26"/>
              </a:lnSpc>
            </a:pPr>
            <a:r>
              <a:rPr lang="en-US" sz="18943" dirty="0">
                <a:solidFill>
                  <a:srgbClr val="244357"/>
                </a:solidFill>
                <a:latin typeface="Impact"/>
              </a:rPr>
              <a:t>DÍZIMO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5794456" cy="416578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30672" y="8800007"/>
            <a:ext cx="916585" cy="91658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000000"/>
                </a:solidFill>
                <a:latin typeface="Impact"/>
              </a:rPr>
              <a:t>PARA PENSAR...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9915" y="2911639"/>
            <a:ext cx="14851826" cy="3728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4"/>
              </a:lnSpc>
            </a:pPr>
            <a:r>
              <a:rPr lang="en-US" sz="5099" spc="50">
                <a:solidFill>
                  <a:srgbClr val="244357"/>
                </a:solidFill>
                <a:latin typeface="Glacial Indifference Bold Italics"/>
              </a:rPr>
              <a:t> "Por mais frequentes e fervorosas que sejam as orações feitas, jamais serão aceitas por Deus em  lugar de nosso dízimo. A oração não paga nossas dívidas para com o Senhor."</a:t>
            </a:r>
          </a:p>
          <a:p>
            <a:pPr>
              <a:lnSpc>
                <a:spcPts val="5864"/>
              </a:lnSpc>
            </a:pPr>
            <a:r>
              <a:rPr lang="en-US" sz="5099" spc="50">
                <a:solidFill>
                  <a:srgbClr val="244357"/>
                </a:solidFill>
                <a:latin typeface="Glacial Indifference Bold Italics"/>
              </a:rPr>
              <a:t>Conselhos sobre Mordomia, p. 99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197976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4" name="AutoShape 4"/>
          <p:cNvSpPr/>
          <p:nvPr/>
        </p:nvSpPr>
        <p:spPr>
          <a:xfrm>
            <a:off x="2505284" y="2333964"/>
            <a:ext cx="10922525" cy="680959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4212" y="2333964"/>
            <a:ext cx="703205" cy="703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33403" y="3375162"/>
            <a:ext cx="544013" cy="570028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505284" y="3375162"/>
            <a:ext cx="10922525" cy="680959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2817" y="4386487"/>
            <a:ext cx="438836" cy="3071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69168" y="4540079"/>
            <a:ext cx="519067" cy="2828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903950" y="4693672"/>
            <a:ext cx="318284" cy="310725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2505284" y="4354962"/>
            <a:ext cx="10922525" cy="680959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77277" y="5442547"/>
            <a:ext cx="664375" cy="411913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2505284" y="5331197"/>
            <a:ext cx="2841045" cy="68095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5" name="AutoShape 15"/>
          <p:cNvSpPr/>
          <p:nvPr/>
        </p:nvSpPr>
        <p:spPr>
          <a:xfrm flipV="1">
            <a:off x="5558024" y="5296936"/>
            <a:ext cx="797491" cy="24817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5558024" y="5690658"/>
            <a:ext cx="803152" cy="1819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5558024" y="5829310"/>
            <a:ext cx="803152" cy="25154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875097" y="6519224"/>
            <a:ext cx="566555" cy="521939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2505284" y="6439713"/>
            <a:ext cx="10922525" cy="680959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869931" y="7463058"/>
            <a:ext cx="571721" cy="475958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2505284" y="7415948"/>
            <a:ext cx="10922525" cy="680959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889793" y="8444045"/>
            <a:ext cx="537164" cy="505605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2505284" y="8344557"/>
            <a:ext cx="10922525" cy="680959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903950" y="9283026"/>
            <a:ext cx="446584" cy="446584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2916765" y="442112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9% </a:t>
            </a:r>
            <a:r>
              <a:rPr lang="en-US" sz="3899" spc="38">
                <a:solidFill>
                  <a:srgbClr val="F2FAFF"/>
                </a:solidFill>
                <a:latin typeface="Glacial Indifference"/>
              </a:rPr>
              <a:t>USB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DESTINO DO DÍZIMO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16765" y="2400124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2,3% </a:t>
            </a:r>
            <a:r>
              <a:rPr lang="en-US" sz="3899" spc="38">
                <a:solidFill>
                  <a:srgbClr val="F2FAFF"/>
                </a:solidFill>
                <a:latin typeface="Glacial Indifference"/>
              </a:rPr>
              <a:t>Associação Geral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16765" y="344132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8,7% </a:t>
            </a:r>
            <a:r>
              <a:rPr lang="en-US" sz="3899" spc="38">
                <a:solidFill>
                  <a:srgbClr val="F2FAFF"/>
                </a:solidFill>
                <a:latin typeface="Glacial Indifference"/>
              </a:rPr>
              <a:t>DSA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900626" y="5374183"/>
            <a:ext cx="2250438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1,5% </a:t>
            </a:r>
            <a:r>
              <a:rPr lang="en-US" sz="3899" spc="38">
                <a:solidFill>
                  <a:srgbClr val="F2FAFF"/>
                </a:solidFill>
                <a:latin typeface="Glacial Indifference"/>
              </a:rPr>
              <a:t>FAP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70725" y="5142260"/>
            <a:ext cx="1552959" cy="27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85"/>
              </a:lnSpc>
            </a:pPr>
            <a:r>
              <a:rPr lang="en-US" sz="1900" spc="19">
                <a:solidFill>
                  <a:srgbClr val="000000"/>
                </a:solidFill>
                <a:latin typeface="Glacial Indifference"/>
              </a:rPr>
              <a:t>11% SALT DSA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70725" y="5532366"/>
            <a:ext cx="2755077" cy="27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85"/>
              </a:lnSpc>
            </a:pPr>
            <a:r>
              <a:rPr lang="en-US" sz="1900" spc="19">
                <a:solidFill>
                  <a:srgbClr val="000000"/>
                </a:solidFill>
                <a:latin typeface="Glacial Indifference"/>
              </a:rPr>
              <a:t>39% Curso de Teologia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70725" y="5951398"/>
            <a:ext cx="3440992" cy="27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85"/>
              </a:lnSpc>
            </a:pPr>
            <a:r>
              <a:rPr lang="en-US" sz="1900" spc="19">
                <a:solidFill>
                  <a:srgbClr val="000000"/>
                </a:solidFill>
                <a:latin typeface="Glacial Indifference"/>
              </a:rPr>
              <a:t>50% Outros Cursos e Capelania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916765" y="6505873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3,5% </a:t>
            </a:r>
            <a:r>
              <a:rPr lang="en-US" sz="3899" spc="38">
                <a:solidFill>
                  <a:srgbClr val="F2FAFF"/>
                </a:solidFill>
                <a:latin typeface="Glacial Indifference"/>
              </a:rPr>
              <a:t>IACS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916765" y="7482108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2,5% </a:t>
            </a:r>
            <a:r>
              <a:rPr lang="en-US" sz="3899" spc="38">
                <a:solidFill>
                  <a:srgbClr val="F2FAFF"/>
                </a:solidFill>
                <a:latin typeface="Glacial Indifference"/>
              </a:rPr>
              <a:t>Novo Tempo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916765" y="8410717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1% </a:t>
            </a:r>
            <a:r>
              <a:rPr lang="en-US" sz="3899" spc="38">
                <a:solidFill>
                  <a:srgbClr val="F2FAFF"/>
                </a:solidFill>
                <a:latin typeface="Glacial Indifference"/>
              </a:rPr>
              <a:t>Colportagem</a:t>
            </a:r>
          </a:p>
        </p:txBody>
      </p:sp>
      <p:sp>
        <p:nvSpPr>
          <p:cNvPr id="36" name="AutoShape 36"/>
          <p:cNvSpPr/>
          <p:nvPr/>
        </p:nvSpPr>
        <p:spPr>
          <a:xfrm>
            <a:off x="2505284" y="9235067"/>
            <a:ext cx="10922525" cy="68095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7" name="TextBox 37"/>
          <p:cNvSpPr txBox="1"/>
          <p:nvPr/>
        </p:nvSpPr>
        <p:spPr>
          <a:xfrm>
            <a:off x="2916765" y="9301226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71,5% </a:t>
            </a:r>
            <a:r>
              <a:rPr lang="en-US" sz="3899" spc="38">
                <a:solidFill>
                  <a:srgbClr val="F2FAFF"/>
                </a:solidFill>
                <a:latin typeface="Glacial Indifference"/>
              </a:rPr>
              <a:t>Campo Local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D9D9D9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624634" y="9744275"/>
            <a:ext cx="11177925" cy="775179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4" name="AutoShape 4"/>
          <p:cNvSpPr/>
          <p:nvPr/>
        </p:nvSpPr>
        <p:spPr>
          <a:xfrm>
            <a:off x="0" y="874246"/>
            <a:ext cx="15250038" cy="1297149"/>
          </a:xfrm>
          <a:prstGeom prst="rect">
            <a:avLst/>
          </a:prstGeom>
          <a:solidFill>
            <a:srgbClr val="004AAD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7977" y="3405785"/>
            <a:ext cx="622173" cy="64390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MEU COMPROMISSO COM DEUS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1425" y="3412785"/>
            <a:ext cx="16089929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>
                <a:solidFill>
                  <a:srgbClr val="244357"/>
                </a:solidFill>
                <a:latin typeface="Glacial Indifference"/>
              </a:rPr>
              <a:t>Devolverei o dízimo conforme o plano de Deus.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7977" y="5358742"/>
            <a:ext cx="622173" cy="64390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41425" y="5376234"/>
            <a:ext cx="16089929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>
                <a:solidFill>
                  <a:srgbClr val="244357"/>
                </a:solidFill>
                <a:latin typeface="Glacial Indifference"/>
              </a:rPr>
              <a:t>Ensinarei meus filhos a serem fiéis.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7977" y="7078036"/>
            <a:ext cx="622173" cy="64390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41425" y="7085035"/>
            <a:ext cx="16089929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>
                <a:solidFill>
                  <a:srgbClr val="244357"/>
                </a:solidFill>
                <a:latin typeface="Glacial Indifference"/>
              </a:rPr>
              <a:t>Colocarei Deus em primeiro lugar.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004AAD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INVISTA NESSA IDEIA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95436" y="4546391"/>
            <a:ext cx="14127620" cy="348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99"/>
              </a:lnSpc>
            </a:pPr>
            <a:r>
              <a:rPr lang="en-US" sz="5999" spc="59">
                <a:solidFill>
                  <a:srgbClr val="000000"/>
                </a:solidFill>
                <a:latin typeface="Glacial Indifference"/>
              </a:rPr>
              <a:t>"Minha é a terra e os que nela vivem, meus são todos os animais e minha é a prata e o ouro."</a:t>
            </a:r>
          </a:p>
          <a:p>
            <a:pPr>
              <a:lnSpc>
                <a:spcPts val="6899"/>
              </a:lnSpc>
            </a:pPr>
            <a:r>
              <a:rPr lang="en-US" sz="5999" spc="59">
                <a:solidFill>
                  <a:srgbClr val="000000"/>
                </a:solidFill>
                <a:latin typeface="Glacial Indifference"/>
              </a:rPr>
              <a:t>Salmo 24:1; 50:10; Ageu 2:8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DEUS É O DONO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004AAD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INVISTA NESSA IDEIA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97427" y="5001789"/>
            <a:ext cx="15293145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99"/>
              </a:lnSpc>
            </a:pPr>
            <a:r>
              <a:rPr lang="en-US" sz="5999" spc="59">
                <a:solidFill>
                  <a:srgbClr val="000000"/>
                </a:solidFill>
                <a:latin typeface="Glacial Indifference"/>
              </a:rPr>
              <a:t>"Trazei todos os dízimos à casa do tesouro..."</a:t>
            </a:r>
          </a:p>
          <a:p>
            <a:pPr>
              <a:lnSpc>
                <a:spcPts val="6899"/>
              </a:lnSpc>
            </a:pPr>
            <a:r>
              <a:rPr lang="en-US" sz="5999" spc="59">
                <a:solidFill>
                  <a:srgbClr val="000000"/>
                </a:solidFill>
                <a:latin typeface="Glacial Indifference"/>
              </a:rPr>
              <a:t>Malaquias 3:10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O PEDIDO DE DEUS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004AAD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INVISTA NESSA IDEIA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908867"/>
            <a:ext cx="16159881" cy="580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000000"/>
                </a:solidFill>
                <a:latin typeface="Glacial Indifference"/>
              </a:rPr>
              <a:t>"O dízimo será santo ao Senhor."</a:t>
            </a:r>
          </a:p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000000"/>
                </a:solidFill>
                <a:latin typeface="Glacial Indifference"/>
              </a:rPr>
              <a:t>Levíticos 27:30</a:t>
            </a:r>
          </a:p>
          <a:p>
            <a:pPr>
              <a:lnSpc>
                <a:spcPts val="5749"/>
              </a:lnSpc>
            </a:pPr>
            <a:endParaRPr lang="en-US" sz="4999" spc="4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000000"/>
                </a:solidFill>
                <a:latin typeface="Glacial Indifference"/>
              </a:rPr>
              <a:t>"O ministro deve, por preceito e exemplo, ensinar o povo a considerar o dízimo como sagrado...Não deve apoiar qualquer plano para desviar de seu legítimo emprego os dízimos e ofertas dedicados ao Senhor."</a:t>
            </a:r>
          </a:p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000000"/>
                </a:solidFill>
                <a:latin typeface="Glacial Indifference"/>
              </a:rPr>
              <a:t>Conselhos sobre Mordomia, p. 101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CARACTERÍSTICAS DO DÍZIMO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004AAD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INVISTA NESSA IDEIA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342858"/>
            <a:ext cx="16159881" cy="435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000000"/>
                </a:solidFill>
                <a:latin typeface="Glacial Indifference"/>
              </a:rPr>
              <a:t>"O dízimo...deve ser unicamente dedicado ao sustento do ministério evangélico."</a:t>
            </a:r>
          </a:p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000000"/>
                </a:solidFill>
                <a:latin typeface="Glacial Indifference"/>
              </a:rPr>
              <a:t>Conselhos sobre Mordomia, p. 81</a:t>
            </a:r>
          </a:p>
          <a:p>
            <a:pPr>
              <a:lnSpc>
                <a:spcPts val="5749"/>
              </a:lnSpc>
            </a:pPr>
            <a:endParaRPr lang="en-US" sz="4999" spc="4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000000"/>
                </a:solidFill>
                <a:latin typeface="Glacial Indifference"/>
              </a:rPr>
              <a:t>"Para o sustento dos levitas."</a:t>
            </a:r>
          </a:p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000000"/>
                </a:solidFill>
                <a:latin typeface="Glacial Indifference"/>
              </a:rPr>
              <a:t>Números 18: 21, 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ONDE APLICÁ-LO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004AAD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INVISTA NESSA IDEIA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918628"/>
            <a:ext cx="16159881" cy="580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"A casa de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culto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é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propriedade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do Senhor...Mas o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fundo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para essa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obra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não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deve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provir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do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dízimo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.”</a:t>
            </a:r>
          </a:p>
          <a:p>
            <a:pPr>
              <a:lnSpc>
                <a:spcPts val="5749"/>
              </a:lnSpc>
            </a:pPr>
            <a:endParaRPr lang="en-US" sz="4999" spc="4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5749"/>
              </a:lnSpc>
            </a:pP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"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Comete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-se um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grande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erro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quando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se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retira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o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dízimo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do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fim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em que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deve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ser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empregado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- o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sustento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dos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ministros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."</a:t>
            </a:r>
          </a:p>
          <a:p>
            <a:pPr>
              <a:lnSpc>
                <a:spcPts val="5749"/>
              </a:lnSpc>
            </a:pPr>
            <a:endParaRPr lang="en-US" sz="4999" spc="4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5749"/>
              </a:lnSpc>
            </a:pP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Conselhos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 sobre </a:t>
            </a:r>
            <a:r>
              <a:rPr lang="en-US" sz="4999" spc="49" dirty="0" err="1">
                <a:solidFill>
                  <a:srgbClr val="000000"/>
                </a:solidFill>
                <a:latin typeface="Glacial Indifference"/>
              </a:rPr>
              <a:t>Mordomia</a:t>
            </a:r>
            <a:r>
              <a:rPr lang="en-US" sz="4999" spc="49" dirty="0">
                <a:solidFill>
                  <a:srgbClr val="000000"/>
                </a:solidFill>
                <a:latin typeface="Glacial Indifference"/>
              </a:rPr>
              <a:t>, p. 102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NÃO É PARA CONSTRUIR IGREJAS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000000"/>
                </a:solidFill>
                <a:latin typeface="Impact"/>
              </a:rPr>
              <a:t>INVISTA NESSA IDEIA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488365"/>
            <a:ext cx="16159881" cy="363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"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Onde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quer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que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tenha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havido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qualquer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negligência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de vossa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parte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em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restituir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ao Senhor o que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lhe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pertence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,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arrependei-vos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com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contrição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de alma, e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fazei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restituição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para que Sua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maldição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não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recaia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sobre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vós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."</a:t>
            </a:r>
          </a:p>
          <a:p>
            <a:pPr>
              <a:lnSpc>
                <a:spcPts val="5749"/>
              </a:lnSpc>
            </a:pP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Conselhos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sobre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Mordomia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, p. 98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000000"/>
                </a:solidFill>
                <a:latin typeface="Glacial Indifference Bold Italics"/>
              </a:rPr>
              <a:t>DÍZIMO ATRASADO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000000"/>
                </a:solidFill>
                <a:latin typeface="Impact"/>
              </a:rPr>
              <a:t>INVISTA NESSA IDEIA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4059" y="3863789"/>
            <a:ext cx="16159881" cy="5727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4"/>
              </a:lnSpc>
            </a:pP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"Se Eu não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vos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abrir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 as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janelas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 do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céu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, e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derramar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 bênçãos em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abundância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..."</a:t>
            </a:r>
          </a:p>
          <a:p>
            <a:pPr>
              <a:lnSpc>
                <a:spcPts val="5634"/>
              </a:lnSpc>
            </a:pP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Malaquias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 3:10</a:t>
            </a:r>
          </a:p>
          <a:p>
            <a:pPr>
              <a:lnSpc>
                <a:spcPts val="5634"/>
              </a:lnSpc>
            </a:pPr>
            <a:endParaRPr lang="en-US" sz="4899" spc="48" dirty="0">
              <a:solidFill>
                <a:srgbClr val="F2FAFF"/>
              </a:solidFill>
              <a:latin typeface="Glacial Indifference"/>
            </a:endParaRPr>
          </a:p>
          <a:p>
            <a:pPr>
              <a:lnSpc>
                <a:spcPts val="5634"/>
              </a:lnSpc>
            </a:pP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Nosso Pai celeste não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instituiu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 um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plano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 de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doação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sistemática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 com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intuito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 de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enriquecer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-Se, mas para que o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mesmo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 fosse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uma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grande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bênção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 ao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homem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."</a:t>
            </a:r>
          </a:p>
          <a:p>
            <a:pPr>
              <a:lnSpc>
                <a:spcPts val="5634"/>
              </a:lnSpc>
            </a:pP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Conselhos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 sobre </a:t>
            </a:r>
            <a:r>
              <a:rPr lang="en-US" sz="4899" spc="48" dirty="0" err="1">
                <a:solidFill>
                  <a:srgbClr val="F2FAFF"/>
                </a:solidFill>
                <a:latin typeface="Glacial Indifference"/>
              </a:rPr>
              <a:t>Mordomia</a:t>
            </a:r>
            <a:r>
              <a:rPr lang="en-US" sz="4899" spc="48" dirty="0">
                <a:solidFill>
                  <a:srgbClr val="F2FAFF"/>
                </a:solidFill>
                <a:latin typeface="Glacial Indifference"/>
              </a:rPr>
              <a:t>, p. 67 e 68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000000"/>
                </a:solidFill>
                <a:latin typeface="Glacial Indifference Bold Italics"/>
              </a:rPr>
              <a:t>QUEM É FIEL É ABENÇOADO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000000"/>
                </a:solidFill>
                <a:latin typeface="Impact"/>
              </a:rPr>
              <a:t>INVISTA NESSA IDEIA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4059" y="3973238"/>
            <a:ext cx="16159881" cy="5761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9"/>
              </a:lnSpc>
            </a:pPr>
            <a:r>
              <a:rPr lang="en-US" sz="4399" spc="43">
                <a:solidFill>
                  <a:srgbClr val="F2FAFF"/>
                </a:solidFill>
                <a:latin typeface="Glacial Indifference"/>
              </a:rPr>
              <a:t>"E por causa de vós repreenderei o devorador...Assim é a Sua palavra a nossa segurança de que Ele de tal maneira nos abençoará que ainda teremos maiores dízimos e ofertas para dar."</a:t>
            </a:r>
          </a:p>
          <a:p>
            <a:pPr>
              <a:lnSpc>
                <a:spcPts val="5059"/>
              </a:lnSpc>
            </a:pPr>
            <a:r>
              <a:rPr lang="en-US" sz="4399" spc="43">
                <a:solidFill>
                  <a:srgbClr val="F2FAFF"/>
                </a:solidFill>
                <a:latin typeface="Glacial Indifference"/>
              </a:rPr>
              <a:t>Conselhos sobre Mordomia, p. 89</a:t>
            </a:r>
          </a:p>
          <a:p>
            <a:pPr>
              <a:lnSpc>
                <a:spcPts val="5059"/>
              </a:lnSpc>
            </a:pPr>
            <a:endParaRPr lang="en-US" sz="4399" spc="43">
              <a:solidFill>
                <a:srgbClr val="F2FAFF"/>
              </a:solidFill>
              <a:latin typeface="Glacial Indifference"/>
            </a:endParaRPr>
          </a:p>
          <a:p>
            <a:pPr>
              <a:lnSpc>
                <a:spcPts val="5059"/>
              </a:lnSpc>
            </a:pPr>
            <a:r>
              <a:rPr lang="en-US" sz="4399" spc="43">
                <a:solidFill>
                  <a:srgbClr val="F2FAFF"/>
                </a:solidFill>
                <a:latin typeface="Glacial Indifference"/>
              </a:rPr>
              <a:t>"Ele convida seu povo a prová-Lo, declarando que recompensará a obediência com as mais ricas bênçãos..."</a:t>
            </a:r>
          </a:p>
          <a:p>
            <a:pPr>
              <a:lnSpc>
                <a:spcPts val="5059"/>
              </a:lnSpc>
            </a:pPr>
            <a:r>
              <a:rPr lang="en-US" sz="4399" spc="43">
                <a:solidFill>
                  <a:srgbClr val="F2FAFF"/>
                </a:solidFill>
                <a:latin typeface="Glacial Indifference"/>
              </a:rPr>
              <a:t>Conselho sobre Mordomia, p.91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000000"/>
                </a:solidFill>
                <a:latin typeface="Glacial Indifference Bold Italics"/>
              </a:rPr>
              <a:t>QUEM É FIEL É ABENÇOADO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528</Words>
  <Application>Microsoft Office PowerPoint</Application>
  <PresentationFormat>Personalizar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Glacial Indifference Bold Italics</vt:lpstr>
      <vt:lpstr>Glacial Indifference</vt:lpstr>
      <vt:lpstr>Calibri</vt:lpstr>
      <vt:lpstr>Impact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DÍZIMO</dc:title>
  <dc:creator>Rosangela Barragan</dc:creator>
  <cp:lastModifiedBy>USB - ACSR - Rosangela Barragan</cp:lastModifiedBy>
  <cp:revision>7</cp:revision>
  <dcterms:created xsi:type="dcterms:W3CDTF">2006-08-16T00:00:00Z</dcterms:created>
  <dcterms:modified xsi:type="dcterms:W3CDTF">2023-04-27T17:31:36Z</dcterms:modified>
  <dc:identifier>DAFhOvT-mGE</dc:identifier>
</cp:coreProperties>
</file>