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lacial Indifference" panose="020B0604020202020204" charset="0"/>
      <p:regular r:id="rId19"/>
    </p:embeddedFont>
    <p:embeddedFont>
      <p:font typeface="Glacial Indifference Bold" panose="020B0604020202020204" charset="0"/>
      <p:regular r:id="rId20"/>
    </p:embeddedFont>
    <p:embeddedFont>
      <p:font typeface="Glacial Indifference Bold Italics" panose="020B0604020202020204" charset="0"/>
      <p:regular r:id="rId21"/>
    </p:embeddedFont>
    <p:embeddedFont>
      <p:font typeface="Impact" panose="020B0806030902050204" pitchFamily="3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328176"/>
            <a:ext cx="1495425" cy="10695587"/>
          </a:xfrm>
          <a:prstGeom prst="rect">
            <a:avLst/>
          </a:prstGeom>
          <a:solidFill>
            <a:srgbClr val="E7A829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12446" y="337756"/>
            <a:ext cx="863422" cy="8634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9811" b="9811"/>
          <a:stretch>
            <a:fillRect/>
          </a:stretch>
        </p:blipFill>
        <p:spPr>
          <a:xfrm>
            <a:off x="9571518" y="-228715"/>
            <a:ext cx="8716482" cy="1051571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673543" y="6741339"/>
            <a:ext cx="7719857" cy="2305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568"/>
              </a:lnSpc>
            </a:pPr>
            <a:r>
              <a:rPr lang="en-US" sz="12745">
                <a:solidFill>
                  <a:srgbClr val="244357"/>
                </a:solidFill>
                <a:latin typeface="Impact"/>
              </a:rPr>
              <a:t>OFERTAS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12446" y="8435365"/>
            <a:ext cx="5925802" cy="8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16"/>
              </a:lnSpc>
            </a:pPr>
            <a:r>
              <a:rPr lang="en-US" sz="4725" spc="94">
                <a:solidFill>
                  <a:srgbClr val="244357"/>
                </a:solidFill>
                <a:latin typeface="Glacial Indifference"/>
              </a:rPr>
              <a:t>QUE AGRADAM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208741"/>
            <a:ext cx="17830800" cy="9869519"/>
          </a:xfrm>
          <a:prstGeom prst="rect">
            <a:avLst/>
          </a:prstGeom>
          <a:solidFill>
            <a:srgbClr val="E7A829"/>
          </a:solidFill>
        </p:spPr>
      </p:sp>
      <p:sp>
        <p:nvSpPr>
          <p:cNvPr id="3" name="AutoShape 3"/>
          <p:cNvSpPr/>
          <p:nvPr/>
        </p:nvSpPr>
        <p:spPr>
          <a:xfrm>
            <a:off x="228600" y="884030"/>
            <a:ext cx="15794456" cy="1188610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4" name="AutoShape 4"/>
          <p:cNvSpPr/>
          <p:nvPr/>
        </p:nvSpPr>
        <p:spPr>
          <a:xfrm>
            <a:off x="228600" y="2782022"/>
            <a:ext cx="10922525" cy="775179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742633" y="8698958"/>
            <a:ext cx="891896" cy="89189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3056" y="1022680"/>
            <a:ext cx="14566981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899" spc="68">
                <a:solidFill>
                  <a:srgbClr val="244357"/>
                </a:solidFill>
                <a:latin typeface="Impact"/>
              </a:rPr>
              <a:t>EXPERIMENTE JESUS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786954"/>
            <a:ext cx="16159881" cy="580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49"/>
              </a:lnSpc>
            </a:pPr>
            <a:r>
              <a:rPr lang="en-US" sz="4999" spc="49">
                <a:solidFill>
                  <a:srgbClr val="244357"/>
                </a:solidFill>
                <a:latin typeface="Glacial Indifference"/>
              </a:rPr>
              <a:t>"O Senhor não precisa de nossas ofertas..."</a:t>
            </a:r>
          </a:p>
          <a:p>
            <a:pPr>
              <a:lnSpc>
                <a:spcPts val="5749"/>
              </a:lnSpc>
            </a:pPr>
            <a:endParaRPr lang="en-US" sz="4999" spc="49">
              <a:solidFill>
                <a:srgbClr val="244357"/>
              </a:solidFill>
              <a:latin typeface="Glacial Indifference"/>
            </a:endParaRPr>
          </a:p>
          <a:p>
            <a:pPr>
              <a:lnSpc>
                <a:spcPts val="5749"/>
              </a:lnSpc>
            </a:pPr>
            <a:r>
              <a:rPr lang="en-US" sz="4999" spc="49">
                <a:solidFill>
                  <a:srgbClr val="244357"/>
                </a:solidFill>
                <a:latin typeface="Glacial Indifference"/>
              </a:rPr>
              <a:t>"No entanto Deus nos permite demonstrar nossa apreciação de Suas misericórdias pelos esforços abnegados para passá-las a outros. É essa a única maneira em que nos é possível manifestar nossa gratidão e amor a Deus. E não proveu outro."</a:t>
            </a:r>
          </a:p>
          <a:p>
            <a:pPr>
              <a:lnSpc>
                <a:spcPts val="5749"/>
              </a:lnSpc>
            </a:pPr>
            <a:r>
              <a:rPr lang="en-US" sz="4999" spc="49">
                <a:solidFill>
                  <a:srgbClr val="244357"/>
                </a:solidFill>
                <a:latin typeface="Glacial Indifference"/>
              </a:rPr>
              <a:t>Conselhos sobre Mordomia, p. 18 e 19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0081" y="2895292"/>
            <a:ext cx="10099564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4"/>
              </a:lnSpc>
            </a:pPr>
            <a:r>
              <a:rPr lang="en-US" sz="3899" spc="38">
                <a:solidFill>
                  <a:srgbClr val="244357"/>
                </a:solidFill>
                <a:latin typeface="Glacial Indifference Bold Italics"/>
              </a:rPr>
              <a:t>MANIFESTAR GRATIDÃO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208741"/>
            <a:ext cx="17830800" cy="9869519"/>
          </a:xfrm>
          <a:prstGeom prst="rect">
            <a:avLst/>
          </a:prstGeom>
          <a:solidFill>
            <a:srgbClr val="E7A829"/>
          </a:solidFill>
        </p:spPr>
      </p:sp>
      <p:sp>
        <p:nvSpPr>
          <p:cNvPr id="3" name="AutoShape 3"/>
          <p:cNvSpPr/>
          <p:nvPr/>
        </p:nvSpPr>
        <p:spPr>
          <a:xfrm>
            <a:off x="228600" y="884030"/>
            <a:ext cx="15794456" cy="1188610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4" name="AutoShape 4"/>
          <p:cNvSpPr/>
          <p:nvPr/>
        </p:nvSpPr>
        <p:spPr>
          <a:xfrm>
            <a:off x="228600" y="2782022"/>
            <a:ext cx="15794456" cy="4988741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730672" y="8800007"/>
            <a:ext cx="916585" cy="91658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3056" y="1022680"/>
            <a:ext cx="14566981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899" spc="68">
                <a:solidFill>
                  <a:srgbClr val="244357"/>
                </a:solidFill>
                <a:latin typeface="Impact"/>
              </a:rPr>
              <a:t>PARA PENSAR...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99915" y="3724453"/>
            <a:ext cx="14851826" cy="311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44"/>
              </a:lnSpc>
            </a:pPr>
            <a:r>
              <a:rPr lang="en-US" sz="4299" spc="42" dirty="0">
                <a:solidFill>
                  <a:srgbClr val="244357"/>
                </a:solidFill>
                <a:latin typeface="Glacial Indifference Bold Italics"/>
              </a:rPr>
              <a:t> "Se </a:t>
            </a:r>
            <a:r>
              <a:rPr lang="en-US" sz="4299" spc="42" dirty="0" err="1">
                <a:solidFill>
                  <a:srgbClr val="244357"/>
                </a:solidFill>
                <a:latin typeface="Glacial Indifference Bold Italics"/>
              </a:rPr>
              <a:t>todos</a:t>
            </a:r>
            <a:r>
              <a:rPr lang="en-US" sz="4299" spc="42" dirty="0">
                <a:solidFill>
                  <a:srgbClr val="244357"/>
                </a:solidFill>
                <a:latin typeface="Glacial Indifference Bold Italics"/>
              </a:rPr>
              <a:t> os </a:t>
            </a:r>
            <a:r>
              <a:rPr lang="en-US" sz="4299" spc="42" dirty="0" err="1">
                <a:solidFill>
                  <a:srgbClr val="244357"/>
                </a:solidFill>
                <a:latin typeface="Glacial Indifference Bold Italics"/>
              </a:rPr>
              <a:t>meios</a:t>
            </a:r>
            <a:r>
              <a:rPr lang="en-US" sz="4299" spc="42" dirty="0">
                <a:solidFill>
                  <a:srgbClr val="244357"/>
                </a:solidFill>
                <a:latin typeface="Glacial Indifference Bold Italics"/>
              </a:rPr>
              <a:t> que </a:t>
            </a:r>
            <a:r>
              <a:rPr lang="en-US" sz="4299" spc="42" dirty="0" err="1">
                <a:solidFill>
                  <a:srgbClr val="244357"/>
                </a:solidFill>
                <a:latin typeface="Glacial Indifference Bold Italics"/>
              </a:rPr>
              <a:t>têm</a:t>
            </a:r>
            <a:r>
              <a:rPr lang="en-US" sz="4299" spc="42" dirty="0">
                <a:solidFill>
                  <a:srgbClr val="244357"/>
                </a:solidFill>
                <a:latin typeface="Glacial Indifference Bold Italics"/>
              </a:rPr>
              <a:t> </a:t>
            </a:r>
            <a:r>
              <a:rPr lang="en-US" sz="4299" spc="42" dirty="0" err="1">
                <a:solidFill>
                  <a:srgbClr val="244357"/>
                </a:solidFill>
                <a:latin typeface="Glacial Indifference Bold Italics"/>
              </a:rPr>
              <a:t>sido</a:t>
            </a:r>
            <a:r>
              <a:rPr lang="en-US" sz="4299" spc="42" dirty="0">
                <a:solidFill>
                  <a:srgbClr val="244357"/>
                </a:solidFill>
                <a:latin typeface="Glacial Indifference Bold Italics"/>
              </a:rPr>
              <a:t> </a:t>
            </a:r>
            <a:r>
              <a:rPr lang="en-US" sz="4299" spc="42" dirty="0" err="1">
                <a:solidFill>
                  <a:srgbClr val="244357"/>
                </a:solidFill>
                <a:latin typeface="Glacial Indifference Bold Italics"/>
              </a:rPr>
              <a:t>gastos</a:t>
            </a:r>
            <a:r>
              <a:rPr lang="en-US" sz="4299" spc="42" dirty="0">
                <a:solidFill>
                  <a:srgbClr val="244357"/>
                </a:solidFill>
                <a:latin typeface="Glacial Indifference Bold Italics"/>
              </a:rPr>
              <a:t> </a:t>
            </a:r>
            <a:r>
              <a:rPr lang="en-US" sz="4299" spc="42" dirty="0" err="1">
                <a:solidFill>
                  <a:srgbClr val="244357"/>
                </a:solidFill>
                <a:latin typeface="Glacial Indifference Bold Italics"/>
              </a:rPr>
              <a:t>por</a:t>
            </a:r>
            <a:r>
              <a:rPr lang="en-US" sz="4299" spc="42" dirty="0">
                <a:solidFill>
                  <a:srgbClr val="244357"/>
                </a:solidFill>
                <a:latin typeface="Glacial Indifference Bold Italics"/>
              </a:rPr>
              <a:t> nosso </a:t>
            </a:r>
            <a:r>
              <a:rPr lang="en-US" sz="4299" spc="42" dirty="0" err="1">
                <a:solidFill>
                  <a:srgbClr val="244357"/>
                </a:solidFill>
                <a:latin typeface="Glacial Indifference Bold Italics"/>
              </a:rPr>
              <a:t>povo</a:t>
            </a:r>
            <a:r>
              <a:rPr lang="en-US" sz="4299" spc="42" dirty="0">
                <a:solidFill>
                  <a:srgbClr val="244357"/>
                </a:solidFill>
                <a:latin typeface="Glacial Indifference Bold Italics"/>
              </a:rPr>
              <a:t> na </a:t>
            </a:r>
            <a:r>
              <a:rPr lang="en-US" sz="4299" spc="42" dirty="0" err="1">
                <a:solidFill>
                  <a:srgbClr val="244357"/>
                </a:solidFill>
                <a:latin typeface="Glacial Indifference Bold Italics"/>
              </a:rPr>
              <a:t>satisfação</a:t>
            </a:r>
            <a:r>
              <a:rPr lang="en-US" sz="4299" spc="42" dirty="0">
                <a:solidFill>
                  <a:srgbClr val="244357"/>
                </a:solidFill>
                <a:latin typeface="Glacial Indifference Bold Italics"/>
              </a:rPr>
              <a:t> do </a:t>
            </a:r>
            <a:r>
              <a:rPr lang="en-US" sz="4299" spc="42" dirty="0" err="1">
                <a:solidFill>
                  <a:srgbClr val="244357"/>
                </a:solidFill>
                <a:latin typeface="Glacial Indifference Bold Italics"/>
              </a:rPr>
              <a:t>eu</a:t>
            </a:r>
            <a:r>
              <a:rPr lang="en-US" sz="4299" spc="42" dirty="0">
                <a:solidFill>
                  <a:srgbClr val="244357"/>
                </a:solidFill>
                <a:latin typeface="Glacial Indifference Bold Italics"/>
              </a:rPr>
              <a:t> </a:t>
            </a:r>
            <a:r>
              <a:rPr lang="en-US" sz="4299" spc="42" dirty="0" err="1">
                <a:solidFill>
                  <a:srgbClr val="244357"/>
                </a:solidFill>
                <a:latin typeface="Glacial Indifference Bold Italics"/>
              </a:rPr>
              <a:t>tivessem</a:t>
            </a:r>
            <a:r>
              <a:rPr lang="en-US" sz="4299" spc="42" dirty="0">
                <a:solidFill>
                  <a:srgbClr val="244357"/>
                </a:solidFill>
                <a:latin typeface="Glacial Indifference Bold Italics"/>
              </a:rPr>
              <a:t> </a:t>
            </a:r>
            <a:r>
              <a:rPr lang="en-US" sz="4299" spc="42" dirty="0" err="1">
                <a:solidFill>
                  <a:srgbClr val="244357"/>
                </a:solidFill>
                <a:latin typeface="Glacial Indifference Bold Italics"/>
              </a:rPr>
              <a:t>sido</a:t>
            </a:r>
            <a:r>
              <a:rPr lang="en-US" sz="4299" spc="42" dirty="0">
                <a:solidFill>
                  <a:srgbClr val="244357"/>
                </a:solidFill>
                <a:latin typeface="Glacial Indifference Bold Italics"/>
              </a:rPr>
              <a:t> </a:t>
            </a:r>
            <a:r>
              <a:rPr lang="en-US" sz="4299" spc="42" dirty="0" err="1">
                <a:solidFill>
                  <a:srgbClr val="244357"/>
                </a:solidFill>
                <a:latin typeface="Glacial Indifference Bold Italics"/>
              </a:rPr>
              <a:t>dedicados</a:t>
            </a:r>
            <a:r>
              <a:rPr lang="en-US" sz="4299" spc="42" dirty="0">
                <a:solidFill>
                  <a:srgbClr val="244357"/>
                </a:solidFill>
                <a:latin typeface="Glacial Indifference Bold Italics"/>
              </a:rPr>
              <a:t> à causa de Deus, não </a:t>
            </a:r>
            <a:r>
              <a:rPr lang="en-US" sz="4299" spc="42" dirty="0" err="1">
                <a:solidFill>
                  <a:srgbClr val="244357"/>
                </a:solidFill>
                <a:latin typeface="Glacial Indifference Bold Italics"/>
              </a:rPr>
              <a:t>haveria</a:t>
            </a:r>
            <a:r>
              <a:rPr lang="en-US" sz="4299" spc="42" dirty="0">
                <a:solidFill>
                  <a:srgbClr val="244357"/>
                </a:solidFill>
                <a:latin typeface="Glacial Indifference Bold Italics"/>
              </a:rPr>
              <a:t> </a:t>
            </a:r>
            <a:r>
              <a:rPr lang="en-US" sz="4299" spc="42" dirty="0" err="1">
                <a:solidFill>
                  <a:srgbClr val="244357"/>
                </a:solidFill>
                <a:latin typeface="Glacial Indifference Bold Italics"/>
              </a:rPr>
              <a:t>tesouros</a:t>
            </a:r>
            <a:r>
              <a:rPr lang="en-US" sz="4299" spc="42" dirty="0">
                <a:solidFill>
                  <a:srgbClr val="244357"/>
                </a:solidFill>
                <a:latin typeface="Glacial Indifference Bold Italics"/>
              </a:rPr>
              <a:t> </a:t>
            </a:r>
            <a:r>
              <a:rPr lang="en-US" sz="4299" spc="42" dirty="0" err="1">
                <a:solidFill>
                  <a:srgbClr val="244357"/>
                </a:solidFill>
                <a:latin typeface="Glacial Indifference Bold Italics"/>
              </a:rPr>
              <a:t>vazios</a:t>
            </a:r>
            <a:r>
              <a:rPr lang="en-US" sz="4299" spc="42" dirty="0">
                <a:solidFill>
                  <a:srgbClr val="244357"/>
                </a:solidFill>
                <a:latin typeface="Glacial Indifference Bold Italics"/>
              </a:rPr>
              <a:t> e se </a:t>
            </a:r>
            <a:r>
              <a:rPr lang="en-US" sz="4299" spc="42" dirty="0" err="1">
                <a:solidFill>
                  <a:srgbClr val="244357"/>
                </a:solidFill>
                <a:latin typeface="Glacial Indifference Bold Italics"/>
              </a:rPr>
              <a:t>poderiam</a:t>
            </a:r>
            <a:r>
              <a:rPr lang="en-US" sz="4299" spc="42" dirty="0">
                <a:solidFill>
                  <a:srgbClr val="244357"/>
                </a:solidFill>
                <a:latin typeface="Glacial Indifference Bold Italics"/>
              </a:rPr>
              <a:t> </a:t>
            </a:r>
            <a:r>
              <a:rPr lang="en-US" sz="4299" spc="42" dirty="0" err="1">
                <a:solidFill>
                  <a:srgbClr val="244357"/>
                </a:solidFill>
                <a:latin typeface="Glacial Indifference Bold Italics"/>
              </a:rPr>
              <a:t>estabelecer</a:t>
            </a:r>
            <a:r>
              <a:rPr lang="en-US" sz="4299" spc="42" dirty="0">
                <a:solidFill>
                  <a:srgbClr val="244357"/>
                </a:solidFill>
                <a:latin typeface="Glacial Indifference Bold Italics"/>
              </a:rPr>
              <a:t> </a:t>
            </a:r>
            <a:r>
              <a:rPr lang="en-US" sz="4299" spc="42" dirty="0" err="1">
                <a:solidFill>
                  <a:srgbClr val="244357"/>
                </a:solidFill>
                <a:latin typeface="Glacial Indifference Bold Italics"/>
              </a:rPr>
              <a:t>missões</a:t>
            </a:r>
            <a:r>
              <a:rPr lang="en-US" sz="4299" spc="42" dirty="0">
                <a:solidFill>
                  <a:srgbClr val="244357"/>
                </a:solidFill>
                <a:latin typeface="Glacial Indifference Bold Italics"/>
              </a:rPr>
              <a:t> em </a:t>
            </a:r>
            <a:r>
              <a:rPr lang="en-US" sz="4299" spc="42" dirty="0" err="1">
                <a:solidFill>
                  <a:srgbClr val="244357"/>
                </a:solidFill>
                <a:latin typeface="Glacial Indifference Bold Italics"/>
              </a:rPr>
              <a:t>todas</a:t>
            </a:r>
            <a:r>
              <a:rPr lang="en-US" sz="4299" spc="42" dirty="0">
                <a:solidFill>
                  <a:srgbClr val="244357"/>
                </a:solidFill>
                <a:latin typeface="Glacial Indifference Bold Italics"/>
              </a:rPr>
              <a:t> as </a:t>
            </a:r>
            <a:r>
              <a:rPr lang="en-US" sz="4299" spc="42" dirty="0" err="1">
                <a:solidFill>
                  <a:srgbClr val="244357"/>
                </a:solidFill>
                <a:latin typeface="Glacial Indifference Bold Italics"/>
              </a:rPr>
              <a:t>partes</a:t>
            </a:r>
            <a:r>
              <a:rPr lang="en-US" sz="4299" spc="42" dirty="0">
                <a:solidFill>
                  <a:srgbClr val="244357"/>
                </a:solidFill>
                <a:latin typeface="Glacial Indifference Bold Italics"/>
              </a:rPr>
              <a:t> do </a:t>
            </a:r>
            <a:r>
              <a:rPr lang="en-US" sz="4299" spc="42" dirty="0" err="1">
                <a:solidFill>
                  <a:srgbClr val="244357"/>
                </a:solidFill>
                <a:latin typeface="Glacial Indifference Bold Italics"/>
              </a:rPr>
              <a:t>mundo</a:t>
            </a:r>
            <a:r>
              <a:rPr lang="en-US" sz="4299" spc="42" dirty="0">
                <a:solidFill>
                  <a:srgbClr val="244357"/>
                </a:solidFill>
                <a:latin typeface="Glacial Indifference Bold Italics"/>
              </a:rPr>
              <a:t>."</a:t>
            </a:r>
          </a:p>
          <a:p>
            <a:pPr>
              <a:lnSpc>
                <a:spcPts val="4944"/>
              </a:lnSpc>
            </a:pPr>
            <a:r>
              <a:rPr lang="en-US" sz="4299" spc="42" dirty="0" err="1">
                <a:solidFill>
                  <a:srgbClr val="244357"/>
                </a:solidFill>
                <a:latin typeface="Glacial Indifference Bold Italics"/>
              </a:rPr>
              <a:t>Conselhos</a:t>
            </a:r>
            <a:r>
              <a:rPr lang="en-US" sz="4299" spc="42" dirty="0">
                <a:solidFill>
                  <a:srgbClr val="244357"/>
                </a:solidFill>
                <a:latin typeface="Glacial Indifference Bold Italics"/>
              </a:rPr>
              <a:t> sobre </a:t>
            </a:r>
            <a:r>
              <a:rPr lang="en-US" sz="4299" spc="42" dirty="0" err="1">
                <a:solidFill>
                  <a:srgbClr val="244357"/>
                </a:solidFill>
                <a:latin typeface="Glacial Indifference Bold Italics"/>
              </a:rPr>
              <a:t>Mordomia</a:t>
            </a:r>
            <a:r>
              <a:rPr lang="en-US" sz="4299" spc="42" dirty="0">
                <a:solidFill>
                  <a:srgbClr val="244357"/>
                </a:solidFill>
                <a:latin typeface="Glacial Indifference Bold Italics"/>
              </a:rPr>
              <a:t>, p. 291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208741"/>
            <a:ext cx="17830800" cy="9869519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3" name="AutoShape 3"/>
          <p:cNvSpPr/>
          <p:nvPr/>
        </p:nvSpPr>
        <p:spPr>
          <a:xfrm>
            <a:off x="228600" y="869129"/>
            <a:ext cx="15794456" cy="1188610"/>
          </a:xfrm>
          <a:prstGeom prst="rect">
            <a:avLst/>
          </a:prstGeom>
          <a:solidFill>
            <a:srgbClr val="E7A829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742633" y="8698958"/>
            <a:ext cx="891896" cy="89189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83056" y="1022680"/>
            <a:ext cx="14566981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899" spc="68">
                <a:solidFill>
                  <a:srgbClr val="244357"/>
                </a:solidFill>
                <a:latin typeface="Impact"/>
              </a:rPr>
              <a:t>DESTINO DAS OFERTAS</a:t>
            </a:r>
          </a:p>
        </p:txBody>
      </p:sp>
      <p:sp>
        <p:nvSpPr>
          <p:cNvPr id="6" name="AutoShape 6"/>
          <p:cNvSpPr/>
          <p:nvPr/>
        </p:nvSpPr>
        <p:spPr>
          <a:xfrm>
            <a:off x="2377416" y="3700080"/>
            <a:ext cx="10922525" cy="680959"/>
          </a:xfrm>
          <a:prstGeom prst="rect">
            <a:avLst/>
          </a:prstGeom>
          <a:solidFill>
            <a:srgbClr val="244357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6362" y="3700080"/>
            <a:ext cx="703205" cy="70320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715880" y="3766240"/>
            <a:ext cx="10300449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4"/>
              </a:lnSpc>
            </a:pPr>
            <a:r>
              <a:rPr lang="en-US" sz="3899" spc="38">
                <a:solidFill>
                  <a:srgbClr val="F2FAFF"/>
                </a:solidFill>
                <a:latin typeface="Glacial Indifference Bold Italics"/>
              </a:rPr>
              <a:t>20% </a:t>
            </a:r>
            <a:r>
              <a:rPr lang="en-US" sz="3899" spc="38">
                <a:solidFill>
                  <a:srgbClr val="F2FAFF"/>
                </a:solidFill>
                <a:latin typeface="Glacial Indifference"/>
              </a:rPr>
              <a:t>Sede Mundial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74212" y="2617940"/>
            <a:ext cx="566555" cy="521939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2377416" y="2538430"/>
            <a:ext cx="10922525" cy="680959"/>
          </a:xfrm>
          <a:prstGeom prst="rect">
            <a:avLst/>
          </a:prstGeom>
          <a:solidFill>
            <a:srgbClr val="244357"/>
          </a:solidFill>
        </p:spPr>
      </p:sp>
      <p:sp>
        <p:nvSpPr>
          <p:cNvPr id="11" name="TextBox 11"/>
          <p:cNvSpPr txBox="1"/>
          <p:nvPr/>
        </p:nvSpPr>
        <p:spPr>
          <a:xfrm>
            <a:off x="2715880" y="2604590"/>
            <a:ext cx="10099564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4"/>
              </a:lnSpc>
            </a:pPr>
            <a:r>
              <a:rPr lang="en-US" sz="3899" spc="38">
                <a:solidFill>
                  <a:srgbClr val="F2FAFF"/>
                </a:solidFill>
                <a:latin typeface="Glacial Indifference Bold Italics"/>
              </a:rPr>
              <a:t>60% </a:t>
            </a:r>
            <a:r>
              <a:rPr lang="en-US" sz="3899" spc="38">
                <a:solidFill>
                  <a:srgbClr val="F2FAFF"/>
                </a:solidFill>
                <a:latin typeface="Glacial Indifference"/>
              </a:rPr>
              <a:t>Igreja Local</a:t>
            </a:r>
          </a:p>
        </p:txBody>
      </p:sp>
      <p:sp>
        <p:nvSpPr>
          <p:cNvPr id="12" name="AutoShape 12"/>
          <p:cNvSpPr/>
          <p:nvPr/>
        </p:nvSpPr>
        <p:spPr>
          <a:xfrm>
            <a:off x="3540611" y="4333929"/>
            <a:ext cx="0" cy="1290640"/>
          </a:xfrm>
          <a:prstGeom prst="line">
            <a:avLst/>
          </a:prstGeom>
          <a:ln w="19050" cap="flat">
            <a:solidFill>
              <a:srgbClr val="2443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3550136" y="4914520"/>
            <a:ext cx="810715" cy="0"/>
          </a:xfrm>
          <a:prstGeom prst="line">
            <a:avLst/>
          </a:prstGeom>
          <a:ln w="19050" cap="flat">
            <a:solidFill>
              <a:srgbClr val="2443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4489569" y="4725925"/>
            <a:ext cx="8810372" cy="358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0"/>
              </a:lnSpc>
            </a:pPr>
            <a:r>
              <a:rPr lang="en-US" sz="2400" spc="24">
                <a:solidFill>
                  <a:srgbClr val="244357"/>
                </a:solidFill>
                <a:latin typeface="Glacial Indifference"/>
              </a:rPr>
              <a:t>85,4% para projetos missionários ao redor do mundo</a:t>
            </a:r>
          </a:p>
        </p:txBody>
      </p:sp>
      <p:sp>
        <p:nvSpPr>
          <p:cNvPr id="15" name="AutoShape 15"/>
          <p:cNvSpPr/>
          <p:nvPr/>
        </p:nvSpPr>
        <p:spPr>
          <a:xfrm>
            <a:off x="3531086" y="5624569"/>
            <a:ext cx="810715" cy="0"/>
          </a:xfrm>
          <a:prstGeom prst="line">
            <a:avLst/>
          </a:prstGeom>
          <a:ln w="19050" cap="flat">
            <a:solidFill>
              <a:srgbClr val="2443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TextBox 16"/>
          <p:cNvSpPr txBox="1"/>
          <p:nvPr/>
        </p:nvSpPr>
        <p:spPr>
          <a:xfrm>
            <a:off x="4489569" y="5255515"/>
            <a:ext cx="8810372" cy="701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0"/>
              </a:lnSpc>
            </a:pPr>
            <a:r>
              <a:rPr lang="en-US" sz="2400" spc="24">
                <a:solidFill>
                  <a:srgbClr val="244357"/>
                </a:solidFill>
                <a:latin typeface="Glacial Indifference"/>
              </a:rPr>
              <a:t>14,6% para os projetos especiais indicados na contracapa da Lição da Escola Sabatina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74212" y="6528055"/>
            <a:ext cx="544013" cy="570028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2346093" y="6528055"/>
            <a:ext cx="10922525" cy="680959"/>
          </a:xfrm>
          <a:prstGeom prst="rect">
            <a:avLst/>
          </a:prstGeom>
          <a:solidFill>
            <a:srgbClr val="244357"/>
          </a:solidFill>
        </p:spPr>
      </p:sp>
      <p:sp>
        <p:nvSpPr>
          <p:cNvPr id="19" name="TextBox 19"/>
          <p:cNvSpPr txBox="1"/>
          <p:nvPr/>
        </p:nvSpPr>
        <p:spPr>
          <a:xfrm>
            <a:off x="2757574" y="6594215"/>
            <a:ext cx="10099564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4"/>
              </a:lnSpc>
            </a:pPr>
            <a:r>
              <a:rPr lang="en-US" sz="3899" spc="38">
                <a:solidFill>
                  <a:srgbClr val="F2FAFF"/>
                </a:solidFill>
                <a:latin typeface="Glacial Indifference Bold Italics"/>
              </a:rPr>
              <a:t>20% </a:t>
            </a:r>
            <a:r>
              <a:rPr lang="en-US" sz="3899" spc="38">
                <a:solidFill>
                  <a:srgbClr val="F2FAFF"/>
                </a:solidFill>
                <a:latin typeface="Glacial Indifference"/>
              </a:rPr>
              <a:t>Sede Sul-Americana</a:t>
            </a:r>
          </a:p>
        </p:txBody>
      </p:sp>
      <p:sp>
        <p:nvSpPr>
          <p:cNvPr id="20" name="AutoShape 20"/>
          <p:cNvSpPr/>
          <p:nvPr/>
        </p:nvSpPr>
        <p:spPr>
          <a:xfrm flipH="1">
            <a:off x="3550136" y="7161905"/>
            <a:ext cx="9525" cy="1983001"/>
          </a:xfrm>
          <a:prstGeom prst="line">
            <a:avLst/>
          </a:prstGeom>
          <a:ln w="19050" cap="flat">
            <a:solidFill>
              <a:srgbClr val="2443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3569186" y="7742495"/>
            <a:ext cx="810715" cy="0"/>
          </a:xfrm>
          <a:prstGeom prst="line">
            <a:avLst/>
          </a:prstGeom>
          <a:ln w="19050" cap="flat">
            <a:solidFill>
              <a:srgbClr val="2443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TextBox 22"/>
          <p:cNvSpPr txBox="1"/>
          <p:nvPr/>
        </p:nvSpPr>
        <p:spPr>
          <a:xfrm>
            <a:off x="4508619" y="7553900"/>
            <a:ext cx="8810372" cy="358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0"/>
              </a:lnSpc>
            </a:pPr>
            <a:r>
              <a:rPr lang="en-US" sz="2400" spc="24">
                <a:solidFill>
                  <a:srgbClr val="244357"/>
                </a:solidFill>
                <a:latin typeface="Glacial Indifference"/>
              </a:rPr>
              <a:t>70% Associação</a:t>
            </a:r>
          </a:p>
        </p:txBody>
      </p:sp>
      <p:sp>
        <p:nvSpPr>
          <p:cNvPr id="23" name="AutoShape 23"/>
          <p:cNvSpPr/>
          <p:nvPr/>
        </p:nvSpPr>
        <p:spPr>
          <a:xfrm>
            <a:off x="3550136" y="8452544"/>
            <a:ext cx="810715" cy="0"/>
          </a:xfrm>
          <a:prstGeom prst="line">
            <a:avLst/>
          </a:prstGeom>
          <a:ln w="19050" cap="flat">
            <a:solidFill>
              <a:srgbClr val="2443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TextBox 24"/>
          <p:cNvSpPr txBox="1"/>
          <p:nvPr/>
        </p:nvSpPr>
        <p:spPr>
          <a:xfrm>
            <a:off x="4508619" y="8254940"/>
            <a:ext cx="8810372" cy="358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0"/>
              </a:lnSpc>
            </a:pPr>
            <a:r>
              <a:rPr lang="en-US" sz="2400" spc="24">
                <a:solidFill>
                  <a:srgbClr val="244357"/>
                </a:solidFill>
                <a:latin typeface="Glacial Indifference"/>
              </a:rPr>
              <a:t>18% União</a:t>
            </a:r>
          </a:p>
        </p:txBody>
      </p:sp>
      <p:sp>
        <p:nvSpPr>
          <p:cNvPr id="25" name="AutoShape 25"/>
          <p:cNvSpPr/>
          <p:nvPr/>
        </p:nvSpPr>
        <p:spPr>
          <a:xfrm>
            <a:off x="3554899" y="9135381"/>
            <a:ext cx="810715" cy="0"/>
          </a:xfrm>
          <a:prstGeom prst="line">
            <a:avLst/>
          </a:prstGeom>
          <a:ln w="19050" cap="flat">
            <a:solidFill>
              <a:srgbClr val="2443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TextBox 26"/>
          <p:cNvSpPr txBox="1"/>
          <p:nvPr/>
        </p:nvSpPr>
        <p:spPr>
          <a:xfrm>
            <a:off x="4508619" y="8946786"/>
            <a:ext cx="8810372" cy="358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0"/>
              </a:lnSpc>
            </a:pPr>
            <a:r>
              <a:rPr lang="en-US" sz="2400" spc="24">
                <a:solidFill>
                  <a:srgbClr val="244357"/>
                </a:solidFill>
                <a:latin typeface="Glacial Indifference"/>
              </a:rPr>
              <a:t>12% Divisão</a:t>
            </a:r>
          </a:p>
        </p:txBody>
      </p:sp>
      <p:sp>
        <p:nvSpPr>
          <p:cNvPr id="27" name="AutoShape 27"/>
          <p:cNvSpPr/>
          <p:nvPr/>
        </p:nvSpPr>
        <p:spPr>
          <a:xfrm flipH="1">
            <a:off x="6971684" y="7209060"/>
            <a:ext cx="4762" cy="2095866"/>
          </a:xfrm>
          <a:prstGeom prst="line">
            <a:avLst/>
          </a:prstGeom>
          <a:ln w="19050" cap="flat">
            <a:solidFill>
              <a:srgbClr val="2443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AutoShape 28"/>
          <p:cNvSpPr/>
          <p:nvPr/>
        </p:nvSpPr>
        <p:spPr>
          <a:xfrm>
            <a:off x="6175257" y="9314451"/>
            <a:ext cx="810715" cy="0"/>
          </a:xfrm>
          <a:prstGeom prst="line">
            <a:avLst/>
          </a:prstGeom>
          <a:ln w="19050" cap="flat">
            <a:solidFill>
              <a:srgbClr val="2443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>
            <a:off x="7089017" y="7753051"/>
            <a:ext cx="9487457" cy="680959"/>
          </a:xfrm>
          <a:prstGeom prst="rect">
            <a:avLst/>
          </a:prstGeom>
          <a:solidFill>
            <a:srgbClr val="244357"/>
          </a:solidFill>
        </p:spPr>
      </p:sp>
      <p:sp>
        <p:nvSpPr>
          <p:cNvPr id="30" name="TextBox 30"/>
          <p:cNvSpPr txBox="1"/>
          <p:nvPr/>
        </p:nvSpPr>
        <p:spPr>
          <a:xfrm>
            <a:off x="7262487" y="7829688"/>
            <a:ext cx="10099564" cy="537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9"/>
              </a:lnSpc>
            </a:pPr>
            <a:r>
              <a:rPr lang="en-US" sz="3599" spc="35">
                <a:solidFill>
                  <a:srgbClr val="F2FAFF"/>
                </a:solidFill>
                <a:latin typeface="Glacial Indifference"/>
              </a:rPr>
              <a:t>Projetos missionários e de desenvolvimento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D9D9D9">
              <a:alpha val="4706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8624634" y="9744275"/>
            <a:ext cx="11177925" cy="775179"/>
          </a:xfrm>
          <a:prstGeom prst="rect">
            <a:avLst/>
          </a:prstGeom>
          <a:solidFill>
            <a:srgbClr val="E7A829"/>
          </a:solidFill>
        </p:spPr>
      </p:sp>
      <p:sp>
        <p:nvSpPr>
          <p:cNvPr id="4" name="AutoShape 4"/>
          <p:cNvSpPr/>
          <p:nvPr/>
        </p:nvSpPr>
        <p:spPr>
          <a:xfrm>
            <a:off x="0" y="874246"/>
            <a:ext cx="15250038" cy="1297149"/>
          </a:xfrm>
          <a:prstGeom prst="rect">
            <a:avLst/>
          </a:prstGeom>
          <a:solidFill>
            <a:srgbClr val="E7A829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77977" y="3405785"/>
            <a:ext cx="622173" cy="64390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3056" y="1022680"/>
            <a:ext cx="14566981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899" spc="68">
                <a:solidFill>
                  <a:srgbClr val="244357"/>
                </a:solidFill>
                <a:latin typeface="Impact"/>
              </a:rPr>
              <a:t>MEU COMPROMISSO COM DEUS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41425" y="3412785"/>
            <a:ext cx="16089929" cy="636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44"/>
              </a:lnSpc>
            </a:pPr>
            <a:r>
              <a:rPr lang="en-US" sz="4299" spc="42">
                <a:solidFill>
                  <a:srgbClr val="244357"/>
                </a:solidFill>
                <a:latin typeface="Glacial Indifference"/>
              </a:rPr>
              <a:t>Devolverei as ofertas com alegria.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77977" y="5009078"/>
            <a:ext cx="622173" cy="64390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341425" y="5026570"/>
            <a:ext cx="16089929" cy="636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44"/>
              </a:lnSpc>
            </a:pPr>
            <a:r>
              <a:rPr lang="en-US" sz="4299" spc="42">
                <a:solidFill>
                  <a:srgbClr val="244357"/>
                </a:solidFill>
                <a:latin typeface="Glacial Indifference"/>
              </a:rPr>
              <a:t>Ensinarei meus filhos a serem fiéis.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77977" y="6437388"/>
            <a:ext cx="622173" cy="64390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341425" y="6444388"/>
            <a:ext cx="16089929" cy="636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44"/>
              </a:lnSpc>
            </a:pPr>
            <a:r>
              <a:rPr lang="en-US" sz="4299" spc="42">
                <a:solidFill>
                  <a:srgbClr val="244357"/>
                </a:solidFill>
                <a:latin typeface="Glacial Indifference"/>
              </a:rPr>
              <a:t>Planejarei a oferta com antecedência.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77977" y="8053994"/>
            <a:ext cx="622173" cy="64390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341425" y="7751431"/>
            <a:ext cx="16089929" cy="1256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44"/>
              </a:lnSpc>
            </a:pPr>
            <a:r>
              <a:rPr lang="en-US" sz="4299" spc="42">
                <a:solidFill>
                  <a:srgbClr val="244357"/>
                </a:solidFill>
                <a:latin typeface="Glacial Indifference"/>
              </a:rPr>
              <a:t>Devolverei ____% de meus rendimentos como pacto de gratidão pelo que Deus tem feito por minha família.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208741"/>
            <a:ext cx="17830800" cy="9869519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3" name="AutoShape 3"/>
          <p:cNvSpPr/>
          <p:nvPr/>
        </p:nvSpPr>
        <p:spPr>
          <a:xfrm>
            <a:off x="228600" y="884030"/>
            <a:ext cx="15794456" cy="1188610"/>
          </a:xfrm>
          <a:prstGeom prst="rect">
            <a:avLst/>
          </a:prstGeom>
          <a:solidFill>
            <a:srgbClr val="E7A829"/>
          </a:solidFill>
        </p:spPr>
      </p:sp>
      <p:sp>
        <p:nvSpPr>
          <p:cNvPr id="4" name="AutoShape 4"/>
          <p:cNvSpPr/>
          <p:nvPr/>
        </p:nvSpPr>
        <p:spPr>
          <a:xfrm>
            <a:off x="228600" y="2782022"/>
            <a:ext cx="10922525" cy="775179"/>
          </a:xfrm>
          <a:prstGeom prst="rect">
            <a:avLst/>
          </a:prstGeom>
          <a:solidFill>
            <a:srgbClr val="E7A829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3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6687800" y="8698958"/>
            <a:ext cx="891896" cy="89189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3056" y="1022680"/>
            <a:ext cx="14566981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899" spc="68">
                <a:solidFill>
                  <a:srgbClr val="244357"/>
                </a:solidFill>
                <a:latin typeface="Impact"/>
              </a:rPr>
              <a:t>EXPERIMENTE JESUS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10384" y="3839292"/>
            <a:ext cx="15667232" cy="5834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21"/>
              </a:lnSpc>
            </a:pPr>
            <a:r>
              <a:rPr lang="en-US" sz="5670" spc="56" dirty="0">
                <a:solidFill>
                  <a:srgbClr val="244357"/>
                </a:solidFill>
                <a:latin typeface="Glacial Indifference"/>
              </a:rPr>
              <a:t>"Ao </a:t>
            </a:r>
            <a:r>
              <a:rPr lang="en-US" sz="5670" spc="56" dirty="0" err="1">
                <a:solidFill>
                  <a:srgbClr val="244357"/>
                </a:solidFill>
                <a:latin typeface="Glacial Indifference"/>
              </a:rPr>
              <a:t>devolver</a:t>
            </a:r>
            <a:r>
              <a:rPr lang="en-US" sz="5670" spc="56" dirty="0">
                <a:solidFill>
                  <a:srgbClr val="244357"/>
                </a:solidFill>
                <a:latin typeface="Glacial Indifference"/>
              </a:rPr>
              <a:t> nossas </a:t>
            </a:r>
            <a:r>
              <a:rPr lang="en-US" sz="5670" spc="56" dirty="0" err="1">
                <a:solidFill>
                  <a:srgbClr val="244357"/>
                </a:solidFill>
                <a:latin typeface="Glacial Indifference"/>
              </a:rPr>
              <a:t>ofertas</a:t>
            </a:r>
            <a:r>
              <a:rPr lang="en-US" sz="5670" spc="56" dirty="0">
                <a:solidFill>
                  <a:srgbClr val="244357"/>
                </a:solidFill>
                <a:latin typeface="Glacial Indifference"/>
              </a:rPr>
              <a:t> estamos </a:t>
            </a:r>
            <a:r>
              <a:rPr lang="en-US" sz="5670" spc="56" dirty="0" err="1">
                <a:solidFill>
                  <a:srgbClr val="244357"/>
                </a:solidFill>
                <a:latin typeface="Glacial Indifference"/>
              </a:rPr>
              <a:t>reconhecendo</a:t>
            </a:r>
            <a:r>
              <a:rPr lang="en-US" sz="5670" spc="56" dirty="0">
                <a:solidFill>
                  <a:srgbClr val="244357"/>
                </a:solidFill>
                <a:latin typeface="Glacial Indifference"/>
              </a:rPr>
              <a:t> que Deus é o Supremo </a:t>
            </a:r>
            <a:r>
              <a:rPr lang="en-US" sz="5670" spc="56" dirty="0" err="1">
                <a:solidFill>
                  <a:srgbClr val="244357"/>
                </a:solidFill>
                <a:latin typeface="Glacial Indifference"/>
              </a:rPr>
              <a:t>Doador</a:t>
            </a:r>
            <a:r>
              <a:rPr lang="en-US" sz="5670" spc="56" dirty="0">
                <a:solidFill>
                  <a:srgbClr val="244357"/>
                </a:solidFill>
                <a:latin typeface="Glacial Indifference"/>
              </a:rPr>
              <a:t> e </a:t>
            </a:r>
            <a:r>
              <a:rPr lang="en-US" sz="5670" spc="56" dirty="0" err="1">
                <a:solidFill>
                  <a:srgbClr val="244357"/>
                </a:solidFill>
                <a:latin typeface="Glacial Indifference"/>
              </a:rPr>
              <a:t>Proprietário</a:t>
            </a:r>
            <a:r>
              <a:rPr lang="en-US" sz="5670" spc="56" dirty="0">
                <a:solidFill>
                  <a:srgbClr val="244357"/>
                </a:solidFill>
                <a:latin typeface="Glacial Indifference"/>
              </a:rPr>
              <a:t> de </a:t>
            </a:r>
            <a:r>
              <a:rPr lang="en-US" sz="5670" spc="56" dirty="0" err="1">
                <a:solidFill>
                  <a:srgbClr val="244357"/>
                </a:solidFill>
                <a:latin typeface="Glacial Indifference"/>
              </a:rPr>
              <a:t>tudo</a:t>
            </a:r>
            <a:r>
              <a:rPr lang="en-US" sz="5670" spc="56">
                <a:solidFill>
                  <a:srgbClr val="244357"/>
                </a:solidFill>
                <a:latin typeface="Glacial Indifference"/>
              </a:rPr>
              <a:t>.”</a:t>
            </a:r>
            <a:endParaRPr lang="en-US" sz="5670" spc="56" dirty="0">
              <a:solidFill>
                <a:srgbClr val="244357"/>
              </a:solidFill>
              <a:latin typeface="Glacial Indifference"/>
            </a:endParaRPr>
          </a:p>
          <a:p>
            <a:pPr>
              <a:lnSpc>
                <a:spcPts val="6521"/>
              </a:lnSpc>
            </a:pPr>
            <a:endParaRPr lang="en-US" sz="5670" spc="56" dirty="0">
              <a:solidFill>
                <a:srgbClr val="244357"/>
              </a:solidFill>
              <a:latin typeface="Glacial Indifference"/>
            </a:endParaRPr>
          </a:p>
          <a:p>
            <a:pPr>
              <a:lnSpc>
                <a:spcPts val="6521"/>
              </a:lnSpc>
            </a:pPr>
            <a:r>
              <a:rPr lang="en-US" sz="5670" spc="56" dirty="0">
                <a:solidFill>
                  <a:srgbClr val="244357"/>
                </a:solidFill>
                <a:latin typeface="Glacial Indifference"/>
              </a:rPr>
              <a:t>"Ao Senhor </a:t>
            </a:r>
            <a:r>
              <a:rPr lang="en-US" sz="5670" spc="56" dirty="0" err="1">
                <a:solidFill>
                  <a:srgbClr val="244357"/>
                </a:solidFill>
                <a:latin typeface="Glacial Indifference"/>
              </a:rPr>
              <a:t>pertence</a:t>
            </a:r>
            <a:r>
              <a:rPr lang="en-US" sz="5670" spc="56" dirty="0">
                <a:solidFill>
                  <a:srgbClr val="244357"/>
                </a:solidFill>
                <a:latin typeface="Glacial Indifference"/>
              </a:rPr>
              <a:t> a terra e </a:t>
            </a:r>
            <a:r>
              <a:rPr lang="en-US" sz="5670" spc="56" dirty="0" err="1">
                <a:solidFill>
                  <a:srgbClr val="244357"/>
                </a:solidFill>
                <a:latin typeface="Glacial Indifference"/>
              </a:rPr>
              <a:t>tudo</a:t>
            </a:r>
            <a:r>
              <a:rPr lang="en-US" sz="5670" spc="56" dirty="0">
                <a:solidFill>
                  <a:srgbClr val="244357"/>
                </a:solidFill>
                <a:latin typeface="Glacial Indifference"/>
              </a:rPr>
              <a:t> o que </a:t>
            </a:r>
            <a:r>
              <a:rPr lang="en-US" sz="5670" spc="56" dirty="0" err="1">
                <a:solidFill>
                  <a:srgbClr val="244357"/>
                </a:solidFill>
                <a:latin typeface="Glacial Indifference"/>
              </a:rPr>
              <a:t>nela</a:t>
            </a:r>
            <a:r>
              <a:rPr lang="en-US" sz="5670" spc="56" dirty="0">
                <a:solidFill>
                  <a:srgbClr val="244357"/>
                </a:solidFill>
                <a:latin typeface="Glacial Indifference"/>
              </a:rPr>
              <a:t> se </a:t>
            </a:r>
            <a:r>
              <a:rPr lang="en-US" sz="5670" spc="56" dirty="0" err="1">
                <a:solidFill>
                  <a:srgbClr val="244357"/>
                </a:solidFill>
                <a:latin typeface="Glacial Indifference"/>
              </a:rPr>
              <a:t>contém</a:t>
            </a:r>
            <a:r>
              <a:rPr lang="en-US" sz="5670" spc="56" dirty="0">
                <a:solidFill>
                  <a:srgbClr val="244357"/>
                </a:solidFill>
                <a:latin typeface="Glacial Indifference"/>
              </a:rPr>
              <a:t>, o </a:t>
            </a:r>
            <a:r>
              <a:rPr lang="en-US" sz="5670" spc="56" dirty="0" err="1">
                <a:solidFill>
                  <a:srgbClr val="244357"/>
                </a:solidFill>
                <a:latin typeface="Glacial Indifference"/>
              </a:rPr>
              <a:t>mundo</a:t>
            </a:r>
            <a:r>
              <a:rPr lang="en-US" sz="5670" spc="56" dirty="0">
                <a:solidFill>
                  <a:srgbClr val="244357"/>
                </a:solidFill>
                <a:latin typeface="Glacial Indifference"/>
              </a:rPr>
              <a:t> e os que </a:t>
            </a:r>
            <a:r>
              <a:rPr lang="en-US" sz="5670" spc="56" dirty="0" err="1">
                <a:solidFill>
                  <a:srgbClr val="244357"/>
                </a:solidFill>
                <a:latin typeface="Glacial Indifference"/>
              </a:rPr>
              <a:t>nele</a:t>
            </a:r>
            <a:r>
              <a:rPr lang="en-US" sz="5670" spc="56" dirty="0">
                <a:solidFill>
                  <a:srgbClr val="244357"/>
                </a:solidFill>
                <a:latin typeface="Glacial Indifference"/>
              </a:rPr>
              <a:t> </a:t>
            </a:r>
            <a:r>
              <a:rPr lang="en-US" sz="5670" spc="56" dirty="0" err="1">
                <a:solidFill>
                  <a:srgbClr val="244357"/>
                </a:solidFill>
                <a:latin typeface="Glacial Indifference"/>
              </a:rPr>
              <a:t>habitam</a:t>
            </a:r>
            <a:r>
              <a:rPr lang="en-US" sz="5670" spc="56" dirty="0">
                <a:solidFill>
                  <a:srgbClr val="244357"/>
                </a:solidFill>
                <a:latin typeface="Glacial Indifference"/>
              </a:rPr>
              <a:t>."</a:t>
            </a:r>
          </a:p>
          <a:p>
            <a:pPr>
              <a:lnSpc>
                <a:spcPts val="6521"/>
              </a:lnSpc>
            </a:pPr>
            <a:r>
              <a:rPr lang="en-US" sz="5670" spc="56" dirty="0">
                <a:solidFill>
                  <a:srgbClr val="244357"/>
                </a:solidFill>
                <a:latin typeface="Glacial Indifference"/>
              </a:rPr>
              <a:t>Salmo 24:1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0081" y="2895292"/>
            <a:ext cx="10099564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4"/>
              </a:lnSpc>
            </a:pPr>
            <a:r>
              <a:rPr lang="en-US" sz="3899" spc="38">
                <a:solidFill>
                  <a:srgbClr val="244357"/>
                </a:solidFill>
                <a:latin typeface="Glacial Indifference Bold Italics"/>
              </a:rPr>
              <a:t>SIGNIFICADO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208741"/>
            <a:ext cx="17830800" cy="9869519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3" name="AutoShape 3"/>
          <p:cNvSpPr/>
          <p:nvPr/>
        </p:nvSpPr>
        <p:spPr>
          <a:xfrm>
            <a:off x="228600" y="884030"/>
            <a:ext cx="15794456" cy="1188610"/>
          </a:xfrm>
          <a:prstGeom prst="rect">
            <a:avLst/>
          </a:prstGeom>
          <a:solidFill>
            <a:srgbClr val="E7A829"/>
          </a:solidFill>
        </p:spPr>
      </p:sp>
      <p:sp>
        <p:nvSpPr>
          <p:cNvPr id="4" name="AutoShape 4"/>
          <p:cNvSpPr/>
          <p:nvPr/>
        </p:nvSpPr>
        <p:spPr>
          <a:xfrm>
            <a:off x="228600" y="2782022"/>
            <a:ext cx="10922525" cy="775179"/>
          </a:xfrm>
          <a:prstGeom prst="rect">
            <a:avLst/>
          </a:prstGeom>
          <a:solidFill>
            <a:srgbClr val="E7A829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742633" y="8698958"/>
            <a:ext cx="891896" cy="89189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3056" y="1022680"/>
            <a:ext cx="14566981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899" spc="68">
                <a:solidFill>
                  <a:srgbClr val="244357"/>
                </a:solidFill>
                <a:latin typeface="Impact"/>
              </a:rPr>
              <a:t>EXPERIMENTE JESUS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95170" y="4687707"/>
            <a:ext cx="15667232" cy="2474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21"/>
              </a:lnSpc>
            </a:pPr>
            <a:r>
              <a:rPr lang="en-US" sz="5670" spc="56">
                <a:solidFill>
                  <a:srgbClr val="244357"/>
                </a:solidFill>
                <a:latin typeface="Glacial Indifference"/>
              </a:rPr>
              <a:t>"Devemos levar nossas ofertas com alegria e gratidão..."</a:t>
            </a:r>
          </a:p>
          <a:p>
            <a:pPr>
              <a:lnSpc>
                <a:spcPts val="6521"/>
              </a:lnSpc>
            </a:pPr>
            <a:r>
              <a:rPr lang="en-US" sz="5670" spc="56">
                <a:solidFill>
                  <a:srgbClr val="244357"/>
                </a:solidFill>
                <a:latin typeface="Glacial Indifference"/>
              </a:rPr>
              <a:t>Conselhos sobre Mordomia, p. 198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0081" y="2895292"/>
            <a:ext cx="10099564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4"/>
              </a:lnSpc>
            </a:pPr>
            <a:r>
              <a:rPr lang="en-US" sz="3899" spc="38">
                <a:solidFill>
                  <a:srgbClr val="244357"/>
                </a:solidFill>
                <a:latin typeface="Glacial Indifference Bold Italics"/>
              </a:rPr>
              <a:t>ATITUDE DE DOADOR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208741"/>
            <a:ext cx="17830800" cy="9869519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3" name="AutoShape 3"/>
          <p:cNvSpPr/>
          <p:nvPr/>
        </p:nvSpPr>
        <p:spPr>
          <a:xfrm>
            <a:off x="228600" y="884030"/>
            <a:ext cx="15794456" cy="1188610"/>
          </a:xfrm>
          <a:prstGeom prst="rect">
            <a:avLst/>
          </a:prstGeom>
          <a:solidFill>
            <a:srgbClr val="E7A829"/>
          </a:solidFill>
        </p:spPr>
      </p:sp>
      <p:sp>
        <p:nvSpPr>
          <p:cNvPr id="4" name="AutoShape 4"/>
          <p:cNvSpPr/>
          <p:nvPr/>
        </p:nvSpPr>
        <p:spPr>
          <a:xfrm>
            <a:off x="228600" y="2782022"/>
            <a:ext cx="10922525" cy="775179"/>
          </a:xfrm>
          <a:prstGeom prst="rect">
            <a:avLst/>
          </a:prstGeom>
          <a:solidFill>
            <a:srgbClr val="E7A829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742633" y="8698958"/>
            <a:ext cx="891896" cy="89189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3056" y="1022680"/>
            <a:ext cx="14566981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899" spc="68">
                <a:solidFill>
                  <a:srgbClr val="244357"/>
                </a:solidFill>
                <a:latin typeface="Impact"/>
              </a:rPr>
              <a:t>EXPERIMENTE JESUS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78710" y="3839845"/>
            <a:ext cx="15667232" cy="5751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21"/>
              </a:lnSpc>
            </a:pPr>
            <a:r>
              <a:rPr lang="en-US" sz="5670" spc="56">
                <a:solidFill>
                  <a:srgbClr val="244357"/>
                </a:solidFill>
                <a:latin typeface="Glacial Indifference"/>
              </a:rPr>
              <a:t>"Ide ao Senhor com o coração transbordante de graças pelas misericórdias passadas e presentes, e manifestai vossa apreciação da liberalidade de Deus, levando-lhe vossas </a:t>
            </a:r>
            <a:r>
              <a:rPr lang="en-US" sz="5670" spc="56">
                <a:solidFill>
                  <a:srgbClr val="244357"/>
                </a:solidFill>
                <a:latin typeface="Glacial Indifference Bold"/>
              </a:rPr>
              <a:t>ofertas de gratidão, ofertas voluntárias e ofertas pelo pecado</a:t>
            </a:r>
            <a:r>
              <a:rPr lang="en-US" sz="5670" spc="56">
                <a:solidFill>
                  <a:srgbClr val="244357"/>
                </a:solidFill>
                <a:latin typeface="Glacial Indifference"/>
              </a:rPr>
              <a:t>."</a:t>
            </a:r>
          </a:p>
          <a:p>
            <a:pPr>
              <a:lnSpc>
                <a:spcPts val="6521"/>
              </a:lnSpc>
            </a:pPr>
            <a:r>
              <a:rPr lang="en-US" sz="5670" spc="56">
                <a:solidFill>
                  <a:srgbClr val="244357"/>
                </a:solidFill>
                <a:latin typeface="Glacial Indifference"/>
              </a:rPr>
              <a:t>Conselhos sobre Mordomia, p. 198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0081" y="2895292"/>
            <a:ext cx="10099564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4"/>
              </a:lnSpc>
            </a:pPr>
            <a:r>
              <a:rPr lang="en-US" sz="3899" spc="38">
                <a:solidFill>
                  <a:srgbClr val="244357"/>
                </a:solidFill>
                <a:latin typeface="Glacial Indifference Bold Italics"/>
              </a:rPr>
              <a:t>QUANDO OFERTAR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208741"/>
            <a:ext cx="17830800" cy="9869519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3" name="AutoShape 3"/>
          <p:cNvSpPr/>
          <p:nvPr/>
        </p:nvSpPr>
        <p:spPr>
          <a:xfrm>
            <a:off x="228600" y="884030"/>
            <a:ext cx="15794456" cy="1188610"/>
          </a:xfrm>
          <a:prstGeom prst="rect">
            <a:avLst/>
          </a:prstGeom>
          <a:solidFill>
            <a:srgbClr val="E7A829"/>
          </a:solidFill>
        </p:spPr>
      </p:sp>
      <p:sp>
        <p:nvSpPr>
          <p:cNvPr id="4" name="AutoShape 4"/>
          <p:cNvSpPr/>
          <p:nvPr/>
        </p:nvSpPr>
        <p:spPr>
          <a:xfrm>
            <a:off x="228600" y="2782022"/>
            <a:ext cx="10922525" cy="775179"/>
          </a:xfrm>
          <a:prstGeom prst="rect">
            <a:avLst/>
          </a:prstGeom>
          <a:solidFill>
            <a:srgbClr val="E7A829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742633" y="8698958"/>
            <a:ext cx="891896" cy="89189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3056" y="1022680"/>
            <a:ext cx="14566981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899" spc="68">
                <a:solidFill>
                  <a:srgbClr val="244357"/>
                </a:solidFill>
                <a:latin typeface="Impact"/>
              </a:rPr>
              <a:t>EXPERIMENTE JESUS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78710" y="3698557"/>
            <a:ext cx="15667232" cy="6033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46"/>
              </a:lnSpc>
            </a:pPr>
            <a:r>
              <a:rPr lang="en-US" sz="5170" spc="51" dirty="0">
                <a:solidFill>
                  <a:srgbClr val="244357"/>
                </a:solidFill>
                <a:latin typeface="Glacial Indifference"/>
              </a:rPr>
              <a:t>"</a:t>
            </a:r>
            <a:r>
              <a:rPr lang="en-US" sz="5170" spc="51" dirty="0" err="1">
                <a:solidFill>
                  <a:srgbClr val="244357"/>
                </a:solidFill>
                <a:latin typeface="Glacial Indifference"/>
              </a:rPr>
              <a:t>Foi</a:t>
            </a:r>
            <a:r>
              <a:rPr lang="en-US" sz="5170" spc="51" dirty="0">
                <a:solidFill>
                  <a:srgbClr val="244357"/>
                </a:solidFill>
                <a:latin typeface="Glacial Indifference"/>
              </a:rPr>
              <a:t>-me </a:t>
            </a:r>
            <a:r>
              <a:rPr lang="en-US" sz="5170" spc="51" dirty="0" err="1">
                <a:solidFill>
                  <a:srgbClr val="244357"/>
                </a:solidFill>
                <a:latin typeface="Glacial Indifference"/>
              </a:rPr>
              <a:t>mostrado</a:t>
            </a:r>
            <a:r>
              <a:rPr lang="en-US" sz="5170" spc="51" dirty="0">
                <a:solidFill>
                  <a:srgbClr val="244357"/>
                </a:solidFill>
                <a:latin typeface="Glacial Indifference"/>
              </a:rPr>
              <a:t> que o </a:t>
            </a:r>
            <a:r>
              <a:rPr lang="en-US" sz="5170" spc="51" dirty="0" err="1">
                <a:solidFill>
                  <a:srgbClr val="244357"/>
                </a:solidFill>
                <a:latin typeface="Glacial Indifference"/>
              </a:rPr>
              <a:t>anjo</a:t>
            </a:r>
            <a:r>
              <a:rPr lang="en-US" sz="5170" spc="51" dirty="0">
                <a:solidFill>
                  <a:srgbClr val="244357"/>
                </a:solidFill>
                <a:latin typeface="Glacial Indifference"/>
              </a:rPr>
              <a:t> relator </a:t>
            </a:r>
            <a:r>
              <a:rPr lang="en-US" sz="5170" spc="51" dirty="0" err="1">
                <a:solidFill>
                  <a:srgbClr val="244357"/>
                </a:solidFill>
                <a:latin typeface="Glacial Indifference"/>
              </a:rPr>
              <a:t>faz</a:t>
            </a:r>
            <a:r>
              <a:rPr lang="en-US" sz="5170" spc="51" dirty="0">
                <a:solidFill>
                  <a:srgbClr val="244357"/>
                </a:solidFill>
                <a:latin typeface="Glacial Indifference"/>
              </a:rPr>
              <a:t> um </a:t>
            </a:r>
            <a:r>
              <a:rPr lang="en-US" sz="5170" spc="51" dirty="0" err="1">
                <a:solidFill>
                  <a:srgbClr val="244357"/>
                </a:solidFill>
                <a:latin typeface="Glacial Indifference"/>
              </a:rPr>
              <a:t>registro</a:t>
            </a:r>
            <a:r>
              <a:rPr lang="en-US" sz="5170" spc="51" dirty="0">
                <a:solidFill>
                  <a:srgbClr val="244357"/>
                </a:solidFill>
                <a:latin typeface="Glacial Indifference"/>
              </a:rPr>
              <a:t> </a:t>
            </a:r>
            <a:r>
              <a:rPr lang="en-US" sz="5170" spc="51" dirty="0" err="1">
                <a:solidFill>
                  <a:srgbClr val="244357"/>
                </a:solidFill>
                <a:latin typeface="Glacial Indifference"/>
              </a:rPr>
              <a:t>fiel</a:t>
            </a:r>
            <a:r>
              <a:rPr lang="en-US" sz="5170" spc="51" dirty="0">
                <a:solidFill>
                  <a:srgbClr val="244357"/>
                </a:solidFill>
                <a:latin typeface="Glacial Indifference"/>
              </a:rPr>
              <a:t> de </a:t>
            </a:r>
            <a:r>
              <a:rPr lang="en-US" sz="5170" spc="51" dirty="0" err="1">
                <a:solidFill>
                  <a:srgbClr val="244357"/>
                </a:solidFill>
                <a:latin typeface="Glacial Indifference"/>
              </a:rPr>
              <a:t>toda</a:t>
            </a:r>
            <a:r>
              <a:rPr lang="en-US" sz="5170" spc="51" dirty="0">
                <a:solidFill>
                  <a:srgbClr val="244357"/>
                </a:solidFill>
                <a:latin typeface="Glacial Indifference"/>
              </a:rPr>
              <a:t> a </a:t>
            </a:r>
            <a:r>
              <a:rPr lang="en-US" sz="5170" spc="51" dirty="0" err="1">
                <a:solidFill>
                  <a:srgbClr val="244357"/>
                </a:solidFill>
                <a:latin typeface="Glacial Indifference"/>
              </a:rPr>
              <a:t>oferta</a:t>
            </a:r>
            <a:r>
              <a:rPr lang="en-US" sz="5170" spc="51" dirty="0">
                <a:solidFill>
                  <a:srgbClr val="244357"/>
                </a:solidFill>
                <a:latin typeface="Glacial Indifference"/>
              </a:rPr>
              <a:t> </a:t>
            </a:r>
            <a:r>
              <a:rPr lang="en-US" sz="5170" spc="51" dirty="0" err="1">
                <a:solidFill>
                  <a:srgbClr val="244357"/>
                </a:solidFill>
                <a:latin typeface="Glacial Indifference"/>
              </a:rPr>
              <a:t>feita</a:t>
            </a:r>
            <a:r>
              <a:rPr lang="en-US" sz="5170" spc="51" dirty="0">
                <a:solidFill>
                  <a:srgbClr val="244357"/>
                </a:solidFill>
                <a:latin typeface="Glacial Indifference"/>
              </a:rPr>
              <a:t> a Deus, e </a:t>
            </a:r>
            <a:r>
              <a:rPr lang="en-US" sz="5170" spc="51" dirty="0" err="1">
                <a:solidFill>
                  <a:srgbClr val="244357"/>
                </a:solidFill>
                <a:latin typeface="Glacial Indifference"/>
              </a:rPr>
              <a:t>posta</a:t>
            </a:r>
            <a:r>
              <a:rPr lang="en-US" sz="5170" spc="51" dirty="0">
                <a:solidFill>
                  <a:srgbClr val="244357"/>
                </a:solidFill>
                <a:latin typeface="Glacial Indifference"/>
              </a:rPr>
              <a:t> no </a:t>
            </a:r>
            <a:r>
              <a:rPr lang="en-US" sz="5170" spc="51" dirty="0" err="1">
                <a:solidFill>
                  <a:srgbClr val="244357"/>
                </a:solidFill>
                <a:latin typeface="Glacial Indifference"/>
              </a:rPr>
              <a:t>tesouro</a:t>
            </a:r>
            <a:r>
              <a:rPr lang="en-US" sz="5170" spc="51" dirty="0">
                <a:solidFill>
                  <a:srgbClr val="244357"/>
                </a:solidFill>
                <a:latin typeface="Glacial Indifference"/>
              </a:rPr>
              <a:t>, </a:t>
            </a:r>
            <a:r>
              <a:rPr lang="en-US" sz="5170" spc="51" dirty="0" err="1">
                <a:solidFill>
                  <a:srgbClr val="244357"/>
                </a:solidFill>
                <a:latin typeface="Glacial Indifference"/>
              </a:rPr>
              <a:t>bem</a:t>
            </a:r>
            <a:r>
              <a:rPr lang="en-US" sz="5170" spc="51" dirty="0">
                <a:solidFill>
                  <a:srgbClr val="244357"/>
                </a:solidFill>
                <a:latin typeface="Glacial Indifference"/>
              </a:rPr>
              <a:t> </a:t>
            </a:r>
            <a:r>
              <a:rPr lang="en-US" sz="5170" spc="51" dirty="0" err="1">
                <a:solidFill>
                  <a:srgbClr val="244357"/>
                </a:solidFill>
                <a:latin typeface="Glacial Indifference"/>
              </a:rPr>
              <a:t>como</a:t>
            </a:r>
            <a:r>
              <a:rPr lang="en-US" sz="5170" spc="51" dirty="0">
                <a:solidFill>
                  <a:srgbClr val="244357"/>
                </a:solidFill>
                <a:latin typeface="Glacial Indifference"/>
              </a:rPr>
              <a:t> dos </a:t>
            </a:r>
            <a:r>
              <a:rPr lang="en-US" sz="5170" spc="51" dirty="0" err="1">
                <a:solidFill>
                  <a:srgbClr val="244357"/>
                </a:solidFill>
                <a:latin typeface="Glacial Indifference"/>
              </a:rPr>
              <a:t>resultados</a:t>
            </a:r>
            <a:r>
              <a:rPr lang="en-US" sz="5170" spc="51" dirty="0">
                <a:solidFill>
                  <a:srgbClr val="244357"/>
                </a:solidFill>
                <a:latin typeface="Glacial Indifference"/>
              </a:rPr>
              <a:t> </a:t>
            </a:r>
            <a:r>
              <a:rPr lang="en-US" sz="5170" spc="51" dirty="0" err="1">
                <a:solidFill>
                  <a:srgbClr val="244357"/>
                </a:solidFill>
                <a:latin typeface="Glacial Indifference"/>
              </a:rPr>
              <a:t>finais</a:t>
            </a:r>
            <a:r>
              <a:rPr lang="en-US" sz="5170" spc="51" dirty="0">
                <a:solidFill>
                  <a:srgbClr val="244357"/>
                </a:solidFill>
                <a:latin typeface="Glacial Indifference"/>
              </a:rPr>
              <a:t> dos </a:t>
            </a:r>
            <a:r>
              <a:rPr lang="en-US" sz="5170" spc="51" dirty="0" err="1">
                <a:solidFill>
                  <a:srgbClr val="244357"/>
                </a:solidFill>
                <a:latin typeface="Glacial Indifference"/>
              </a:rPr>
              <a:t>meios</a:t>
            </a:r>
            <a:r>
              <a:rPr lang="en-US" sz="5170" spc="51" dirty="0">
                <a:solidFill>
                  <a:srgbClr val="244357"/>
                </a:solidFill>
                <a:latin typeface="Glacial Indifference"/>
              </a:rPr>
              <a:t> </a:t>
            </a:r>
            <a:r>
              <a:rPr lang="en-US" sz="5170" spc="51" dirty="0" err="1">
                <a:solidFill>
                  <a:srgbClr val="244357"/>
                </a:solidFill>
                <a:latin typeface="Glacial Indifference"/>
              </a:rPr>
              <a:t>assim</a:t>
            </a:r>
            <a:r>
              <a:rPr lang="en-US" sz="5170" spc="51" dirty="0">
                <a:solidFill>
                  <a:srgbClr val="244357"/>
                </a:solidFill>
                <a:latin typeface="Glacial Indifference"/>
              </a:rPr>
              <a:t> </a:t>
            </a:r>
            <a:r>
              <a:rPr lang="en-US" sz="5170" spc="51" dirty="0" err="1">
                <a:solidFill>
                  <a:srgbClr val="244357"/>
                </a:solidFill>
                <a:latin typeface="Glacial Indifference"/>
              </a:rPr>
              <a:t>doados</a:t>
            </a:r>
            <a:r>
              <a:rPr lang="en-US" sz="5170" spc="51" dirty="0">
                <a:solidFill>
                  <a:srgbClr val="244357"/>
                </a:solidFill>
                <a:latin typeface="Glacial Indifference"/>
              </a:rPr>
              <a:t>. Os </a:t>
            </a:r>
            <a:r>
              <a:rPr lang="en-US" sz="5170" spc="51" dirty="0" err="1">
                <a:solidFill>
                  <a:srgbClr val="244357"/>
                </a:solidFill>
                <a:latin typeface="Glacial Indifference"/>
              </a:rPr>
              <a:t>olhos</a:t>
            </a:r>
            <a:r>
              <a:rPr lang="en-US" sz="5170" spc="51" dirty="0">
                <a:solidFill>
                  <a:srgbClr val="244357"/>
                </a:solidFill>
                <a:latin typeface="Glacial Indifference"/>
              </a:rPr>
              <a:t> do Senhor </a:t>
            </a:r>
            <a:r>
              <a:rPr lang="en-US" sz="5170" spc="51" dirty="0" err="1">
                <a:solidFill>
                  <a:srgbClr val="244357"/>
                </a:solidFill>
                <a:latin typeface="Glacial Indifference"/>
              </a:rPr>
              <a:t>tomam</a:t>
            </a:r>
            <a:r>
              <a:rPr lang="en-US" sz="5170" spc="51" dirty="0">
                <a:solidFill>
                  <a:srgbClr val="244357"/>
                </a:solidFill>
                <a:latin typeface="Glacial Indifference"/>
              </a:rPr>
              <a:t> </a:t>
            </a:r>
            <a:r>
              <a:rPr lang="en-US" sz="5170" spc="51" dirty="0" err="1">
                <a:solidFill>
                  <a:srgbClr val="244357"/>
                </a:solidFill>
                <a:latin typeface="Glacial Indifference"/>
              </a:rPr>
              <a:t>conhecimento</a:t>
            </a:r>
            <a:r>
              <a:rPr lang="en-US" sz="5170" spc="51" dirty="0">
                <a:solidFill>
                  <a:srgbClr val="244357"/>
                </a:solidFill>
                <a:latin typeface="Glacial Indifference"/>
              </a:rPr>
              <a:t> de </a:t>
            </a:r>
            <a:r>
              <a:rPr lang="en-US" sz="5170" spc="51" dirty="0" err="1">
                <a:solidFill>
                  <a:srgbClr val="244357"/>
                </a:solidFill>
                <a:latin typeface="Glacial Indifference"/>
              </a:rPr>
              <a:t>todo</a:t>
            </a:r>
            <a:r>
              <a:rPr lang="en-US" sz="5170" spc="51" dirty="0">
                <a:solidFill>
                  <a:srgbClr val="244357"/>
                </a:solidFill>
                <a:latin typeface="Glacial Indifference"/>
              </a:rPr>
              <a:t> o </a:t>
            </a:r>
            <a:r>
              <a:rPr lang="en-US" sz="5170" spc="51" dirty="0" err="1">
                <a:solidFill>
                  <a:srgbClr val="244357"/>
                </a:solidFill>
                <a:latin typeface="Glacial Indifference"/>
              </a:rPr>
              <a:t>níquel</a:t>
            </a:r>
            <a:r>
              <a:rPr lang="en-US" sz="5170" spc="51" dirty="0">
                <a:solidFill>
                  <a:srgbClr val="244357"/>
                </a:solidFill>
                <a:latin typeface="Glacial Indifference"/>
              </a:rPr>
              <a:t> </a:t>
            </a:r>
            <a:r>
              <a:rPr lang="en-US" sz="5170" spc="51" dirty="0" err="1">
                <a:solidFill>
                  <a:srgbClr val="244357"/>
                </a:solidFill>
                <a:latin typeface="Glacial Indifference"/>
              </a:rPr>
              <a:t>consagrado</a:t>
            </a:r>
            <a:r>
              <a:rPr lang="en-US" sz="5170" spc="51" dirty="0">
                <a:solidFill>
                  <a:srgbClr val="244357"/>
                </a:solidFill>
                <a:latin typeface="Glacial Indifference"/>
              </a:rPr>
              <a:t> à Sua causa, e da boa </a:t>
            </a:r>
            <a:r>
              <a:rPr lang="en-US" sz="5170" spc="51" dirty="0" err="1">
                <a:solidFill>
                  <a:srgbClr val="244357"/>
                </a:solidFill>
                <a:latin typeface="Glacial Indifference"/>
              </a:rPr>
              <a:t>vontade</a:t>
            </a:r>
            <a:r>
              <a:rPr lang="en-US" sz="5170" spc="51" dirty="0">
                <a:solidFill>
                  <a:srgbClr val="244357"/>
                </a:solidFill>
                <a:latin typeface="Glacial Indifference"/>
              </a:rPr>
              <a:t> ou </a:t>
            </a:r>
            <a:r>
              <a:rPr lang="en-US" sz="5170" spc="51" dirty="0" err="1">
                <a:solidFill>
                  <a:srgbClr val="244357"/>
                </a:solidFill>
                <a:latin typeface="Glacial Indifference"/>
              </a:rPr>
              <a:t>relutância</a:t>
            </a:r>
            <a:r>
              <a:rPr lang="en-US" sz="5170" spc="51" dirty="0">
                <a:solidFill>
                  <a:srgbClr val="244357"/>
                </a:solidFill>
                <a:latin typeface="Glacial Indifference"/>
              </a:rPr>
              <a:t> do </a:t>
            </a:r>
            <a:r>
              <a:rPr lang="en-US" sz="5170" spc="51" dirty="0" err="1">
                <a:solidFill>
                  <a:srgbClr val="244357"/>
                </a:solidFill>
                <a:latin typeface="Glacial Indifference"/>
              </a:rPr>
              <a:t>doador</a:t>
            </a:r>
            <a:r>
              <a:rPr lang="en-US" sz="5170" spc="51" dirty="0">
                <a:solidFill>
                  <a:srgbClr val="244357"/>
                </a:solidFill>
                <a:latin typeface="Glacial Indifference"/>
              </a:rPr>
              <a:t>, o </a:t>
            </a:r>
            <a:r>
              <a:rPr lang="en-US" sz="5170" spc="51" dirty="0" err="1">
                <a:solidFill>
                  <a:srgbClr val="244357"/>
                </a:solidFill>
                <a:latin typeface="Glacial Indifference"/>
              </a:rPr>
              <a:t>motivo</a:t>
            </a:r>
            <a:r>
              <a:rPr lang="en-US" sz="5170" spc="51" dirty="0">
                <a:solidFill>
                  <a:srgbClr val="244357"/>
                </a:solidFill>
                <a:latin typeface="Glacial Indifference"/>
              </a:rPr>
              <a:t> </a:t>
            </a:r>
            <a:r>
              <a:rPr lang="en-US" sz="5170" spc="51" dirty="0" err="1">
                <a:solidFill>
                  <a:srgbClr val="244357"/>
                </a:solidFill>
                <a:latin typeface="Glacial Indifference"/>
              </a:rPr>
              <a:t>por</a:t>
            </a:r>
            <a:r>
              <a:rPr lang="en-US" sz="5170" spc="51" dirty="0">
                <a:solidFill>
                  <a:srgbClr val="244357"/>
                </a:solidFill>
                <a:latin typeface="Glacial Indifference"/>
              </a:rPr>
              <a:t> que se </a:t>
            </a:r>
            <a:r>
              <a:rPr lang="en-US" sz="5170" spc="51" dirty="0" err="1">
                <a:solidFill>
                  <a:srgbClr val="244357"/>
                </a:solidFill>
                <a:latin typeface="Glacial Indifference"/>
              </a:rPr>
              <a:t>dá</a:t>
            </a:r>
            <a:r>
              <a:rPr lang="en-US" sz="5170" spc="51" dirty="0">
                <a:solidFill>
                  <a:srgbClr val="244357"/>
                </a:solidFill>
                <a:latin typeface="Glacial Indifference"/>
              </a:rPr>
              <a:t> </a:t>
            </a:r>
            <a:r>
              <a:rPr lang="en-US" sz="5170" spc="51" dirty="0" err="1">
                <a:solidFill>
                  <a:srgbClr val="244357"/>
                </a:solidFill>
                <a:latin typeface="Glacial Indifference"/>
              </a:rPr>
              <a:t>também</a:t>
            </a:r>
            <a:r>
              <a:rPr lang="en-US" sz="5170" spc="51" dirty="0">
                <a:solidFill>
                  <a:srgbClr val="244357"/>
                </a:solidFill>
                <a:latin typeface="Glacial Indifference"/>
              </a:rPr>
              <a:t> é </a:t>
            </a:r>
            <a:r>
              <a:rPr lang="en-US" sz="5170" spc="51" dirty="0" err="1">
                <a:solidFill>
                  <a:srgbClr val="244357"/>
                </a:solidFill>
                <a:latin typeface="Glacial Indifference"/>
              </a:rPr>
              <a:t>registrado</a:t>
            </a:r>
            <a:r>
              <a:rPr lang="en-US" sz="5170" spc="51" dirty="0">
                <a:solidFill>
                  <a:srgbClr val="244357"/>
                </a:solidFill>
                <a:latin typeface="Glacial Indifference"/>
              </a:rPr>
              <a:t>."</a:t>
            </a:r>
          </a:p>
          <a:p>
            <a:pPr>
              <a:lnSpc>
                <a:spcPts val="5946"/>
              </a:lnSpc>
            </a:pPr>
            <a:r>
              <a:rPr lang="en-US" sz="5170" spc="51" dirty="0" err="1">
                <a:solidFill>
                  <a:srgbClr val="244357"/>
                </a:solidFill>
                <a:latin typeface="Glacial Indifference"/>
              </a:rPr>
              <a:t>Serviço</a:t>
            </a:r>
            <a:r>
              <a:rPr lang="en-US" sz="5170" spc="51" dirty="0">
                <a:solidFill>
                  <a:srgbClr val="244357"/>
                </a:solidFill>
                <a:latin typeface="Glacial Indifference"/>
              </a:rPr>
              <a:t> </a:t>
            </a:r>
            <a:r>
              <a:rPr lang="en-US" sz="5170" spc="51" dirty="0" err="1">
                <a:solidFill>
                  <a:srgbClr val="244357"/>
                </a:solidFill>
                <a:latin typeface="Glacial Indifference"/>
              </a:rPr>
              <a:t>Cristão</a:t>
            </a:r>
            <a:r>
              <a:rPr lang="en-US" sz="5170" spc="51" dirty="0">
                <a:solidFill>
                  <a:srgbClr val="244357"/>
                </a:solidFill>
                <a:latin typeface="Glacial Indifference"/>
              </a:rPr>
              <a:t>, p. 221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0081" y="2895292"/>
            <a:ext cx="10099564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4"/>
              </a:lnSpc>
            </a:pPr>
            <a:r>
              <a:rPr lang="en-US" sz="3899" spc="38">
                <a:solidFill>
                  <a:srgbClr val="244357"/>
                </a:solidFill>
                <a:latin typeface="Glacial Indifference Bold Italics"/>
              </a:rPr>
              <a:t>MOTIVO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208741"/>
            <a:ext cx="17830800" cy="9869519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3" name="AutoShape 3"/>
          <p:cNvSpPr/>
          <p:nvPr/>
        </p:nvSpPr>
        <p:spPr>
          <a:xfrm>
            <a:off x="228600" y="884030"/>
            <a:ext cx="15794456" cy="1188610"/>
          </a:xfrm>
          <a:prstGeom prst="rect">
            <a:avLst/>
          </a:prstGeom>
          <a:solidFill>
            <a:srgbClr val="E7A829"/>
          </a:solidFill>
        </p:spPr>
      </p:sp>
      <p:sp>
        <p:nvSpPr>
          <p:cNvPr id="4" name="AutoShape 4"/>
          <p:cNvSpPr/>
          <p:nvPr/>
        </p:nvSpPr>
        <p:spPr>
          <a:xfrm>
            <a:off x="228600" y="2782022"/>
            <a:ext cx="10922525" cy="775179"/>
          </a:xfrm>
          <a:prstGeom prst="rect">
            <a:avLst/>
          </a:prstGeom>
          <a:solidFill>
            <a:srgbClr val="E7A829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742633" y="8698958"/>
            <a:ext cx="891896" cy="89189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3056" y="1022680"/>
            <a:ext cx="14566981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899" spc="68">
                <a:solidFill>
                  <a:srgbClr val="244357"/>
                </a:solidFill>
                <a:latin typeface="Impact"/>
              </a:rPr>
              <a:t>EXPERIMENTE JESUS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78710" y="4074795"/>
            <a:ext cx="15667232" cy="528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46"/>
              </a:lnSpc>
            </a:pPr>
            <a:r>
              <a:rPr lang="en-US" sz="5170" spc="51">
                <a:solidFill>
                  <a:srgbClr val="244357"/>
                </a:solidFill>
                <a:latin typeface="Glacial Indifference"/>
              </a:rPr>
              <a:t>"Fora ordenado que os sacrifícios e ofertas dos filhos de Israel fossem sem mancha e sem defeito, o melhor do rebanho...Deem o melhor para uma casa construída para Deus. Seja o melhor que possuam; mostrem interesse em torná-la apropriada e confortável."</a:t>
            </a:r>
          </a:p>
          <a:p>
            <a:pPr>
              <a:lnSpc>
                <a:spcPts val="5946"/>
              </a:lnSpc>
            </a:pPr>
            <a:r>
              <a:rPr lang="en-US" sz="5170" spc="51">
                <a:solidFill>
                  <a:srgbClr val="244357"/>
                </a:solidFill>
                <a:latin typeface="Glacial Indifference"/>
              </a:rPr>
              <a:t>Testemunhos para a Igreja, v. I, p. 196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0081" y="2895292"/>
            <a:ext cx="10099564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4"/>
              </a:lnSpc>
            </a:pPr>
            <a:r>
              <a:rPr lang="en-US" sz="3899" spc="38">
                <a:solidFill>
                  <a:srgbClr val="244357"/>
                </a:solidFill>
                <a:latin typeface="Glacial Indifference Bold Italics"/>
              </a:rPr>
              <a:t>O MELHOR NA CASA DE DEUS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208741"/>
            <a:ext cx="17830800" cy="9869519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3" name="AutoShape 3"/>
          <p:cNvSpPr/>
          <p:nvPr/>
        </p:nvSpPr>
        <p:spPr>
          <a:xfrm>
            <a:off x="228600" y="884030"/>
            <a:ext cx="15794456" cy="1188610"/>
          </a:xfrm>
          <a:prstGeom prst="rect">
            <a:avLst/>
          </a:prstGeom>
          <a:solidFill>
            <a:srgbClr val="E7A829"/>
          </a:solidFill>
        </p:spPr>
      </p:sp>
      <p:sp>
        <p:nvSpPr>
          <p:cNvPr id="4" name="AutoShape 4"/>
          <p:cNvSpPr/>
          <p:nvPr/>
        </p:nvSpPr>
        <p:spPr>
          <a:xfrm>
            <a:off x="228600" y="2782022"/>
            <a:ext cx="10922525" cy="775179"/>
          </a:xfrm>
          <a:prstGeom prst="rect">
            <a:avLst/>
          </a:prstGeom>
          <a:solidFill>
            <a:srgbClr val="E7A829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742633" y="8698958"/>
            <a:ext cx="891896" cy="89189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3056" y="1022680"/>
            <a:ext cx="14566981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899" spc="68">
                <a:solidFill>
                  <a:srgbClr val="244357"/>
                </a:solidFill>
                <a:latin typeface="Impact"/>
              </a:rPr>
              <a:t>EXPERIMENTE JESUS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78710" y="4451032"/>
            <a:ext cx="15667232" cy="4528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46"/>
              </a:lnSpc>
            </a:pPr>
            <a:r>
              <a:rPr lang="en-US" sz="5170" spc="51">
                <a:solidFill>
                  <a:srgbClr val="244357"/>
                </a:solidFill>
                <a:latin typeface="Glacial Indifference"/>
              </a:rPr>
              <a:t>"Esta questão de dar não é deixada ao impulso. Deus nos deu instrução a esse respeito. Especificou os dízimos e ofertas como sendo a medida de nossa obrigação. E Ele deseja que demos regular e sistematicamente."</a:t>
            </a:r>
          </a:p>
          <a:p>
            <a:pPr>
              <a:lnSpc>
                <a:spcPts val="5946"/>
              </a:lnSpc>
            </a:pPr>
            <a:r>
              <a:rPr lang="en-US" sz="5170" spc="51">
                <a:solidFill>
                  <a:srgbClr val="244357"/>
                </a:solidFill>
                <a:latin typeface="Glacial Indifference"/>
              </a:rPr>
              <a:t>Conselhos sobre Mordomia, p. 80 e 81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0081" y="2895292"/>
            <a:ext cx="10099564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4"/>
              </a:lnSpc>
            </a:pPr>
            <a:r>
              <a:rPr lang="en-US" sz="3899" spc="38">
                <a:solidFill>
                  <a:srgbClr val="244357"/>
                </a:solidFill>
                <a:latin typeface="Glacial Indifference Bold Italics"/>
              </a:rPr>
              <a:t>OFERTA REGULAR - PACTO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208741"/>
            <a:ext cx="17830800" cy="9869519"/>
          </a:xfrm>
          <a:prstGeom prst="rect">
            <a:avLst/>
          </a:prstGeom>
          <a:solidFill>
            <a:srgbClr val="E7A829"/>
          </a:solidFill>
        </p:spPr>
      </p:sp>
      <p:sp>
        <p:nvSpPr>
          <p:cNvPr id="3" name="AutoShape 3"/>
          <p:cNvSpPr/>
          <p:nvPr/>
        </p:nvSpPr>
        <p:spPr>
          <a:xfrm>
            <a:off x="228600" y="884030"/>
            <a:ext cx="15794456" cy="1188610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4" name="AutoShape 4"/>
          <p:cNvSpPr/>
          <p:nvPr/>
        </p:nvSpPr>
        <p:spPr>
          <a:xfrm>
            <a:off x="228600" y="2782022"/>
            <a:ext cx="10922525" cy="775179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742633" y="8698958"/>
            <a:ext cx="891896" cy="89189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3056" y="1022680"/>
            <a:ext cx="14566981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899" spc="68">
                <a:solidFill>
                  <a:srgbClr val="244357"/>
                </a:solidFill>
                <a:latin typeface="Impact"/>
              </a:rPr>
              <a:t>EXPERIMENTE JESUS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776327"/>
            <a:ext cx="16159881" cy="6010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89"/>
              </a:lnSpc>
            </a:pPr>
            <a:r>
              <a:rPr lang="en-US" sz="4599" spc="45">
                <a:solidFill>
                  <a:srgbClr val="244357"/>
                </a:solidFill>
                <a:latin typeface="Glacial Indifference"/>
              </a:rPr>
              <a:t>"Portanto, julguei convenientemente recomendar aos irmãos que me precedessem entre vós e </a:t>
            </a:r>
            <a:r>
              <a:rPr lang="en-US" sz="4599" spc="45">
                <a:solidFill>
                  <a:srgbClr val="244357"/>
                </a:solidFill>
                <a:latin typeface="Glacial Indifference Bold"/>
              </a:rPr>
              <a:t>preparassem de antemão a vossa dádiva</a:t>
            </a:r>
            <a:r>
              <a:rPr lang="en-US" sz="4599" spc="45">
                <a:solidFill>
                  <a:srgbClr val="244357"/>
                </a:solidFill>
                <a:latin typeface="Glacial Indifference"/>
              </a:rPr>
              <a:t> já anunciada, pra que esteja pronta como expressão de generosidade e não de avareza."</a:t>
            </a:r>
          </a:p>
          <a:p>
            <a:pPr>
              <a:lnSpc>
                <a:spcPts val="5289"/>
              </a:lnSpc>
            </a:pPr>
            <a:r>
              <a:rPr lang="en-US" sz="4599" spc="45">
                <a:solidFill>
                  <a:srgbClr val="244357"/>
                </a:solidFill>
                <a:latin typeface="Glacial Indifference"/>
              </a:rPr>
              <a:t>II Coríntios 9:5</a:t>
            </a:r>
          </a:p>
          <a:p>
            <a:pPr>
              <a:lnSpc>
                <a:spcPts val="5289"/>
              </a:lnSpc>
            </a:pPr>
            <a:endParaRPr lang="en-US" sz="4599" spc="45">
              <a:solidFill>
                <a:srgbClr val="244357"/>
              </a:solidFill>
              <a:latin typeface="Glacial Indifference"/>
            </a:endParaRPr>
          </a:p>
          <a:p>
            <a:pPr>
              <a:lnSpc>
                <a:spcPts val="5289"/>
              </a:lnSpc>
            </a:pPr>
            <a:r>
              <a:rPr lang="en-US" sz="4599" spc="45">
                <a:solidFill>
                  <a:srgbClr val="244357"/>
                </a:solidFill>
                <a:latin typeface="Glacial Indifference"/>
              </a:rPr>
              <a:t>"No primeiro dia da semana, cada um de vós ponha de parte, em casa, conforme sua prosperidade."</a:t>
            </a:r>
          </a:p>
          <a:p>
            <a:pPr>
              <a:lnSpc>
                <a:spcPts val="5289"/>
              </a:lnSpc>
            </a:pPr>
            <a:r>
              <a:rPr lang="en-US" sz="4599" spc="45">
                <a:solidFill>
                  <a:srgbClr val="244357"/>
                </a:solidFill>
                <a:latin typeface="Glacial Indifference"/>
              </a:rPr>
              <a:t>I Coríntios 16:2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0081" y="2895292"/>
            <a:ext cx="10099564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4"/>
              </a:lnSpc>
            </a:pPr>
            <a:r>
              <a:rPr lang="en-US" sz="3899" spc="38">
                <a:solidFill>
                  <a:srgbClr val="244357"/>
                </a:solidFill>
                <a:latin typeface="Glacial Indifference Bold Italics"/>
              </a:rPr>
              <a:t>PLANEJAMENTO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208741"/>
            <a:ext cx="17830800" cy="9869519"/>
          </a:xfrm>
          <a:prstGeom prst="rect">
            <a:avLst/>
          </a:prstGeom>
          <a:solidFill>
            <a:srgbClr val="E7A829"/>
          </a:solidFill>
        </p:spPr>
      </p:sp>
      <p:sp>
        <p:nvSpPr>
          <p:cNvPr id="3" name="AutoShape 3"/>
          <p:cNvSpPr/>
          <p:nvPr/>
        </p:nvSpPr>
        <p:spPr>
          <a:xfrm>
            <a:off x="228600" y="884030"/>
            <a:ext cx="15794456" cy="1188610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4" name="AutoShape 4"/>
          <p:cNvSpPr/>
          <p:nvPr/>
        </p:nvSpPr>
        <p:spPr>
          <a:xfrm>
            <a:off x="228600" y="2782022"/>
            <a:ext cx="10922525" cy="775179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742633" y="8698958"/>
            <a:ext cx="891896" cy="89189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3056" y="1022680"/>
            <a:ext cx="14566981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899" spc="68">
                <a:solidFill>
                  <a:srgbClr val="244357"/>
                </a:solidFill>
                <a:latin typeface="Impact"/>
              </a:rPr>
              <a:t>EXPERIMENTE JESUS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4307466"/>
            <a:ext cx="16159881" cy="435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49"/>
              </a:lnSpc>
            </a:pPr>
            <a:r>
              <a:rPr lang="en-US" sz="4999" spc="49">
                <a:solidFill>
                  <a:srgbClr val="244357"/>
                </a:solidFill>
                <a:latin typeface="Glacial Indifference"/>
              </a:rPr>
              <a:t>"Há muitas maneiras em que as crianças podem ganhar o dinheiro por si mesmas e levar ofertas de gratidão a Jesus...Devem-se-lhes ensinar que o dinheiro que ganham não lhes pertence para gastarem conforme sua cabeça inexperiente indique..."</a:t>
            </a:r>
          </a:p>
          <a:p>
            <a:pPr>
              <a:lnSpc>
                <a:spcPts val="5749"/>
              </a:lnSpc>
            </a:pPr>
            <a:r>
              <a:rPr lang="en-US" sz="4999" spc="49">
                <a:solidFill>
                  <a:srgbClr val="244357"/>
                </a:solidFill>
                <a:latin typeface="Glacial Indifference"/>
              </a:rPr>
              <a:t>Lar sem Sombras, p. 170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0081" y="2895292"/>
            <a:ext cx="10099564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4"/>
              </a:lnSpc>
            </a:pPr>
            <a:r>
              <a:rPr lang="en-US" sz="3899" spc="38">
                <a:solidFill>
                  <a:srgbClr val="244357"/>
                </a:solidFill>
                <a:latin typeface="Glacial Indifference Bold Italics"/>
              </a:rPr>
              <a:t>CRIANÇAS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647</Words>
  <Application>Microsoft Office PowerPoint</Application>
  <PresentationFormat>Personalizar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Calibri</vt:lpstr>
      <vt:lpstr>Impact</vt:lpstr>
      <vt:lpstr>Arial</vt:lpstr>
      <vt:lpstr>Glacial Indifference Bold</vt:lpstr>
      <vt:lpstr>Glacial Indifference Bold Italics</vt:lpstr>
      <vt:lpstr>Glacial Indifference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OFERTAS</dc:title>
  <cp:lastModifiedBy>USB - ACSR - Rosangela Barragan</cp:lastModifiedBy>
  <cp:revision>6</cp:revision>
  <dcterms:created xsi:type="dcterms:W3CDTF">2006-08-16T00:00:00Z</dcterms:created>
  <dcterms:modified xsi:type="dcterms:W3CDTF">2023-04-27T17:32:17Z</dcterms:modified>
  <dc:identifier>DAFhTsLkLHc</dc:identifier>
</cp:coreProperties>
</file>