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" panose="020B0604020202020204" charset="0"/>
      <p:regular r:id="rId19"/>
    </p:embeddedFont>
    <p:embeddedFont>
      <p:font typeface="Glacial Indifference Bold Italics" panose="020B0604020202020204" charset="0"/>
      <p:regular r:id="rId20"/>
    </p:embeddedFont>
    <p:embeddedFont>
      <p:font typeface="Impact" panose="020B0806030902050204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28176"/>
            <a:ext cx="1495425" cy="10695587"/>
          </a:xfrm>
          <a:prstGeom prst="rect">
            <a:avLst/>
          </a:prstGeom>
          <a:solidFill>
            <a:srgbClr val="84050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2446" y="337756"/>
            <a:ext cx="863422" cy="863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2439" r="22439"/>
          <a:stretch>
            <a:fillRect/>
          </a:stretch>
        </p:blipFill>
        <p:spPr>
          <a:xfrm>
            <a:off x="9571518" y="-228715"/>
            <a:ext cx="8716482" cy="105157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73543" y="6402244"/>
            <a:ext cx="7719857" cy="213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07"/>
              </a:lnSpc>
            </a:pPr>
            <a:r>
              <a:rPr lang="en-US" sz="12100" dirty="0">
                <a:solidFill>
                  <a:srgbClr val="244357"/>
                </a:solidFill>
                <a:latin typeface="Impact"/>
              </a:rPr>
              <a:t>CASAMENTO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9121" y="8252092"/>
            <a:ext cx="5925802" cy="8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6"/>
              </a:lnSpc>
            </a:pPr>
            <a:r>
              <a:rPr lang="en-US" sz="4725" spc="94">
                <a:solidFill>
                  <a:srgbClr val="244357"/>
                </a:solidFill>
                <a:latin typeface="Glacial Indifference"/>
              </a:rPr>
              <a:t>UM PRESENTE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000000"/>
                </a:solidFill>
                <a:latin typeface="Impact"/>
              </a:rPr>
              <a:t>ATÉ QUE A MORTE OS SEPARE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821419"/>
            <a:ext cx="16159881" cy="218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F2FAFF"/>
                </a:solidFill>
                <a:latin typeface="Glacial Indifference"/>
              </a:rPr>
              <a:t>"...o casamento é alguma coisa que influenciará e afetará sua vida tanto neste mundo como no porvir."</a:t>
            </a: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F2FAFF"/>
                </a:solidFill>
                <a:latin typeface="Glacial Indifference"/>
              </a:rPr>
              <a:t>o Lar Adventista, p.43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EFEITOS PARA A ETERNIDADE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5794456" cy="4988741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64000" y="8801100"/>
            <a:ext cx="916585" cy="9165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000000"/>
                </a:solidFill>
                <a:latin typeface="Impact"/>
              </a:rPr>
              <a:t>PARA PENSAR...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5130" y="3124854"/>
            <a:ext cx="14851826" cy="436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"Sua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própria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família é o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primeiro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campo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missionário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em que os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pais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devem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labutar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. Os que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abandonam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o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jardim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do lar para que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nele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cresçam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espinhos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e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cardos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,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enquanto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manifestam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grande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interesse no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cultivo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do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terreno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do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vizinho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,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estão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desprezando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a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Palavra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de Deus."</a:t>
            </a:r>
          </a:p>
          <a:p>
            <a:pPr>
              <a:lnSpc>
                <a:spcPts val="4599"/>
              </a:lnSpc>
            </a:pPr>
            <a:r>
              <a:rPr lang="en-US" sz="3999" spc="39" dirty="0" err="1">
                <a:solidFill>
                  <a:srgbClr val="244357"/>
                </a:solidFill>
                <a:latin typeface="Glacial Indifference Bold Italics"/>
              </a:rPr>
              <a:t>Fundamentos</a:t>
            </a:r>
            <a:r>
              <a:rPr lang="en-US" sz="3999" spc="39" dirty="0">
                <a:solidFill>
                  <a:srgbClr val="244357"/>
                </a:solidFill>
                <a:latin typeface="Glacial Indifference Bold Italics"/>
              </a:rPr>
              <a:t> da Educação  </a:t>
            </a:r>
            <a:r>
              <a:rPr lang="en-US" sz="3999" spc="39" dirty="0" err="1">
                <a:solidFill>
                  <a:srgbClr val="244357"/>
                </a:solidFill>
                <a:latin typeface="Glacial Indifference Bold Italics"/>
              </a:rPr>
              <a:t>Cristã</a:t>
            </a:r>
            <a:r>
              <a:rPr lang="en-US" sz="3999" spc="39" dirty="0">
                <a:solidFill>
                  <a:srgbClr val="244357"/>
                </a:solidFill>
                <a:latin typeface="Glacial Indifference Bold Italics"/>
              </a:rPr>
              <a:t>, p. 66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197976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69129"/>
            <a:ext cx="15794456" cy="1188610"/>
          </a:xfrm>
          <a:prstGeom prst="rect">
            <a:avLst/>
          </a:prstGeom>
          <a:solidFill>
            <a:srgbClr val="84050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PARA UM CASAMENTO FELIZ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43181" y="2410601"/>
            <a:ext cx="13391409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000000"/>
                </a:solidFill>
                <a:latin typeface="Glacial Indifference"/>
              </a:rPr>
              <a:t>Trate seu cônjuge como gostaria de ser tratado (Mt. 19:19)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272838" y="2693491"/>
            <a:ext cx="682133" cy="10765"/>
          </a:xfrm>
          <a:prstGeom prst="line">
            <a:avLst/>
          </a:prstGeom>
          <a:ln w="38100" cap="flat">
            <a:solidFill>
              <a:srgbClr val="84050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TextBox 8"/>
          <p:cNvSpPr txBox="1"/>
          <p:nvPr/>
        </p:nvSpPr>
        <p:spPr>
          <a:xfrm>
            <a:off x="2143181" y="3056778"/>
            <a:ext cx="13391409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000000"/>
                </a:solidFill>
                <a:latin typeface="Glacial Indifference"/>
              </a:rPr>
              <a:t>Não deixe o sol se pôr sobre a sua ira (Ef. 4:26)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272838" y="3339668"/>
            <a:ext cx="682133" cy="10765"/>
          </a:xfrm>
          <a:prstGeom prst="line">
            <a:avLst/>
          </a:prstGeom>
          <a:ln w="38100" cap="flat">
            <a:solidFill>
              <a:srgbClr val="84050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TextBox 10"/>
          <p:cNvSpPr txBox="1"/>
          <p:nvPr/>
        </p:nvSpPr>
        <p:spPr>
          <a:xfrm>
            <a:off x="2143181" y="3698763"/>
            <a:ext cx="13391409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000000"/>
                </a:solidFill>
                <a:latin typeface="Glacial Indifference"/>
              </a:rPr>
              <a:t>Realize o culto familiar (Patriarcas e Profetas, p. 141)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1272838" y="3981653"/>
            <a:ext cx="682133" cy="10765"/>
          </a:xfrm>
          <a:prstGeom prst="line">
            <a:avLst/>
          </a:prstGeom>
          <a:ln w="38100" cap="flat">
            <a:solidFill>
              <a:srgbClr val="84050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" name="TextBox 12"/>
          <p:cNvSpPr txBox="1"/>
          <p:nvPr/>
        </p:nvSpPr>
        <p:spPr>
          <a:xfrm>
            <a:off x="2143181" y="4340748"/>
            <a:ext cx="13391409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000000"/>
                </a:solidFill>
                <a:latin typeface="Glacial Indifference"/>
              </a:rPr>
              <a:t>Use um tom de voz baixo e brando (Pv. 15:1)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272838" y="4623638"/>
            <a:ext cx="682133" cy="10765"/>
          </a:xfrm>
          <a:prstGeom prst="line">
            <a:avLst/>
          </a:prstGeom>
          <a:ln w="38100" cap="flat">
            <a:solidFill>
              <a:srgbClr val="84050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" name="TextBox 14"/>
          <p:cNvSpPr txBox="1"/>
          <p:nvPr/>
        </p:nvSpPr>
        <p:spPr>
          <a:xfrm>
            <a:off x="2143181" y="4982733"/>
            <a:ext cx="13391409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000000"/>
                </a:solidFill>
                <a:latin typeface="Glacial Indifference"/>
              </a:rPr>
              <a:t>Não alimente pensamentos impuros (Mt. 5:28)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1272838" y="5265623"/>
            <a:ext cx="682133" cy="10765"/>
          </a:xfrm>
          <a:prstGeom prst="line">
            <a:avLst/>
          </a:prstGeom>
          <a:ln w="38100" cap="flat">
            <a:solidFill>
              <a:srgbClr val="84050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6" name="TextBox 16"/>
          <p:cNvSpPr txBox="1"/>
          <p:nvPr/>
        </p:nvSpPr>
        <p:spPr>
          <a:xfrm>
            <a:off x="2143181" y="5624718"/>
            <a:ext cx="13391409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000000"/>
                </a:solidFill>
                <a:latin typeface="Glacial Indifference"/>
              </a:rPr>
              <a:t>Evite a aparência do mal (Conselhos sobre Saúde, p. 591)</a:t>
            </a:r>
          </a:p>
        </p:txBody>
      </p:sp>
      <p:sp>
        <p:nvSpPr>
          <p:cNvPr id="17" name="AutoShape 17"/>
          <p:cNvSpPr/>
          <p:nvPr/>
        </p:nvSpPr>
        <p:spPr>
          <a:xfrm flipV="1">
            <a:off x="1272838" y="5907608"/>
            <a:ext cx="682133" cy="10765"/>
          </a:xfrm>
          <a:prstGeom prst="line">
            <a:avLst/>
          </a:prstGeom>
          <a:ln w="38100" cap="flat">
            <a:solidFill>
              <a:srgbClr val="84050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TextBox 18"/>
          <p:cNvSpPr txBox="1"/>
          <p:nvPr/>
        </p:nvSpPr>
        <p:spPr>
          <a:xfrm>
            <a:off x="2143181" y="6266703"/>
            <a:ext cx="13391409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000000"/>
                </a:solidFill>
                <a:latin typeface="Glacial Indifference"/>
              </a:rPr>
              <a:t>Resolva os problemas no tempo certo (Mt. 6: 34)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1272838" y="6549593"/>
            <a:ext cx="682133" cy="10765"/>
          </a:xfrm>
          <a:prstGeom prst="line">
            <a:avLst/>
          </a:prstGeom>
          <a:ln w="38100" cap="flat">
            <a:solidFill>
              <a:srgbClr val="84050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TextBox 20"/>
          <p:cNvSpPr txBox="1"/>
          <p:nvPr/>
        </p:nvSpPr>
        <p:spPr>
          <a:xfrm>
            <a:off x="2143181" y="6908688"/>
            <a:ext cx="14477718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000000"/>
                </a:solidFill>
                <a:latin typeface="Glacial Indifference"/>
              </a:rPr>
              <a:t>Priorize Deus, depois o casamento e finalmente o trabalho (Mt. 6:33)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272838" y="7191578"/>
            <a:ext cx="682133" cy="10765"/>
          </a:xfrm>
          <a:prstGeom prst="line">
            <a:avLst/>
          </a:prstGeom>
          <a:ln w="38100" cap="flat">
            <a:solidFill>
              <a:srgbClr val="84050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TextBox 22"/>
          <p:cNvSpPr txBox="1"/>
          <p:nvPr/>
        </p:nvSpPr>
        <p:spPr>
          <a:xfrm>
            <a:off x="2143181" y="7550672"/>
            <a:ext cx="14477718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000000"/>
                </a:solidFill>
                <a:latin typeface="Glacial Indifference"/>
              </a:rPr>
              <a:t>Vá à igreja para adorar (Hb. 10:25)</a:t>
            </a:r>
          </a:p>
        </p:txBody>
      </p:sp>
      <p:sp>
        <p:nvSpPr>
          <p:cNvPr id="23" name="AutoShape 23"/>
          <p:cNvSpPr/>
          <p:nvPr/>
        </p:nvSpPr>
        <p:spPr>
          <a:xfrm flipV="1">
            <a:off x="1272838" y="7833563"/>
            <a:ext cx="682133" cy="10765"/>
          </a:xfrm>
          <a:prstGeom prst="line">
            <a:avLst/>
          </a:prstGeom>
          <a:ln w="38100" cap="flat">
            <a:solidFill>
              <a:srgbClr val="84050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4" name="TextBox 24"/>
          <p:cNvSpPr txBox="1"/>
          <p:nvPr/>
        </p:nvSpPr>
        <p:spPr>
          <a:xfrm>
            <a:off x="2143181" y="8192657"/>
            <a:ext cx="14477718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000000"/>
                </a:solidFill>
                <a:latin typeface="Glacial Indifference"/>
              </a:rPr>
              <a:t>Seja fiel à Deus em todas as áreas da sua vida (I Sam. 2: 30)</a:t>
            </a:r>
          </a:p>
        </p:txBody>
      </p:sp>
      <p:sp>
        <p:nvSpPr>
          <p:cNvPr id="25" name="AutoShape 25"/>
          <p:cNvSpPr/>
          <p:nvPr/>
        </p:nvSpPr>
        <p:spPr>
          <a:xfrm flipV="1">
            <a:off x="1272838" y="8475547"/>
            <a:ext cx="682133" cy="10765"/>
          </a:xfrm>
          <a:prstGeom prst="line">
            <a:avLst/>
          </a:prstGeom>
          <a:ln w="38100" cap="flat">
            <a:solidFill>
              <a:srgbClr val="840505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9D9D9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624634" y="9744275"/>
            <a:ext cx="11177925" cy="775179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4" name="AutoShape 4"/>
          <p:cNvSpPr/>
          <p:nvPr/>
        </p:nvSpPr>
        <p:spPr>
          <a:xfrm>
            <a:off x="0" y="874246"/>
            <a:ext cx="15250038" cy="1297149"/>
          </a:xfrm>
          <a:prstGeom prst="rect">
            <a:avLst/>
          </a:prstGeom>
          <a:solidFill>
            <a:srgbClr val="84050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3405785"/>
            <a:ext cx="622173" cy="6439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MEU COMPROMISSO COM DEUS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1425" y="3412785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Farei o culto familiar diariamente.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5358742"/>
            <a:ext cx="622173" cy="6439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1425" y="5376234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Resolverei meus problemas antes de dormir.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7078036"/>
            <a:ext cx="622173" cy="64390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41425" y="7085035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Colocarei Deus em primeiro lugar.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84050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ATÉ QUE A MORTE OS SEPARE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7067" y="4431177"/>
            <a:ext cx="15740624" cy="348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99"/>
              </a:lnSpc>
            </a:pPr>
            <a:r>
              <a:rPr lang="en-US" sz="5999" spc="59">
                <a:solidFill>
                  <a:srgbClr val="000000"/>
                </a:solidFill>
                <a:latin typeface="Glacial Indifference"/>
              </a:rPr>
              <a:t>"Deus celebrou o primeiro casamento. Assim esta instituição tem como seu originador o Criador do Universo."</a:t>
            </a:r>
          </a:p>
          <a:p>
            <a:pPr>
              <a:lnSpc>
                <a:spcPts val="6899"/>
              </a:lnSpc>
            </a:pPr>
            <a:r>
              <a:rPr lang="en-US" sz="5999" spc="59">
                <a:solidFill>
                  <a:srgbClr val="000000"/>
                </a:solidFill>
                <a:latin typeface="Glacial Indifference"/>
              </a:rPr>
              <a:t>Carta a Jovens Namorados, p. 12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AUTOR DO CASAMENTO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84050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ATÉ QUE A MORTE OS SEPARE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3688" y="3863789"/>
            <a:ext cx="15740624" cy="5727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4"/>
              </a:lnSpc>
            </a:pPr>
            <a:r>
              <a:rPr lang="en-US" sz="4899" spc="48">
                <a:solidFill>
                  <a:srgbClr val="000000"/>
                </a:solidFill>
                <a:latin typeface="Glacial Indifference"/>
              </a:rPr>
              <a:t>"Então, ao unir o Criador as mãos do santo par em matrimônio, dizendo: O homem deixará o seu pai e a sua mãe, e apegar-se-á à sua mulher, e serão ambos uma só carne (Gên. 2:24), enunciou a lei do casamento para todos os filhos de Adão, até ao fim do tempo. Aquilo que o próprio Pai Eterno declarou bom, era a lei da mais elevada bênção e desenvolvimento para o homem."</a:t>
            </a:r>
          </a:p>
          <a:p>
            <a:pPr>
              <a:lnSpc>
                <a:spcPts val="5634"/>
              </a:lnSpc>
            </a:pPr>
            <a:r>
              <a:rPr lang="en-US" sz="4899" spc="48">
                <a:solidFill>
                  <a:srgbClr val="000000"/>
                </a:solidFill>
                <a:latin typeface="Glacial Indifference"/>
              </a:rPr>
              <a:t>O Maior discurso de Cristo, p. 63 e 64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A LEI DO CASAMENTO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84050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ATÉ QUE A MORTE OS SEPARE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3688" y="4702822"/>
            <a:ext cx="15740624" cy="286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4"/>
              </a:lnSpc>
            </a:pPr>
            <a:r>
              <a:rPr lang="en-US" sz="4899" spc="48">
                <a:solidFill>
                  <a:srgbClr val="000000"/>
                </a:solidFill>
                <a:latin typeface="Glacial Indifference"/>
              </a:rPr>
              <a:t>"Quem repudiar a sua mulher e casar com outra, comete adultério contra aquela. E, se ela repudiar seu marido e casar com outro, comete adultério."</a:t>
            </a:r>
          </a:p>
          <a:p>
            <a:pPr>
              <a:lnSpc>
                <a:spcPts val="5634"/>
              </a:lnSpc>
            </a:pPr>
            <a:r>
              <a:rPr lang="en-US" sz="4899" spc="48">
                <a:solidFill>
                  <a:srgbClr val="000000"/>
                </a:solidFill>
                <a:latin typeface="Glacial Indifference"/>
              </a:rPr>
              <a:t>Marcos 10:11 e 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É IMUTÁVEL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84050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ATÉ QUE A MORTE OS SEPARE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3688" y="5060010"/>
            <a:ext cx="15740624" cy="2155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4"/>
              </a:lnSpc>
            </a:pPr>
            <a:r>
              <a:rPr lang="en-US" sz="4899" spc="48">
                <a:solidFill>
                  <a:srgbClr val="000000"/>
                </a:solidFill>
                <a:latin typeface="Glacial Indifference"/>
              </a:rPr>
              <a:t>"...aquele que casa com mulher repudiada pelo marido, também comete adultério."</a:t>
            </a:r>
          </a:p>
          <a:p>
            <a:pPr>
              <a:lnSpc>
                <a:spcPts val="5634"/>
              </a:lnSpc>
            </a:pPr>
            <a:r>
              <a:rPr lang="en-US" sz="4899" spc="48">
                <a:solidFill>
                  <a:srgbClr val="000000"/>
                </a:solidFill>
                <a:latin typeface="Glacial Indifference"/>
              </a:rPr>
              <a:t>Lucas 16:18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CASAR COM QUEM FOI TRAÍDO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84050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ATÉ QUE A MORTE OS SEPARE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3688" y="3893021"/>
            <a:ext cx="15740624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"Eu, porém,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vos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digo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que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todo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aquele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que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repudia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sua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mulher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, a não ser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por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causa de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infidelidade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, a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faz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adúltera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; e quem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casar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com a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repudiada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comete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adultério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."</a:t>
            </a:r>
          </a:p>
          <a:p>
            <a:pPr>
              <a:lnSpc>
                <a:spcPts val="5174"/>
              </a:lnSpc>
            </a:pP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Mateus 5:32</a:t>
            </a:r>
          </a:p>
          <a:p>
            <a:pPr>
              <a:lnSpc>
                <a:spcPts val="5174"/>
              </a:lnSpc>
            </a:pPr>
            <a:endParaRPr lang="en-US" sz="4499" spc="44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174"/>
              </a:lnSpc>
            </a:pP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"A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mulher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está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ligada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enquanto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o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marido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vive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; mas se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falecer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o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marido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fica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livre para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casar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com quem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quiser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contanto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que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seja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no Senhor."</a:t>
            </a:r>
          </a:p>
          <a:p>
            <a:pPr>
              <a:lnSpc>
                <a:spcPts val="5174"/>
              </a:lnSpc>
            </a:pP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I </a:t>
            </a:r>
            <a:r>
              <a:rPr lang="en-US" sz="4499" spc="44" dirty="0" err="1">
                <a:solidFill>
                  <a:srgbClr val="000000"/>
                </a:solidFill>
                <a:latin typeface="Glacial Indifference"/>
              </a:rPr>
              <a:t>Coríntios</a:t>
            </a:r>
            <a:r>
              <a:rPr lang="en-US" sz="4499" spc="44" dirty="0">
                <a:solidFill>
                  <a:srgbClr val="000000"/>
                </a:solidFill>
                <a:latin typeface="Glacial Indifference"/>
              </a:rPr>
              <a:t> 7:39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ADULTÉRIO OU MORTE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000000"/>
                </a:solidFill>
                <a:latin typeface="Impact"/>
              </a:rPr>
              <a:t>ATÉ QUE A MORTE OS SEPARE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850315"/>
            <a:ext cx="16159881" cy="290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"Se, porém, se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apartar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, que fique sem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casar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, ou se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reconcilie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com o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marido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; e que o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marido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não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deixe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a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mulher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."</a:t>
            </a:r>
          </a:p>
          <a:p>
            <a:pPr>
              <a:lnSpc>
                <a:spcPts val="5749"/>
              </a:lnSpc>
            </a:pP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I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Coríntios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7:11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SEPARAÇÃO POR INCOMPATIBILIDADE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000000"/>
                </a:solidFill>
                <a:latin typeface="Impact"/>
              </a:rPr>
              <a:t>ATÉ QUE A MORTE OS SEPARE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212265"/>
            <a:ext cx="16159881" cy="218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F2FAFF"/>
                </a:solidFill>
                <a:latin typeface="Glacial Indifference"/>
              </a:rPr>
              <a:t>"Honrado seja entre todos o matrimônio e o leito sem mácula; pois aos devassos e adúlteros, Deus os julgará."</a:t>
            </a: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F2FAFF"/>
                </a:solidFill>
                <a:latin typeface="Glacial Indifference"/>
              </a:rPr>
              <a:t>Hebreus 13:4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INTIMIDADE SÓ ENTRE O CASAL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840505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000000"/>
                </a:solidFill>
                <a:latin typeface="Impact"/>
              </a:rPr>
              <a:t>ATÉ QUE A MORTE OS SEPARE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064906"/>
            <a:ext cx="16159881" cy="508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F2FAFF"/>
                </a:solidFill>
                <a:latin typeface="Glacial Indifference"/>
              </a:rPr>
              <a:t>"Aquele que deu Eva a Adão por companheira, operou Seu primeiro milagre numa festa de casamento. Na sala festiva em que amigos e parentes se alegravam, Cristo começou Seu ministério público. Sansionou assim o casamento, reconhecendo-o como instituição por Ele mesmo estabelecida.</a:t>
            </a: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F2FAFF"/>
                </a:solidFill>
                <a:latin typeface="Glacial Indifference"/>
              </a:rPr>
              <a:t>A Ciência do Bom Viver, p. 356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JESUS APROVOU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697</Words>
  <Application>Microsoft Office PowerPoint</Application>
  <PresentationFormat>Personalizar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Calibri</vt:lpstr>
      <vt:lpstr>Impact</vt:lpstr>
      <vt:lpstr>Arial</vt:lpstr>
      <vt:lpstr>Glacial Indifference Bold Italics</vt:lpstr>
      <vt:lpstr>Glacial Indifference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CASAMENTO</dc:title>
  <cp:lastModifiedBy>USB - ACSR - Rosangela Barragan</cp:lastModifiedBy>
  <cp:revision>6</cp:revision>
  <dcterms:created xsi:type="dcterms:W3CDTF">2006-08-16T00:00:00Z</dcterms:created>
  <dcterms:modified xsi:type="dcterms:W3CDTF">2023-04-27T17:46:26Z</dcterms:modified>
  <dc:identifier>DAFhSwPSec8</dc:identifier>
</cp:coreProperties>
</file>