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7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2" r:id="rId11"/>
    <p:sldId id="266" r:id="rId12"/>
    <p:sldId id="283" r:id="rId13"/>
    <p:sldId id="269" r:id="rId14"/>
    <p:sldId id="284" r:id="rId15"/>
    <p:sldId id="271" r:id="rId16"/>
    <p:sldId id="285" r:id="rId17"/>
    <p:sldId id="273" r:id="rId18"/>
    <p:sldId id="274" r:id="rId19"/>
    <p:sldId id="275" r:id="rId20"/>
    <p:sldId id="286" r:id="rId21"/>
  </p:sldIdLst>
  <p:sldSz cx="12192000" cy="6858000"/>
  <p:notesSz cx="6858000" cy="9144000"/>
  <p:embeddedFontLst>
    <p:embeddedFont>
      <p:font typeface="Century Gothic" panose="020B0502020202020204" pitchFamily="34" charset="0"/>
      <p:regular r:id="rId23"/>
      <p:bold r:id="rId24"/>
      <p:italic r:id="rId25"/>
      <p:boldItalic r:id="rId26"/>
    </p:embeddedFont>
    <p:embeddedFont>
      <p:font typeface="Congenial Black" panose="02000503040000020004" pitchFamily="2" charset="0"/>
      <p:bold r:id="rId27"/>
      <p:boldItalic r:id="rId28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7676BDD-5EF3-D31E-9BA3-BD51AAC9AF7F}" name="DSA - Beatriz de Albuquerque Ozorio Rago" initials="Bd" userId="S::beatriz.ozorio@adventistas.org::073f1caa-c851-4470-85c4-4d504c612eb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4E70"/>
    <a:srgbClr val="DA8EA4"/>
    <a:srgbClr val="7C263A"/>
    <a:srgbClr val="B73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1211FC-BD9B-4052-BC6C-8DB6192500C4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C6ADD8-3663-4098-BC22-4D23FFC4871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517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5B4BDC-737C-A132-66C1-45A9C008D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57E3814-4D17-15D4-3060-C43F578D2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4CEA1E-FD80-6006-3969-9C5415613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FEA62E-5ACD-2805-9F87-53DD41D1C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CDD6E07-C0CF-4869-974A-F5C25EDAD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044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64013C-7BB0-D1FE-4E8A-8E93DD36E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CEEF36B7-1171-6D8E-E1EE-8746E56CB6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7BA368-2CF1-7609-9BBB-F4A8F5886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5CF3C8D-B825-5D85-761A-44B9437DB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CE8F8D2-99B7-E14E-9871-C0CAEC20E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508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E131BB9-11D0-781E-1297-5AD8583289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5F9E72-959C-54B4-2B8C-B80EC8E8E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A747699-4899-BCA0-DA27-8B4391295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5C61ED5-3A43-A2FC-AE6E-261E58EDF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0332D2-4119-BC09-2F79-BCE6F093A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36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20B47E-D7A4-763D-8F20-FCA2E9F3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2AB45E8-1240-8F96-48F2-3504D6A2F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515B640-11F3-4F92-2AB6-49508DE82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EC94307-9E51-DC9C-59B0-0568D974A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FFDE3E6-DA99-2ACA-285F-059E62BCD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238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AA6F5D-E5FD-CF20-A590-840B45C1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306007-E978-7915-5644-DFDDBA91C5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EAC0E4-553A-3B4F-486E-50394CDDD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C62D10B-6A49-E3B4-AE11-30E1BDAF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9003F19-DB8A-DEC0-D7D8-F2D60C482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7140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34634-F34E-1677-1C84-6F9F4AFAF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7A60A58-660B-5A53-0636-FA3FECD950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FC4545D-2EE4-42BD-B52E-370FFE4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EE4307D-8F40-0017-3EC2-809B41781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4B5ED8-E4E8-98A4-118D-972765AC0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8F19F3B-C5E9-C503-FE43-4123E307E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916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BA9C3-882F-5321-3BBA-92FE6F5A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F34D8AF-B22E-97F0-9907-975980F3C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D78FAF6-6BCD-8088-966D-1A8715702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9F816126-AF8C-F58E-E947-3A0C21695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47C7F1-098C-6294-2E38-38239621FF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52A110D-0FF6-6B9F-12C3-4217A4BD1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FD9B15A-D7EA-CBA7-AD66-B2B1BE52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A2822B9-53A3-5E37-5E50-AD3B4F7E9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0268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87504D-0021-8281-ECB4-1C86FF705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58700E4-2465-BFB1-5CFB-833CE28DC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AB2D1F4-8ABA-943A-49E4-99BD07ED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CF91E73-5BDF-4EB5-4B68-56C4C208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471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D80033A2-009F-B4C8-7653-AA443D1C6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7B38309A-E78C-5225-C75D-FC65F7BCD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5098C42-90CA-4815-CAC0-14FA125AF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3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FBC529-B8F7-FBC0-2B05-188C65648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6DBB908-3CBD-21EB-EB03-4CCF85311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56D81C5-8262-3F00-02F6-FAA858A6A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6A29129-DE77-B42D-35AE-AA16D947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1A02689-B791-9032-BE74-87D651BBD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09F621A7-FF0F-B6B5-6280-90CE25233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3675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F5300E-3BE8-8189-3FE4-A1351C47C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1A310B3F-6464-47F1-625E-136DA10498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FEA6B31-4D45-DC24-2170-77712B687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2F9B232-BD26-EA80-FA32-1EEB16320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E36-F21D-4670-BFAB-840F59F2F716}" type="datetimeFigureOut">
              <a:rPr lang="pt-BR" smtClean="0"/>
              <a:t>10/10/2025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3610B3B-E525-1DBC-AB6C-7EE4E1193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0F9B6D-D8FB-F7F9-5EE0-BE1403768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5D888-8526-4391-AE16-5926CF82BA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350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1EC4E1D-680F-4D13-5A43-308268FE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E02D51-0AA0-BC45-21F3-1C57EBF00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875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1587F49-B6B2-D8B5-D379-713883EC82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7B849E36-F21D-4670-BFAB-840F59F2F716}" type="datetimeFigureOut">
              <a:rPr lang="pt-BR" smtClean="0"/>
              <a:pPr/>
              <a:t>10/10/2025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3582A4-C26F-95E5-07CC-A7287B9E56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07201AC-2899-51F4-9F75-C7F6751686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fld id="{18A5D888-8526-4391-AE16-5926CF82BAB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65702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30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6918E5D7-6DEA-501F-C3B5-1B72ED66AF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F804B89-755E-8A31-9EE5-D5E165968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9BE3FB04-8F32-A34A-D4F5-9AEF42B79850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8DFFC8DF-BA92-B6DE-24F3-694B411F2A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79492E98-2517-178E-E92F-2C13EC25B02D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DEAAE339-95AE-6487-5B93-2FFBB43FD79F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1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Texto&#10;&#10;O conteúdo gerado por IA pode estar incorreto.">
            <a:extLst>
              <a:ext uri="{FF2B5EF4-FFF2-40B4-BE49-F238E27FC236}">
                <a16:creationId xmlns:a16="http://schemas.microsoft.com/office/drawing/2014/main" id="{85996180-E59A-8D4F-F2CC-77E333DE61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86789491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455155-9E37-87A2-68F0-520D246E9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Ampulheta de vidro&#10;&#10;O conteúdo gerado por IA pode estar incorreto.">
            <a:extLst>
              <a:ext uri="{FF2B5EF4-FFF2-40B4-BE49-F238E27FC236}">
                <a16:creationId xmlns:a16="http://schemas.microsoft.com/office/drawing/2014/main" id="{CA9567B8-DC65-ABA4-6D34-9E8D917CCC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F3661ED0-06E5-F13C-B52B-AEF238317B7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2EC996D-FEEC-5ABA-4268-E3FD0C7BB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9600" y="1972648"/>
            <a:ext cx="9144000" cy="1655762"/>
          </a:xfrm>
        </p:spPr>
        <p:txBody>
          <a:bodyPr>
            <a:normAutofit fontScale="92500" lnSpcReduction="10000"/>
          </a:bodyPr>
          <a:lstStyle/>
          <a:p>
            <a:r>
              <a:rPr lang="pt-BR" sz="4800" noProof="0" dirty="0">
                <a:solidFill>
                  <a:schemeClr val="bg1"/>
                </a:solidFill>
              </a:rPr>
              <a:t>A bondade de </a:t>
            </a:r>
          </a:p>
          <a:p>
            <a:r>
              <a:rPr lang="pt-BR" sz="4800" noProof="0" dirty="0">
                <a:solidFill>
                  <a:schemeClr val="bg1"/>
                </a:solidFill>
              </a:rPr>
              <a:t>Deus é longânima. 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2DCC8CF-C5CB-01CB-54AF-44C24E32B4ED}"/>
              </a:ext>
            </a:extLst>
          </p:cNvPr>
          <p:cNvSpPr txBox="1"/>
          <p:nvPr/>
        </p:nvSpPr>
        <p:spPr>
          <a:xfrm>
            <a:off x="1468591" y="3523213"/>
            <a:ext cx="5166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7200" dirty="0">
                <a:solidFill>
                  <a:srgbClr val="C44E70"/>
                </a:solidFill>
                <a:latin typeface="Congenial Black" panose="02000503040000020004" pitchFamily="2" charset="0"/>
              </a:rPr>
              <a:t>Ela espera.</a:t>
            </a:r>
          </a:p>
        </p:txBody>
      </p:sp>
      <p:pic>
        <p:nvPicPr>
          <p:cNvPr id="5" name="Imagem 4" descr="Texto, Logotipo&#10;&#10;O conteúdo gerado por IA pode estar incorreto.">
            <a:extLst>
              <a:ext uri="{FF2B5EF4-FFF2-40B4-BE49-F238E27FC236}">
                <a16:creationId xmlns:a16="http://schemas.microsoft.com/office/drawing/2014/main" id="{E87423BC-2183-8F28-E141-C27F8EA5E4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  <p:pic>
        <p:nvPicPr>
          <p:cNvPr id="7" name="Imagem 6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5FE6DC3D-0E71-6C94-4DA3-5E37ACC21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22532" r="65492" b="64596"/>
          <a:stretch>
            <a:fillRect/>
          </a:stretch>
        </p:blipFill>
        <p:spPr>
          <a:xfrm>
            <a:off x="2982514" y="1591056"/>
            <a:ext cx="1959771" cy="4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57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Conteúdo 4" descr="Desenho de uma árvore&#10;&#10;O conteúdo gerado por IA pode estar incorreto.">
            <a:extLst>
              <a:ext uri="{FF2B5EF4-FFF2-40B4-BE49-F238E27FC236}">
                <a16:creationId xmlns:a16="http://schemas.microsoft.com/office/drawing/2014/main" id="{FCAF03BE-0C39-888A-5DFD-259F3031A8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4087884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0A834B-12C1-4175-4CFC-E932F51FA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com as mãos na cintura&#10;&#10;O conteúdo gerado por IA pode estar incorreto.">
            <a:extLst>
              <a:ext uri="{FF2B5EF4-FFF2-40B4-BE49-F238E27FC236}">
                <a16:creationId xmlns:a16="http://schemas.microsoft.com/office/drawing/2014/main" id="{58DCB637-E8A6-49CC-2E45-D8F2B41FE3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1B70CA22-C6B7-D14B-C76C-E1A79A8C17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D481050-FC86-3E01-5ED4-6884C1E40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434" y="2208945"/>
            <a:ext cx="5791202" cy="4394200"/>
          </a:xfrm>
        </p:spPr>
        <p:txBody>
          <a:bodyPr>
            <a:normAutofit/>
          </a:bodyPr>
          <a:lstStyle/>
          <a:p>
            <a:r>
              <a:rPr lang="pt-BR" sz="2800" dirty="0"/>
              <a:t>é pregar sem microfone. É postar na atitude além das redes sociais. É viver o sermão cuja oratória provém de um comportamento extraordinário.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EFFBF67-55A6-4BA7-38A3-FD039CFAA4B2}"/>
              </a:ext>
            </a:extLst>
          </p:cNvPr>
          <p:cNvSpPr txBox="1"/>
          <p:nvPr/>
        </p:nvSpPr>
        <p:spPr>
          <a:xfrm>
            <a:off x="1282700" y="140866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5400" dirty="0">
                <a:solidFill>
                  <a:srgbClr val="B7395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Ser bondoso </a:t>
            </a:r>
          </a:p>
        </p:txBody>
      </p:sp>
      <p:pic>
        <p:nvPicPr>
          <p:cNvPr id="6" name="Imagem 5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21145900-B86A-9557-F8E4-A178693836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7443" r="65492" b="79685"/>
          <a:stretch>
            <a:fillRect/>
          </a:stretch>
        </p:blipFill>
        <p:spPr>
          <a:xfrm>
            <a:off x="2639613" y="1051767"/>
            <a:ext cx="1959771" cy="476698"/>
          </a:xfrm>
          <a:prstGeom prst="rect">
            <a:avLst/>
          </a:prstGeom>
        </p:spPr>
      </p:pic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D17B94D0-BD00-86A0-5EB3-E1BCA6F75B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9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Por do sol no céu&#10;&#10;O conteúdo gerado por IA pode estar incorreto.">
            <a:extLst>
              <a:ext uri="{FF2B5EF4-FFF2-40B4-BE49-F238E27FC236}">
                <a16:creationId xmlns:a16="http://schemas.microsoft.com/office/drawing/2014/main" id="{BEC70E89-3F33-D901-14B2-0014C7159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37977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25E9E-93EB-0E32-C948-6AF8C568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Flor cor de rosa&#10;&#10;O conteúdo gerado por IA pode estar incorreto.">
            <a:extLst>
              <a:ext uri="{FF2B5EF4-FFF2-40B4-BE49-F238E27FC236}">
                <a16:creationId xmlns:a16="http://schemas.microsoft.com/office/drawing/2014/main" id="{7F832B6A-2D97-8562-13B2-B2C0BDCA7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C4CB0A7-CD3F-A2A0-B236-1C4EF9A6B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9799" y="2294930"/>
            <a:ext cx="5613400" cy="3217862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pode demorar, mas nunca falha. A semente que não responde hoje, certamente, florescerá no momento certo.</a:t>
            </a:r>
            <a:r>
              <a:rPr lang="pt-BR" i="1" dirty="0">
                <a:solidFill>
                  <a:schemeClr val="bg1"/>
                </a:solidFill>
              </a:rPr>
              <a:t> 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6CD891B-A285-D978-A2AC-E88CE11C444E}"/>
              </a:ext>
            </a:extLst>
          </p:cNvPr>
          <p:cNvSpPr txBox="1"/>
          <p:nvPr/>
        </p:nvSpPr>
        <p:spPr>
          <a:xfrm>
            <a:off x="1612900" y="1345208"/>
            <a:ext cx="44831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A colheita </a:t>
            </a:r>
          </a:p>
        </p:txBody>
      </p:sp>
      <p:pic>
        <p:nvPicPr>
          <p:cNvPr id="5" name="Imagem 4" descr="Texto, Logotipo&#10;&#10;O conteúdo gerado por IA pode estar incorreto.">
            <a:extLst>
              <a:ext uri="{FF2B5EF4-FFF2-40B4-BE49-F238E27FC236}">
                <a16:creationId xmlns:a16="http://schemas.microsoft.com/office/drawing/2014/main" id="{2E8D89F0-834D-B1B7-A59A-36A80BCBE8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  <p:pic>
        <p:nvPicPr>
          <p:cNvPr id="7" name="Imagem 6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D6F5A806-6BED-8180-60FE-651D53804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23466" r="65106" b="63662"/>
          <a:stretch>
            <a:fillRect/>
          </a:stretch>
        </p:blipFill>
        <p:spPr>
          <a:xfrm>
            <a:off x="2766614" y="1145628"/>
            <a:ext cx="1959771" cy="4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98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Site&#10;&#10;O conteúdo gerado por IA pode estar incorreto.">
            <a:extLst>
              <a:ext uri="{FF2B5EF4-FFF2-40B4-BE49-F238E27FC236}">
                <a16:creationId xmlns:a16="http://schemas.microsoft.com/office/drawing/2014/main" id="{0A4C199F-19F7-449B-0DD0-6C59B18E9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26286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95658-C0A9-C717-0AC9-7468977A3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7B8C1B79-B1D9-C4F1-FD84-6853844DAC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Imagem 3" descr="Mulher em pé ao lado de homem&#10;&#10;O conteúdo gerado por IA pode estar incorreto.">
            <a:extLst>
              <a:ext uri="{FF2B5EF4-FFF2-40B4-BE49-F238E27FC236}">
                <a16:creationId xmlns:a16="http://schemas.microsoft.com/office/drawing/2014/main" id="{5B26151F-0180-E9C0-5E7C-5A2BAB2170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388" y="0"/>
            <a:ext cx="12562776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AA595F4-7A10-B84B-C17A-178C51CCF3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2663" y="1270500"/>
            <a:ext cx="9144000" cy="1655762"/>
          </a:xfrm>
        </p:spPr>
        <p:txBody>
          <a:bodyPr>
            <a:normAutofit/>
          </a:bodyPr>
          <a:lstStyle/>
          <a:p>
            <a:r>
              <a:rPr lang="pt-B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É a estratégia de Deus para vencer o mal: não com espada, mas com sementes.</a:t>
            </a:r>
            <a:r>
              <a:rPr lang="pt-BR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pt-B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D02C5A07-3219-1599-EB37-31F2750625F8}"/>
              </a:ext>
            </a:extLst>
          </p:cNvPr>
          <p:cNvSpPr txBox="1"/>
          <p:nvPr/>
        </p:nvSpPr>
        <p:spPr>
          <a:xfrm>
            <a:off x="368300" y="769885"/>
            <a:ext cx="118237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C44E7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genial Black" panose="02000503040000020004" pitchFamily="2" charset="0"/>
              </a:rPr>
              <a:t>A bondade é a linguagem dos fortes que escolheram não gritar. </a:t>
            </a:r>
          </a:p>
        </p:txBody>
      </p:sp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6121B79A-5638-DC01-8227-DC3ABF6C8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3" y="5970428"/>
            <a:ext cx="1217437" cy="684808"/>
          </a:xfrm>
          <a:prstGeom prst="rect">
            <a:avLst/>
          </a:prstGeom>
        </p:spPr>
      </p:pic>
      <p:pic>
        <p:nvPicPr>
          <p:cNvPr id="7" name="Imagem 6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AF5CA595-1734-88F6-5238-2A0E2BE27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23466" r="65106" b="63662"/>
          <a:stretch>
            <a:fillRect/>
          </a:stretch>
        </p:blipFill>
        <p:spPr>
          <a:xfrm>
            <a:off x="5116114" y="408860"/>
            <a:ext cx="1959771" cy="4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77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AA0E9-DA6B-3664-522B-8C007D746E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os braços abertos&#10;&#10;O conteúdo gerado por IA pode estar incorreto.">
            <a:extLst>
              <a:ext uri="{FF2B5EF4-FFF2-40B4-BE49-F238E27FC236}">
                <a16:creationId xmlns:a16="http://schemas.microsoft.com/office/drawing/2014/main" id="{1EE1BF34-37F3-BB1B-7EDE-85DAEAE6C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B2717341-C6C4-DA11-5639-D459C0F1B2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DDBA2BF6-FD65-A208-DE5B-A035CC0773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3925" y="1684338"/>
            <a:ext cx="5480050" cy="1655762"/>
          </a:xfrm>
        </p:spPr>
        <p:txBody>
          <a:bodyPr>
            <a:norm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Na arena da decisão, é a sua vez: você pode escolher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1EE1E9B-8B84-6E5F-79C9-30EE9BDB3121}"/>
              </a:ext>
            </a:extLst>
          </p:cNvPr>
          <p:cNvSpPr txBox="1"/>
          <p:nvPr/>
        </p:nvSpPr>
        <p:spPr>
          <a:xfrm>
            <a:off x="615950" y="2789010"/>
            <a:ext cx="6096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800">
                <a:solidFill>
                  <a:srgbClr val="7C263A"/>
                </a:solidFill>
                <a:latin typeface="Congenial Black" panose="02000503040000020004" pitchFamily="2" charset="0"/>
              </a:rPr>
              <a:t>ser semente </a:t>
            </a:r>
            <a:r>
              <a:rPr lang="pt-BR" sz="4800" dirty="0">
                <a:solidFill>
                  <a:srgbClr val="7C263A"/>
                </a:solidFill>
                <a:latin typeface="Congenial Black" panose="02000503040000020004" pitchFamily="2" charset="0"/>
              </a:rPr>
              <a:t>ou ser obstáculo. </a:t>
            </a:r>
          </a:p>
        </p:txBody>
      </p:sp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3EC698AA-AD10-52E0-D396-EB3D9401A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  <p:pic>
        <p:nvPicPr>
          <p:cNvPr id="8" name="Imagem 7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3257076A-323B-E19C-3A78-7F8DF66F8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36107" r="64669" b="51021"/>
          <a:stretch>
            <a:fillRect/>
          </a:stretch>
        </p:blipFill>
        <p:spPr>
          <a:xfrm>
            <a:off x="2836464" y="1306183"/>
            <a:ext cx="1959771" cy="4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373C8E-828E-FDAA-5A16-0710488389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posando para foto&#10;&#10;O conteúdo gerado por IA pode estar incorreto.">
            <a:extLst>
              <a:ext uri="{FF2B5EF4-FFF2-40B4-BE49-F238E27FC236}">
                <a16:creationId xmlns:a16="http://schemas.microsoft.com/office/drawing/2014/main" id="{F3A56CAD-E640-7632-AB2B-CC7AE3CFAC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CA2A2F35-41A6-0DE5-F44A-15409A26C9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FC27CBAC-1825-B6C8-E23B-1C87D18E5C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7600" y="2006600"/>
            <a:ext cx="5041900" cy="3594100"/>
          </a:xfrm>
        </p:spPr>
        <p:txBody>
          <a:bodyPr>
            <a:normAutofit/>
          </a:bodyPr>
          <a:lstStyle/>
          <a:p>
            <a:r>
              <a:rPr lang="pt-BR" sz="3600" dirty="0"/>
              <a:t>Que tal abraçar o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ACD1112-EC17-9254-5B60-D87FD95DF4F3}"/>
              </a:ext>
            </a:extLst>
          </p:cNvPr>
          <p:cNvSpPr txBox="1"/>
          <p:nvPr/>
        </p:nvSpPr>
        <p:spPr>
          <a:xfrm>
            <a:off x="5578109" y="2571121"/>
            <a:ext cx="60960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6000" dirty="0">
                <a:solidFill>
                  <a:srgbClr val="B73958"/>
                </a:solidFill>
                <a:latin typeface="Congenial Black" panose="02000503040000020004" pitchFamily="2" charset="0"/>
              </a:rPr>
              <a:t>evangelismo da bondade? </a:t>
            </a:r>
          </a:p>
        </p:txBody>
      </p:sp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5A802902-44E7-569A-4DBF-A0BD6FB7B2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  <p:pic>
        <p:nvPicPr>
          <p:cNvPr id="7" name="Imagem 6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62D03410-DD99-3E43-5550-3D95611FCA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8" t="23466" r="65106" b="63662"/>
          <a:stretch>
            <a:fillRect/>
          </a:stretch>
        </p:blipFill>
        <p:spPr>
          <a:xfrm>
            <a:off x="7738664" y="1768251"/>
            <a:ext cx="1959771" cy="4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6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ED40B-999E-EB32-70F7-37E8303EF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 segurando flor&#10;&#10;O conteúdo gerado por IA pode estar incorreto.">
            <a:extLst>
              <a:ext uri="{FF2B5EF4-FFF2-40B4-BE49-F238E27FC236}">
                <a16:creationId xmlns:a16="http://schemas.microsoft.com/office/drawing/2014/main" id="{80FFE216-53A2-82B3-5234-6352370B6A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3C925DAD-B87E-5DD9-3A15-E3C0D90FAA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3021923" y="1442683"/>
            <a:ext cx="2528887" cy="559727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3EF510E6-C3DB-15E9-D367-15471958968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6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21AA01-F5D1-E707-F9DB-04F5BB8C3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D029CE11-8D1D-88B9-B5DB-095BD9DA42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AAB6FCC5-E4C5-4AF1-6EE4-D99D98734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F902341F-0840-147A-E305-63A855AFC589}"/>
              </a:ext>
            </a:extLst>
          </p:cNvPr>
          <p:cNvSpPr/>
          <p:nvPr/>
        </p:nvSpPr>
        <p:spPr>
          <a:xfrm>
            <a:off x="11127543" y="361950"/>
            <a:ext cx="686205" cy="686205"/>
          </a:xfrm>
          <a:custGeom>
            <a:avLst/>
            <a:gdLst/>
            <a:ahLst/>
            <a:cxnLst/>
            <a:rect l="l" t="t" r="r" b="b"/>
            <a:pathLst>
              <a:path w="686205" h="686205">
                <a:moveTo>
                  <a:pt x="0" y="0"/>
                </a:moveTo>
                <a:lnTo>
                  <a:pt x="686205" y="0"/>
                </a:lnTo>
                <a:lnTo>
                  <a:pt x="686205" y="686205"/>
                </a:lnTo>
                <a:lnTo>
                  <a:pt x="0" y="68620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 dirty="0">
              <a:latin typeface="Century Gothic" panose="020B0502020202020204" pitchFamily="34" charset="0"/>
            </a:endParaRP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999D61BA-C8C3-2BBB-44D3-527DC90F0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02" y="914602"/>
            <a:ext cx="7277100" cy="4093369"/>
          </a:xfrm>
          <a:prstGeom prst="rect">
            <a:avLst/>
          </a:prstGeom>
        </p:spPr>
      </p:pic>
      <p:sp>
        <p:nvSpPr>
          <p:cNvPr id="8" name="Subtítulo 2">
            <a:extLst>
              <a:ext uri="{FF2B5EF4-FFF2-40B4-BE49-F238E27FC236}">
                <a16:creationId xmlns:a16="http://schemas.microsoft.com/office/drawing/2014/main" id="{38EAE031-DBB6-08D8-FC78-37B136C85750}"/>
              </a:ext>
            </a:extLst>
          </p:cNvPr>
          <p:cNvSpPr txBox="1">
            <a:spLocks/>
          </p:cNvSpPr>
          <p:nvPr/>
        </p:nvSpPr>
        <p:spPr>
          <a:xfrm>
            <a:off x="1054527" y="4150721"/>
            <a:ext cx="5581650" cy="49747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dirty="0">
                <a:solidFill>
                  <a:srgbClr val="453630"/>
                </a:solidFill>
                <a:latin typeface="Century Gothic" panose="020B0502020202020204" pitchFamily="34" charset="0"/>
              </a:rPr>
              <a:t>EVANGELISMO FEMININO 2026</a:t>
            </a:r>
          </a:p>
        </p:txBody>
      </p:sp>
      <p:pic>
        <p:nvPicPr>
          <p:cNvPr id="9" name="Imagem 8" descr="Foto a noite&#10;&#10;O conteúdo gerado por IA pode estar incorreto.">
            <a:extLst>
              <a:ext uri="{FF2B5EF4-FFF2-40B4-BE49-F238E27FC236}">
                <a16:creationId xmlns:a16="http://schemas.microsoft.com/office/drawing/2014/main" id="{0F9610EA-2AEC-F939-EFFC-768D7DB0D15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29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4E2F8-EEFE-225E-6C2A-DA054C9D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no interior, mesa, pequeno, bolo&#10;&#10;O conteúdo gerado por IA pode estar incorreto.">
            <a:extLst>
              <a:ext uri="{FF2B5EF4-FFF2-40B4-BE49-F238E27FC236}">
                <a16:creationId xmlns:a16="http://schemas.microsoft.com/office/drawing/2014/main" id="{9EBA9D1C-EB7F-E15A-6C4A-D4E819C30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9" name="Imagem 8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8E9A93DF-F0E7-79B2-56FD-E7358D44D6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9A33058C-92AC-EDA6-A95C-B83EA960B0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1751" y="1689904"/>
            <a:ext cx="10376146" cy="2138804"/>
          </a:xfrm>
        </p:spPr>
        <p:txBody>
          <a:bodyPr>
            <a:normAutofit lnSpcReduction="10000"/>
          </a:bodyPr>
          <a:lstStyle/>
          <a:p>
            <a:pPr>
              <a:lnSpc>
                <a:spcPct val="130000"/>
              </a:lnSpc>
              <a:spcBef>
                <a:spcPts val="0"/>
              </a:spcBef>
            </a:pPr>
            <a:r>
              <a:rPr lang="pt-BR" sz="2800" i="1" dirty="0"/>
              <a:t>“Deixem que cresçam juntos até a colheita. E, no tempo da colheita, direi aos ceifeiros: ‘Ajuntem primeiro o joio e amarrem-no em feixes para ser queimado; mas recolham o trigo no meu celeiro.’”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8A26FF2D-71A6-081B-BA6F-D67BB0BC1237}"/>
              </a:ext>
            </a:extLst>
          </p:cNvPr>
          <p:cNvSpPr txBox="1"/>
          <p:nvPr/>
        </p:nvSpPr>
        <p:spPr>
          <a:xfrm>
            <a:off x="6592915" y="3920659"/>
            <a:ext cx="38031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800" b="1" dirty="0">
                <a:solidFill>
                  <a:srgbClr val="B73958"/>
                </a:solidFill>
                <a:latin typeface="Congenial Black" panose="02000503040000020004" pitchFamily="2" charset="0"/>
              </a:rPr>
              <a:t>Mateus 13:30 (NAA)</a:t>
            </a:r>
            <a:r>
              <a:rPr lang="pt-BR" sz="2800" dirty="0">
                <a:solidFill>
                  <a:srgbClr val="B73958"/>
                </a:solidFill>
                <a:latin typeface="Congenial Black" panose="02000503040000020004" pitchFamily="2" charset="0"/>
              </a:rPr>
              <a:t> </a:t>
            </a:r>
          </a:p>
        </p:txBody>
      </p:sp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1049346-D7AD-FA3D-9019-085667283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  <p:pic>
        <p:nvPicPr>
          <p:cNvPr id="6" name="Imagem 5" descr="Ícone&#10;&#10;O conteúdo gerado por IA pode estar incorreto.">
            <a:extLst>
              <a:ext uri="{FF2B5EF4-FFF2-40B4-BE49-F238E27FC236}">
                <a16:creationId xmlns:a16="http://schemas.microsoft.com/office/drawing/2014/main" id="{6ECB000F-E3CE-D265-ECE2-6FA356BDBF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291136" y="549176"/>
            <a:ext cx="1857376" cy="104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4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21162-614F-BE2F-6B7C-8CCFD7BCC1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B1726BF5-306F-4EF7-7A18-0FB59CAA425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pic>
        <p:nvPicPr>
          <p:cNvPr id="10" name="Imagem 9" descr="Foto a noite&#10;&#10;O conteúdo gerado por IA pode estar incorreto.">
            <a:extLst>
              <a:ext uri="{FF2B5EF4-FFF2-40B4-BE49-F238E27FC236}">
                <a16:creationId xmlns:a16="http://schemas.microsoft.com/office/drawing/2014/main" id="{A363CA06-4663-E407-9FAA-BE971A5F3E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1999" cy="6858000"/>
          </a:xfrm>
          <a:prstGeom prst="rect">
            <a:avLst/>
          </a:prstGeom>
        </p:spPr>
      </p:pic>
      <p:pic>
        <p:nvPicPr>
          <p:cNvPr id="5" name="Imagem 4" descr="Homem em pé no meio do mato&#10;&#10;O conteúdo gerado por IA pode estar incorreto.">
            <a:extLst>
              <a:ext uri="{FF2B5EF4-FFF2-40B4-BE49-F238E27FC236}">
                <a16:creationId xmlns:a16="http://schemas.microsoft.com/office/drawing/2014/main" id="{96D642C8-9B38-3373-1078-0172B2988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ABFB34E-FCC3-5266-E641-A842EACB28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39656" y="2164335"/>
            <a:ext cx="6511049" cy="339661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t-BR" sz="7200" b="1" dirty="0">
                <a:solidFill>
                  <a:schemeClr val="bg1"/>
                </a:solidFill>
                <a:latin typeface="Congenial Black" panose="02000503040000020004" pitchFamily="2" charset="0"/>
              </a:rPr>
              <a:t>História </a:t>
            </a:r>
          </a:p>
          <a:p>
            <a:pPr>
              <a:lnSpc>
                <a:spcPct val="80000"/>
              </a:lnSpc>
            </a:pPr>
            <a:r>
              <a:rPr lang="pt-BR" sz="11400" b="1" dirty="0">
                <a:solidFill>
                  <a:srgbClr val="C44E70"/>
                </a:solidFill>
                <a:latin typeface="Congenial Black" panose="02000503040000020004" pitchFamily="2" charset="0"/>
              </a:rPr>
              <a:t>bíblica</a:t>
            </a:r>
            <a:endParaRPr lang="pt-BR" sz="11400" dirty="0">
              <a:solidFill>
                <a:srgbClr val="C44E70"/>
              </a:solidFill>
              <a:latin typeface="Congenial Black" panose="02000503040000020004" pitchFamily="2" charset="0"/>
            </a:endParaRPr>
          </a:p>
        </p:txBody>
      </p:sp>
      <p:pic>
        <p:nvPicPr>
          <p:cNvPr id="7" name="Imagem 6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4EA7B732-B157-1195-8598-920C672932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" t="22917" r="65969" b="65555"/>
          <a:stretch>
            <a:fillRect/>
          </a:stretch>
        </p:blipFill>
        <p:spPr>
          <a:xfrm>
            <a:off x="6889073" y="1604608"/>
            <a:ext cx="2528887" cy="559727"/>
          </a:xfrm>
          <a:prstGeom prst="rect">
            <a:avLst/>
          </a:prstGeom>
        </p:spPr>
      </p:pic>
      <p:pic>
        <p:nvPicPr>
          <p:cNvPr id="9" name="Imagem 8" descr="Texto, Logotipo&#10;&#10;O conteúdo gerado por IA pode estar incorreto.">
            <a:extLst>
              <a:ext uri="{FF2B5EF4-FFF2-40B4-BE49-F238E27FC236}">
                <a16:creationId xmlns:a16="http://schemas.microsoft.com/office/drawing/2014/main" id="{0BF58C81-7B22-FE61-5F40-3706BBD16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718678"/>
      </p:ext>
    </p:extLst>
  </p:cSld>
  <p:clrMapOvr>
    <a:masterClrMapping/>
  </p:clrMapOvr>
  <p:transition spd="slow">
    <p:randomBar dir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1DCE7-98A8-9695-C01B-817CA0E21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Desenho de criatura com fogo no fundo&#10;&#10;O conteúdo gerado por IA pode estar incorreto.">
            <a:extLst>
              <a:ext uri="{FF2B5EF4-FFF2-40B4-BE49-F238E27FC236}">
                <a16:creationId xmlns:a16="http://schemas.microsoft.com/office/drawing/2014/main" id="{24EBE581-F54D-1D7C-8D1B-4DD039FFD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8" name="Imagem 7" descr="Padrão do plano de fundo&#10;&#10;O conteúdo gerado por IA pode estar incorreto.">
            <a:extLst>
              <a:ext uri="{FF2B5EF4-FFF2-40B4-BE49-F238E27FC236}">
                <a16:creationId xmlns:a16="http://schemas.microsoft.com/office/drawing/2014/main" id="{6ABDC908-0842-2FAB-96ED-A56FA70E0BB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7" name="Imagem 6" descr="Foto a noite&#10;&#10;O conteúdo gerado por IA pode estar incorreto.">
            <a:extLst>
              <a:ext uri="{FF2B5EF4-FFF2-40B4-BE49-F238E27FC236}">
                <a16:creationId xmlns:a16="http://schemas.microsoft.com/office/drawing/2014/main" id="{026DBB98-85DB-7609-B64F-B20A53D28A2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5279EF0A-4E9C-3B2B-2E7E-DCE10D5EE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17381" y="2705100"/>
            <a:ext cx="6286500" cy="36957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pt-BR" sz="3200" dirty="0">
                <a:solidFill>
                  <a:schemeClr val="bg1"/>
                </a:solidFill>
              </a:rPr>
              <a:t>A paciência de Deus é pedagógica. Ele sabe que arrancar o mal antes do tempo pode destruir o bem.</a:t>
            </a:r>
          </a:p>
        </p:txBody>
      </p:sp>
      <p:pic>
        <p:nvPicPr>
          <p:cNvPr id="2" name="Imagem 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244D1FE3-4121-3E70-5257-C306A9DC5F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" t="36250" r="65781" b="52222"/>
          <a:stretch>
            <a:fillRect/>
          </a:stretch>
        </p:blipFill>
        <p:spPr>
          <a:xfrm>
            <a:off x="7596187" y="2183009"/>
            <a:ext cx="2528887" cy="559727"/>
          </a:xfrm>
          <a:prstGeom prst="rect">
            <a:avLst/>
          </a:prstGeom>
        </p:spPr>
      </p:pic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39097AC5-4E88-2436-B702-98EC9E2EFA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F9210-8F86-C344-05B5-1AA544ED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posando para foto&#10;&#10;O conteúdo gerado por IA pode estar incorreto.">
            <a:extLst>
              <a:ext uri="{FF2B5EF4-FFF2-40B4-BE49-F238E27FC236}">
                <a16:creationId xmlns:a16="http://schemas.microsoft.com/office/drawing/2014/main" id="{E601442A-1E8A-2A9E-C91C-01A22E244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8" name="Imagem 7" descr="Foto a noite&#10;&#10;O conteúdo gerado por IA pode estar incorreto.">
            <a:extLst>
              <a:ext uri="{FF2B5EF4-FFF2-40B4-BE49-F238E27FC236}">
                <a16:creationId xmlns:a16="http://schemas.microsoft.com/office/drawing/2014/main" id="{4BB3B7B9-BA78-017A-1D3B-11258EE511F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A11F70A5-F621-5330-72B4-2223E709B4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77900" y="2501047"/>
            <a:ext cx="5905500" cy="4152900"/>
          </a:xfrm>
        </p:spPr>
        <p:txBody>
          <a:bodyPr>
            <a:normAutofit/>
          </a:bodyPr>
          <a:lstStyle/>
          <a:p>
            <a:r>
              <a:rPr lang="pt-BR" sz="2800" dirty="0"/>
              <a:t>é o brilho silencioso do Reino de Deus no meio do caos. É uma escolha ativa de cada um semear esperança, mesmo onde há joio, dúvida e injustiça.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3CD77B15-FD06-9C4D-F39F-A64B047ABAEC}"/>
              </a:ext>
            </a:extLst>
          </p:cNvPr>
          <p:cNvSpPr txBox="1"/>
          <p:nvPr/>
        </p:nvSpPr>
        <p:spPr>
          <a:xfrm>
            <a:off x="1460500" y="1555234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6600" dirty="0">
                <a:solidFill>
                  <a:srgbClr val="B73958"/>
                </a:solidFill>
                <a:latin typeface="Congenial Black" panose="02000503040000020004" pitchFamily="2" charset="0"/>
              </a:rPr>
              <a:t>A bondade </a:t>
            </a:r>
          </a:p>
        </p:txBody>
      </p:sp>
      <p:pic>
        <p:nvPicPr>
          <p:cNvPr id="6" name="Imagem 5" descr="Texto, Logotipo&#10;&#10;O conteúdo gerado por IA pode estar incorreto.">
            <a:extLst>
              <a:ext uri="{FF2B5EF4-FFF2-40B4-BE49-F238E27FC236}">
                <a16:creationId xmlns:a16="http://schemas.microsoft.com/office/drawing/2014/main" id="{C6BC97FA-566D-5ED9-3FA3-8B5692E051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  <p:pic>
        <p:nvPicPr>
          <p:cNvPr id="7" name="Imagem 6" descr="Imagem de desenho animado&#10;&#10;O conteúdo gerado por IA pode estar incorreto.">
            <a:extLst>
              <a:ext uri="{FF2B5EF4-FFF2-40B4-BE49-F238E27FC236}">
                <a16:creationId xmlns:a16="http://schemas.microsoft.com/office/drawing/2014/main" id="{4CCDBE75-766B-1081-B5D6-7C23716968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7443" r="65492" b="79685"/>
          <a:stretch>
            <a:fillRect/>
          </a:stretch>
        </p:blipFill>
        <p:spPr>
          <a:xfrm>
            <a:off x="2950764" y="1158225"/>
            <a:ext cx="1959771" cy="47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6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AB8CE-56B0-1393-C4EB-23FCA1EB7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77AD9224-E1BC-67E7-E1EC-E17FB0AD5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B468B07B-D3BB-9BFA-4457-F774D64251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5812" y="1902753"/>
            <a:ext cx="10620376" cy="1655762"/>
          </a:xfrm>
        </p:spPr>
        <p:txBody>
          <a:bodyPr>
            <a:normAutofit lnSpcReduction="10000"/>
          </a:bodyPr>
          <a:lstStyle/>
          <a:p>
            <a:r>
              <a:rPr lang="pt-BR" sz="2800" i="1" dirty="0"/>
              <a:t>“O pecado é um intruso, por cuja presença nenhuma razão se pode dar. É misterioso, inexplicável; desculpá-lo corresponde a defendê-lo.”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21FCDF8-C94B-0E6A-2167-A9ADBB6B1240}"/>
              </a:ext>
            </a:extLst>
          </p:cNvPr>
          <p:cNvSpPr txBox="1"/>
          <p:nvPr/>
        </p:nvSpPr>
        <p:spPr>
          <a:xfrm>
            <a:off x="2310433" y="3558515"/>
            <a:ext cx="78695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solidFill>
                  <a:srgbClr val="C44E70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800" i="1" dirty="0">
                <a:solidFill>
                  <a:srgbClr val="C44E70"/>
                </a:solidFill>
                <a:latin typeface="Congenial Black" panose="02000503040000020004" pitchFamily="2" charset="0"/>
              </a:rPr>
              <a:t>O Grande Conflito</a:t>
            </a:r>
            <a:r>
              <a:rPr lang="pt-BR" sz="2800" dirty="0">
                <a:solidFill>
                  <a:srgbClr val="C44E70"/>
                </a:solidFill>
                <a:latin typeface="Congenial Black" panose="02000503040000020004" pitchFamily="2" charset="0"/>
              </a:rPr>
              <a:t>, p. 492</a:t>
            </a:r>
          </a:p>
        </p:txBody>
      </p:sp>
      <p:pic>
        <p:nvPicPr>
          <p:cNvPr id="9" name="Imagem 8" descr="Ícone&#10;&#10;O conteúdo gerado por IA pode estar incorreto.">
            <a:extLst>
              <a:ext uri="{FF2B5EF4-FFF2-40B4-BE49-F238E27FC236}">
                <a16:creationId xmlns:a16="http://schemas.microsoft.com/office/drawing/2014/main" id="{2DB20A65-1ECE-E8B7-5CB1-14AA6E6556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167312" y="724460"/>
            <a:ext cx="1857376" cy="1048777"/>
          </a:xfrm>
          <a:prstGeom prst="rect">
            <a:avLst/>
          </a:prstGeom>
        </p:spPr>
      </p:pic>
      <p:pic>
        <p:nvPicPr>
          <p:cNvPr id="10" name="Imagem 9" descr="Texto, Logotipo&#10;&#10;O conteúdo gerado por IA pode estar incorreto.">
            <a:extLst>
              <a:ext uri="{FF2B5EF4-FFF2-40B4-BE49-F238E27FC236}">
                <a16:creationId xmlns:a16="http://schemas.microsoft.com/office/drawing/2014/main" id="{836CD954-0C64-C928-0EA9-5BE9792213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35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D4BCC-28F2-E218-8524-E3A762992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Desenho de uma pessoa&#10;&#10;O conteúdo gerado por IA pode estar incorreto.">
            <a:extLst>
              <a:ext uri="{FF2B5EF4-FFF2-40B4-BE49-F238E27FC236}">
                <a16:creationId xmlns:a16="http://schemas.microsoft.com/office/drawing/2014/main" id="{3CD12B56-274B-5E56-7039-89B1E07A7C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3A3DE40C-9882-1ED0-30B9-3BE868FC0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3912" y="1773237"/>
            <a:ext cx="10544176" cy="1312863"/>
          </a:xfrm>
        </p:spPr>
        <p:txBody>
          <a:bodyPr>
            <a:normAutofit/>
          </a:bodyPr>
          <a:lstStyle/>
          <a:p>
            <a:r>
              <a:rPr lang="pt-BR" sz="2800" i="1" dirty="0"/>
              <a:t>“Uma palavra compassiva, um ato de bondade, ergueriam fardos que pesam duramente sobre os ombros fatigados.”</a:t>
            </a:r>
          </a:p>
        </p:txBody>
      </p:sp>
      <p:pic>
        <p:nvPicPr>
          <p:cNvPr id="4" name="Imagem 3" descr="Ícone&#10;&#10;O conteúdo gerado por IA pode estar incorreto.">
            <a:extLst>
              <a:ext uri="{FF2B5EF4-FFF2-40B4-BE49-F238E27FC236}">
                <a16:creationId xmlns:a16="http://schemas.microsoft.com/office/drawing/2014/main" id="{F8AE810B-C9FF-FB01-18C9-C005A1F3E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0" t="43270" r="37616" b="31470"/>
          <a:stretch>
            <a:fillRect/>
          </a:stretch>
        </p:blipFill>
        <p:spPr>
          <a:xfrm>
            <a:off x="5167312" y="724460"/>
            <a:ext cx="1857376" cy="1048777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9B36FE7D-F171-8F27-6020-CCA9E418A353}"/>
              </a:ext>
            </a:extLst>
          </p:cNvPr>
          <p:cNvSpPr txBox="1"/>
          <p:nvPr/>
        </p:nvSpPr>
        <p:spPr>
          <a:xfrm>
            <a:off x="2409824" y="3086100"/>
            <a:ext cx="7620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dirty="0">
                <a:solidFill>
                  <a:srgbClr val="C44E70"/>
                </a:solidFill>
                <a:latin typeface="Congenial Black" panose="02000503040000020004" pitchFamily="2" charset="0"/>
              </a:rPr>
              <a:t>Ellen G. White, </a:t>
            </a:r>
            <a:r>
              <a:rPr lang="pt-BR" sz="2400" i="1" dirty="0">
                <a:solidFill>
                  <a:srgbClr val="C44E70"/>
                </a:solidFill>
                <a:latin typeface="Congenial Black" panose="02000503040000020004" pitchFamily="2" charset="0"/>
              </a:rPr>
              <a:t>O Maior Discurso de Cristo</a:t>
            </a:r>
            <a:r>
              <a:rPr lang="pt-BR" sz="2400" dirty="0">
                <a:solidFill>
                  <a:srgbClr val="C44E70"/>
                </a:solidFill>
                <a:latin typeface="Congenial Black" panose="02000503040000020004" pitchFamily="2" charset="0"/>
              </a:rPr>
              <a:t>, p. 23</a:t>
            </a:r>
          </a:p>
        </p:txBody>
      </p:sp>
      <p:pic>
        <p:nvPicPr>
          <p:cNvPr id="7" name="Imagem 6" descr="Texto, Logotipo&#10;&#10;O conteúdo gerado por IA pode estar incorreto.">
            <a:extLst>
              <a:ext uri="{FF2B5EF4-FFF2-40B4-BE49-F238E27FC236}">
                <a16:creationId xmlns:a16="http://schemas.microsoft.com/office/drawing/2014/main" id="{AB8D7BBF-64D8-A683-2EE3-C5E9D19E8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59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F60E7-11BF-98E9-08F1-41CE5277C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Pessoa com cachorro no gramado&#10;&#10;O conteúdo gerado por IA pode estar incorreto.">
            <a:extLst>
              <a:ext uri="{FF2B5EF4-FFF2-40B4-BE49-F238E27FC236}">
                <a16:creationId xmlns:a16="http://schemas.microsoft.com/office/drawing/2014/main" id="{F7A1F1B6-0AE2-CF71-0E24-9C78605DD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Imagem 1" descr="Texto, Logotipo&#10;&#10;O conteúdo gerado por IA pode estar incorreto.">
            <a:extLst>
              <a:ext uri="{FF2B5EF4-FFF2-40B4-BE49-F238E27FC236}">
                <a16:creationId xmlns:a16="http://schemas.microsoft.com/office/drawing/2014/main" id="{5B8D6E38-9C35-F01B-E015-646FE5357E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349" y="206772"/>
            <a:ext cx="1217437" cy="6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886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299</Words>
  <Application>Microsoft Office PowerPoint</Application>
  <PresentationFormat>Widescreen</PresentationFormat>
  <Paragraphs>26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Aptos Display</vt:lpstr>
      <vt:lpstr>Aptos</vt:lpstr>
      <vt:lpstr>Congenial Black</vt:lpstr>
      <vt:lpstr>Century Gothic</vt:lpstr>
      <vt:lpstr>Arial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UNEB - Daniele Silva</dc:creator>
  <cp:lastModifiedBy>UNEB - Daniele Silva</cp:lastModifiedBy>
  <cp:revision>5</cp:revision>
  <dcterms:created xsi:type="dcterms:W3CDTF">2025-09-24T06:59:14Z</dcterms:created>
  <dcterms:modified xsi:type="dcterms:W3CDTF">2025-10-10T12:39:57Z</dcterms:modified>
</cp:coreProperties>
</file>