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4" r:id="rId10"/>
    <p:sldId id="266" r:id="rId11"/>
    <p:sldId id="285" r:id="rId12"/>
    <p:sldId id="269" r:id="rId13"/>
    <p:sldId id="286" r:id="rId14"/>
    <p:sldId id="271" r:id="rId15"/>
    <p:sldId id="287" r:id="rId16"/>
    <p:sldId id="273" r:id="rId17"/>
    <p:sldId id="274" r:id="rId18"/>
    <p:sldId id="275" r:id="rId19"/>
    <p:sldId id="276" r:id="rId20"/>
    <p:sldId id="283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ongenial Black" panose="02000503040000020004" pitchFamily="2" charset="0"/>
      <p:bold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806C"/>
    <a:srgbClr val="7C7D6C"/>
    <a:srgbClr val="892B41"/>
    <a:srgbClr val="B73958"/>
    <a:srgbClr val="7A0000"/>
    <a:srgbClr val="B00000"/>
    <a:srgbClr val="ED0000"/>
    <a:srgbClr val="C2788D"/>
    <a:srgbClr val="B96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100EA-BB36-4C38-8765-90D8DD757545}" v="1" dt="2025-10-10T12:51:14.1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>
        <p:scale>
          <a:sx n="100" d="100"/>
          <a:sy n="100" d="100"/>
        </p:scale>
        <p:origin x="15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NEB - Daniele Silva" userId="28c7a02c-036e-4b21-943b-613c38470abd" providerId="ADAL" clId="{B1D10227-675B-4B0F-95DB-7CA698DD48C6}"/>
    <pc:docChg chg="modSld">
      <pc:chgData name="UNEB - Daniele Silva" userId="28c7a02c-036e-4b21-943b-613c38470abd" providerId="ADAL" clId="{B1D10227-675B-4B0F-95DB-7CA698DD48C6}" dt="2025-10-10T12:51:14.100" v="8" actId="164"/>
      <pc:docMkLst>
        <pc:docMk/>
      </pc:docMkLst>
      <pc:sldChg chg="addSp modSp mod">
        <pc:chgData name="UNEB - Daniele Silva" userId="28c7a02c-036e-4b21-943b-613c38470abd" providerId="ADAL" clId="{B1D10227-675B-4B0F-95DB-7CA698DD48C6}" dt="2025-10-10T12:51:14.100" v="8" actId="164"/>
        <pc:sldMkLst>
          <pc:docMk/>
          <pc:sldMk cId="833776491" sldId="285"/>
        </pc:sldMkLst>
        <pc:spChg chg="add mod">
          <ac:chgData name="UNEB - Daniele Silva" userId="28c7a02c-036e-4b21-943b-613c38470abd" providerId="ADAL" clId="{B1D10227-675B-4B0F-95DB-7CA698DD48C6}" dt="2025-10-10T12:51:14.100" v="8" actId="164"/>
          <ac:spMkLst>
            <pc:docMk/>
            <pc:sldMk cId="833776491" sldId="285"/>
            <ac:spMk id="3" creationId="{C66E4986-F496-9130-4A05-B4036F7E2326}"/>
          </ac:spMkLst>
        </pc:spChg>
        <pc:grpChg chg="add mod">
          <ac:chgData name="UNEB - Daniele Silva" userId="28c7a02c-036e-4b21-943b-613c38470abd" providerId="ADAL" clId="{B1D10227-675B-4B0F-95DB-7CA698DD48C6}" dt="2025-10-10T12:51:14.100" v="8" actId="164"/>
          <ac:grpSpMkLst>
            <pc:docMk/>
            <pc:sldMk cId="833776491" sldId="285"/>
            <ac:grpSpMk id="5" creationId="{A9B32196-E6BE-FEC8-D375-BF6013B6A839}"/>
          </ac:grpSpMkLst>
        </pc:grpChg>
        <pc:picChg chg="mod">
          <ac:chgData name="UNEB - Daniele Silva" userId="28c7a02c-036e-4b21-943b-613c38470abd" providerId="ADAL" clId="{B1D10227-675B-4B0F-95DB-7CA698DD48C6}" dt="2025-10-10T12:51:14.100" v="8" actId="164"/>
          <ac:picMkLst>
            <pc:docMk/>
            <pc:sldMk cId="833776491" sldId="285"/>
            <ac:picMk id="4" creationId="{441EC279-4D00-97BA-495E-3A0FEFA878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C3386125-74EB-4D97-ACE9-9235EE62FE1C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entury Gothic" panose="020B0502020202020204" pitchFamily="34" charset="0"/>
              </a:defRPr>
            </a:lvl1pPr>
          </a:lstStyle>
          <a:p>
            <a:fld id="{8CD4D496-C552-4928-B7F4-C08016727678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303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5D14AC3C-503B-08CC-35CB-3CC57D5BC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5DDB3877-9827-FCC4-00A9-DFCE4DDA1EB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5312" y="1866558"/>
            <a:ext cx="11001375" cy="3235794"/>
          </a:xfrm>
        </p:spPr>
        <p:txBody>
          <a:bodyPr>
            <a:normAutofit/>
          </a:bodyPr>
          <a:lstStyle/>
          <a:p>
            <a:r>
              <a:rPr lang="pt-BR" sz="3600" i="1" dirty="0"/>
              <a:t>“[...] perdoa-nos as nossas dívidas, assim como nós também perdoamos aos nossos devedores.”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0DE65920-FB3E-9C26-9BA2-D55295F10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FA6929B-CB0D-2D67-911A-C800AB805007}"/>
              </a:ext>
            </a:extLst>
          </p:cNvPr>
          <p:cNvSpPr txBox="1"/>
          <p:nvPr/>
        </p:nvSpPr>
        <p:spPr>
          <a:xfrm>
            <a:off x="6579870" y="4068549"/>
            <a:ext cx="38147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B73958"/>
                </a:solidFill>
                <a:latin typeface="Congenial Black" panose="02000503040000020004" pitchFamily="2" charset="0"/>
              </a:rPr>
              <a:t>Mateus 6:12 </a:t>
            </a: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5C14865A-F5D8-BFA0-BD35-942289C58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E2009750-0FA3-D53B-C2DF-F30BB6D98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50" y="182919"/>
            <a:ext cx="1217437" cy="684808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9B32196-E6BE-FEC8-D375-BF6013B6A8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Imagem 3" descr="Texto sobre foto de homem&#10;&#10;O conteúdo gerado por IA pode estar incorreto.">
              <a:extLst>
                <a:ext uri="{FF2B5EF4-FFF2-40B4-BE49-F238E27FC236}">
                  <a16:creationId xmlns:a16="http://schemas.microsoft.com/office/drawing/2014/main" id="{441EC279-4D00-97BA-495E-3A0FEFA87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C66E4986-F496-9130-4A05-B4036F7E2326}"/>
                </a:ext>
              </a:extLst>
            </p:cNvPr>
            <p:cNvSpPr/>
            <p:nvPr/>
          </p:nvSpPr>
          <p:spPr>
            <a:xfrm rot="21171074">
              <a:off x="11268075" y="2362200"/>
              <a:ext cx="190500" cy="342900"/>
            </a:xfrm>
            <a:prstGeom prst="ellipse">
              <a:avLst/>
            </a:prstGeom>
            <a:solidFill>
              <a:srgbClr val="7F806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3776491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enina em pé em frente a água&#10;&#10;O conteúdo gerado por IA pode estar incorreto.">
            <a:extLst>
              <a:ext uri="{FF2B5EF4-FFF2-40B4-BE49-F238E27FC236}">
                <a16:creationId xmlns:a16="http://schemas.microsoft.com/office/drawing/2014/main" id="{47A9B4C4-EFC3-5325-9E39-62255609A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C64D1B6F-6D03-7023-E3D4-7D844EF2FF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" y="1354137"/>
            <a:ext cx="5876925" cy="2560637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“Perdoar é a ponte que precisamos atravessar para alcançar o perdão de Deus.”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54C4ADF-FE7F-6F26-E0A1-256E30C2B949}"/>
              </a:ext>
            </a:extLst>
          </p:cNvPr>
          <p:cNvSpPr txBox="1"/>
          <p:nvPr/>
        </p:nvSpPr>
        <p:spPr>
          <a:xfrm>
            <a:off x="704088" y="391477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i="1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Chave da Virada, </a:t>
            </a:r>
            <a:r>
              <a:rPr lang="pt-BR" sz="3600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p. 51 </a:t>
            </a: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769D713-1A85-FA30-A7B8-23E8450C8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2283617" y="1074273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D17953F-CA17-F2E1-005A-4D183A814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C744ADE8-7FA6-8490-4036-93EC61925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1A7E4E3F-D0DE-394B-52CA-AC33B6FC6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7" y="6114591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25043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98B1DE6D-A74A-3A9E-79F2-8722DDB4F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EA7833B2-D60E-F8D3-E3B8-2BCBC36F77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1912" y="1652856"/>
            <a:ext cx="10315823" cy="2211774"/>
          </a:xfrm>
        </p:spPr>
        <p:txBody>
          <a:bodyPr>
            <a:normAutofit/>
          </a:bodyPr>
          <a:lstStyle/>
          <a:p>
            <a:r>
              <a:rPr lang="pt-BR" i="1" dirty="0"/>
              <a:t>“No perdão de Deus, o coração do perdido é atraído ao grande coração do Infinito Amor. A torrente de compaixão divina derrama-se no espírito do pecador e, dele, na de outros.”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7E263C13-09B3-63B0-EFE3-3035E4C67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3836D79-9CC3-A913-C18B-145F01E76EAF}"/>
              </a:ext>
            </a:extLst>
          </p:cNvPr>
          <p:cNvSpPr txBox="1"/>
          <p:nvPr/>
        </p:nvSpPr>
        <p:spPr>
          <a:xfrm>
            <a:off x="2109787" y="3269859"/>
            <a:ext cx="81248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dirty="0">
                <a:solidFill>
                  <a:srgbClr val="B73958"/>
                </a:solidFill>
                <a:latin typeface="Congenial Black" panose="02000503040000020004" pitchFamily="2" charset="0"/>
              </a:rPr>
              <a:t>Parábolas de Jesus</a:t>
            </a:r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, p. 251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E222CF97-398B-F39F-E5D2-D54667F0E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Mulher com a boca aberta&#10;&#10;O conteúdo gerado por IA pode estar incorreto.">
            <a:extLst>
              <a:ext uri="{FF2B5EF4-FFF2-40B4-BE49-F238E27FC236}">
                <a16:creationId xmlns:a16="http://schemas.microsoft.com/office/drawing/2014/main" id="{1021B49C-2FBC-777E-621E-9A2C000FC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0D90ED0D-54C9-8A70-6997-937238974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802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a mão no rosto&#10;&#10;O conteúdo gerado por IA pode estar incorreto.">
            <a:extLst>
              <a:ext uri="{FF2B5EF4-FFF2-40B4-BE49-F238E27FC236}">
                <a16:creationId xmlns:a16="http://schemas.microsoft.com/office/drawing/2014/main" id="{E2F9BCA3-045B-57A3-09D2-4C3C0AD69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1FEFAD91-BB09-86BD-B671-B2F9DE77C0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1849" y="1367968"/>
            <a:ext cx="4305300" cy="2061032"/>
          </a:xfrm>
        </p:spPr>
        <p:txBody>
          <a:bodyPr>
            <a:normAutofit/>
          </a:bodyPr>
          <a:lstStyle/>
          <a:p>
            <a:r>
              <a:rPr lang="pt-BR" sz="2000" i="1" dirty="0"/>
              <a:t>“Suportem-se uns aos outros e perdoem-se mutuamente [...]. Assim como o Senhor perdoou vocês, perdoem também uns aos outros.”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D646F9-8640-B3D0-EAB6-86539662BAC2}"/>
              </a:ext>
            </a:extLst>
          </p:cNvPr>
          <p:cNvSpPr txBox="1"/>
          <p:nvPr/>
        </p:nvSpPr>
        <p:spPr>
          <a:xfrm>
            <a:off x="7371849" y="3429000"/>
            <a:ext cx="45216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Colossenses 3:13 (NAA)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0C72E596-D6F4-3FEA-4C2A-FFC35B10D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8917739" y="560590"/>
            <a:ext cx="1429860" cy="807378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7FC5D0A1-F8D3-AB02-0AFA-69445E29F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7" y="127259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eças de metal, corrente, escuro, mesa&#10;&#10;O conteúdo gerado por IA pode estar incorreto.">
            <a:extLst>
              <a:ext uri="{FF2B5EF4-FFF2-40B4-BE49-F238E27FC236}">
                <a16:creationId xmlns:a16="http://schemas.microsoft.com/office/drawing/2014/main" id="{1C73ADA9-329A-A881-FA1D-7236E5059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314E709D-9D77-3A1C-CE9C-C5C4ADED16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04" y="5565666"/>
            <a:ext cx="11034588" cy="1655762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É decidir viver sem se lembrar das correntes do ódio.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B7A6666-813A-DFC8-7882-BD0632511634}"/>
              </a:ext>
            </a:extLst>
          </p:cNvPr>
          <p:cNvSpPr txBox="1"/>
          <p:nvPr/>
        </p:nvSpPr>
        <p:spPr>
          <a:xfrm>
            <a:off x="2250217" y="4934694"/>
            <a:ext cx="7691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dirty="0">
                <a:solidFill>
                  <a:srgbClr val="C278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Perdão não é esquecer. </a:t>
            </a:r>
          </a:p>
        </p:txBody>
      </p:sp>
      <p:pic>
        <p:nvPicPr>
          <p:cNvPr id="5" name="Imagem 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1568363-FBDF-7418-F885-FA19A95B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4726779" y="4473357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8D6EB92F-E09F-9910-FCA0-09A06FBF6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com anel&#10;&#10;O conteúdo gerado por IA pode estar incorreto.">
            <a:extLst>
              <a:ext uri="{FF2B5EF4-FFF2-40B4-BE49-F238E27FC236}">
                <a16:creationId xmlns:a16="http://schemas.microsoft.com/office/drawing/2014/main" id="{B11EF521-E03C-ABC0-F803-89BEAF0D6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8C1C8F85-100F-A712-4A1C-8590595D1CE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283" y="2380788"/>
            <a:ext cx="10951431" cy="1761331"/>
          </a:xfrm>
        </p:spPr>
        <p:txBody>
          <a:bodyPr>
            <a:normAutofit/>
          </a:bodyPr>
          <a:lstStyle/>
          <a:p>
            <a:r>
              <a:rPr lang="pt-BR" sz="4400" b="1" dirty="0">
                <a:solidFill>
                  <a:schemeClr val="bg1"/>
                </a:solidFill>
              </a:rPr>
              <a:t>é a ponte entre a cruz e a cura.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3075AB8-1334-EEE8-98FF-74DC998886D2}"/>
              </a:ext>
            </a:extLst>
          </p:cNvPr>
          <p:cNvSpPr txBox="1"/>
          <p:nvPr/>
        </p:nvSpPr>
        <p:spPr>
          <a:xfrm>
            <a:off x="3209924" y="1165272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600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O perdão </a:t>
            </a:r>
          </a:p>
        </p:txBody>
      </p:sp>
      <p:pic>
        <p:nvPicPr>
          <p:cNvPr id="6" name="Imagem 5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DF2EE60-21F0-9CAF-9713-58DFEA7CA7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4831554" y="88540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105525A7-B84E-95BF-DD39-B5573F053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CA954-C72D-6067-D72A-B3921C7B9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velho, hidrante, guarda-chuva&#10;&#10;O conteúdo gerado por IA pode estar incorreto.">
            <a:extLst>
              <a:ext uri="{FF2B5EF4-FFF2-40B4-BE49-F238E27FC236}">
                <a16:creationId xmlns:a16="http://schemas.microsoft.com/office/drawing/2014/main" id="{69213AA0-80F9-F72E-5EE8-429917F70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9186EE63-B858-CB8C-6853-C73F74081DB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155ADA6-F2F7-C69D-4E71-C1B1D09E1D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278" y="2496670"/>
            <a:ext cx="5429250" cy="4048125"/>
          </a:xfrm>
        </p:spPr>
        <p:txBody>
          <a:bodyPr>
            <a:normAutofit/>
          </a:bodyPr>
          <a:lstStyle/>
          <a:p>
            <a:r>
              <a:rPr lang="pt-BR" sz="3200" b="1" dirty="0"/>
              <a:t> é viver com a leveza de quem foi libertado pelo Calvário e já não consegue guardar esse perdão só para si.</a:t>
            </a:r>
            <a:br>
              <a:rPr lang="pt-BR" sz="3200" b="1" dirty="0"/>
            </a:br>
            <a:endParaRPr lang="pt-BR" sz="3200" b="1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51EA1F2-0847-3ADD-E16F-8CAF04C7E063}"/>
              </a:ext>
            </a:extLst>
          </p:cNvPr>
          <p:cNvSpPr txBox="1"/>
          <p:nvPr/>
        </p:nvSpPr>
        <p:spPr>
          <a:xfrm>
            <a:off x="624728" y="1359415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9600" b="1" dirty="0">
                <a:solidFill>
                  <a:srgbClr val="7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Perdoar</a:t>
            </a:r>
            <a:endParaRPr lang="pt-BR" sz="9600" dirty="0">
              <a:solidFill>
                <a:srgbClr val="7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genial Black" panose="02000503040000020004" pitchFamily="2" charset="0"/>
            </a:endParaRP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B72A1432-6401-3986-2DA3-201CBE7740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2408284" y="1158907"/>
            <a:ext cx="2528887" cy="559727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527B7470-1CBE-9E0A-6A1D-716B1682D3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5203" y="6035078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Texto&#10;&#10;O conteúdo gerado por IA pode estar incorreto.">
            <a:extLst>
              <a:ext uri="{FF2B5EF4-FFF2-40B4-BE49-F238E27FC236}">
                <a16:creationId xmlns:a16="http://schemas.microsoft.com/office/drawing/2014/main" id="{A97D064B-0B70-9E1B-9C5B-55C67C243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Imagem 4" descr="Site&#10;&#10;O conteúdo gerado por IA pode estar incorreto.">
            <a:extLst>
              <a:ext uri="{FF2B5EF4-FFF2-40B4-BE49-F238E27FC236}">
                <a16:creationId xmlns:a16="http://schemas.microsoft.com/office/drawing/2014/main" id="{F6C84E72-2E3B-20A1-024C-023E64C76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0"/>
            <a:ext cx="12192003" cy="6858002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E9E18980-C732-65C4-6656-04922F002A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77B0364-CC41-0291-3843-C2E8A2D65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" t="9892" r="65615" b="78580"/>
          <a:stretch>
            <a:fillRect/>
          </a:stretch>
        </p:blipFill>
        <p:spPr>
          <a:xfrm>
            <a:off x="6799027" y="1657864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116B26F6-1F92-1A33-6FE9-174915DA56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AC33515F-7C6B-D52F-5F7C-D81B4AF602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Foto a noite&#10;&#10;O conteúdo gerado por IA pode estar incorreto.">
            <a:extLst>
              <a:ext uri="{FF2B5EF4-FFF2-40B4-BE49-F238E27FC236}">
                <a16:creationId xmlns:a16="http://schemas.microsoft.com/office/drawing/2014/main" id="{FD19B5C3-1A7D-94CF-429B-4394D2A9DA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1695450"/>
            <a:ext cx="10229850" cy="2438400"/>
          </a:xfrm>
        </p:spPr>
        <p:txBody>
          <a:bodyPr>
            <a:normAutofit/>
          </a:bodyPr>
          <a:lstStyle/>
          <a:p>
            <a:r>
              <a:rPr lang="pt-BR" sz="3600" i="1" dirty="0"/>
              <a:t>“Será que você também não devia ter compaixão do seu conservo, assim como eu tive compaixão de você?”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1BDBC5-4EA0-E52F-7132-A76E41B66808}"/>
              </a:ext>
            </a:extLst>
          </p:cNvPr>
          <p:cNvSpPr txBox="1"/>
          <p:nvPr/>
        </p:nvSpPr>
        <p:spPr>
          <a:xfrm>
            <a:off x="5476874" y="4019550"/>
            <a:ext cx="5819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Mateus 18:33 (NAA)</a:t>
            </a:r>
            <a:r>
              <a:rPr lang="pt-BR" sz="40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9B062DAB-F6AD-7524-95E7-E2DF3157E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DF5D8779-2205-CC84-85FD-7B01F8E56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Homem falando no microfone&#10;&#10;O conteúdo gerado por IA pode estar incorreto.">
            <a:extLst>
              <a:ext uri="{FF2B5EF4-FFF2-40B4-BE49-F238E27FC236}">
                <a16:creationId xmlns:a16="http://schemas.microsoft.com/office/drawing/2014/main" id="{81AF951A-0511-3D82-80F3-463EE1A95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" y="745"/>
            <a:ext cx="12190675" cy="6857255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15B99E8-591E-153F-5F50-DF40BCBF703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3CDA96A4-D46B-F2AF-E621-1A47FB4C51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4782" y="5159692"/>
            <a:ext cx="9228794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  <a:r>
              <a:rPr lang="pt-BR" sz="114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8" name="Imagem 7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8D0F4FB0-08BA-FD06-9CD0-68B36B270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2306336" y="4957408"/>
            <a:ext cx="2528887" cy="559727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981B03C6-6556-59CF-651C-304FCA43C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nseto com asas&#10;&#10;O conteúdo gerado por IA pode estar incorreto.">
            <a:extLst>
              <a:ext uri="{FF2B5EF4-FFF2-40B4-BE49-F238E27FC236}">
                <a16:creationId xmlns:a16="http://schemas.microsoft.com/office/drawing/2014/main" id="{FC58D159-AB06-4254-2489-891C98EE5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6" name="Imagem 5" descr="Foto a noite&#10;&#10;O conteúdo gerado por IA pode estar incorreto.">
            <a:extLst>
              <a:ext uri="{FF2B5EF4-FFF2-40B4-BE49-F238E27FC236}">
                <a16:creationId xmlns:a16="http://schemas.microsoft.com/office/drawing/2014/main" id="{19F73FEB-F848-ED7D-B9BC-E84AB26442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6322" y="2284821"/>
            <a:ext cx="5457828" cy="5105400"/>
          </a:xfrm>
        </p:spPr>
        <p:txBody>
          <a:bodyPr>
            <a:normAutofit/>
          </a:bodyPr>
          <a:lstStyle/>
          <a:p>
            <a:r>
              <a:rPr lang="pt-BR" sz="2800" b="1" dirty="0"/>
              <a:t>E esse perdão só se completa quando flui através de nós. </a:t>
            </a:r>
          </a:p>
          <a:p>
            <a:r>
              <a:rPr lang="pt-BR" sz="2800" b="1" dirty="0"/>
              <a:t>A graça que recebemos precisa se tornar a graça que oferecemos.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C3AB9C-BCBC-CEB5-D008-B44A48BC9D18}"/>
              </a:ext>
            </a:extLst>
          </p:cNvPr>
          <p:cNvSpPr txBox="1"/>
          <p:nvPr/>
        </p:nvSpPr>
        <p:spPr>
          <a:xfrm>
            <a:off x="757236" y="1230868"/>
            <a:ext cx="6096000" cy="13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4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Fomos perdoados com sangue. </a:t>
            </a:r>
            <a:endParaRPr lang="pt-BR" sz="4800" dirty="0">
              <a:solidFill>
                <a:srgbClr val="B73958"/>
              </a:solidFill>
              <a:latin typeface="Congenial Black" panose="02000503040000020004" pitchFamily="2" charset="0"/>
            </a:endParaRPr>
          </a:p>
        </p:txBody>
      </p:sp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22446193-CBAA-B614-40CE-C1B49C014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180ABFE-7DCF-2E08-32F6-A9C9F055D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Imagem 3" descr="Foto a noite&#10;&#10;O conteúdo gerado por IA pode estar incorreto.">
            <a:extLst>
              <a:ext uri="{FF2B5EF4-FFF2-40B4-BE49-F238E27FC236}">
                <a16:creationId xmlns:a16="http://schemas.microsoft.com/office/drawing/2014/main" id="{AD5CABBC-E752-1F4B-B55D-80AD425D23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9162" y="1681331"/>
            <a:ext cx="10353675" cy="2179637"/>
          </a:xfrm>
        </p:spPr>
        <p:txBody>
          <a:bodyPr>
            <a:normAutofit/>
          </a:bodyPr>
          <a:lstStyle/>
          <a:p>
            <a:r>
              <a:rPr lang="pt-BR" sz="2800" i="1" dirty="0"/>
              <a:t>O perdão que recebemos por meio da cruz não é apenas para consolo, ele é para transformação. “Aquele que recusa perdoar, rejeita a única esperança de perdão.”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812D23-6CDE-3535-8466-921AE1448314}"/>
              </a:ext>
            </a:extLst>
          </p:cNvPr>
          <p:cNvSpPr txBox="1"/>
          <p:nvPr/>
        </p:nvSpPr>
        <p:spPr>
          <a:xfrm>
            <a:off x="1447800" y="3568581"/>
            <a:ext cx="96297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3200" i="1" dirty="0">
                <a:solidFill>
                  <a:srgbClr val="B73958"/>
                </a:solidFill>
                <a:latin typeface="Congenial Black" panose="02000503040000020004" pitchFamily="2" charset="0"/>
              </a:rPr>
              <a:t>Parábolas de Jesus</a:t>
            </a:r>
            <a:r>
              <a:rPr lang="pt-BR" sz="3200" dirty="0">
                <a:solidFill>
                  <a:srgbClr val="B73958"/>
                </a:solidFill>
                <a:latin typeface="Congenial Black" panose="02000503040000020004" pitchFamily="2" charset="0"/>
              </a:rPr>
              <a:t>, p. 127</a:t>
            </a:r>
          </a:p>
        </p:txBody>
      </p:sp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1C6FC099-52A2-EA96-C76D-8C62BA90E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E4F9A598-C1B3-665D-36CF-027EA7CAC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FC95C01F-E5D6-A31F-E197-535C3D8E9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Imagem 4" descr="Foto a noite&#10;&#10;O conteúdo gerado por IA pode estar incorreto.">
            <a:extLst>
              <a:ext uri="{FF2B5EF4-FFF2-40B4-BE49-F238E27FC236}">
                <a16:creationId xmlns:a16="http://schemas.microsoft.com/office/drawing/2014/main" id="{56FA00C9-5ED2-4F78-6979-D5D731E169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1754186"/>
            <a:ext cx="11544300" cy="2369485"/>
          </a:xfrm>
        </p:spPr>
        <p:txBody>
          <a:bodyPr>
            <a:normAutofit/>
          </a:bodyPr>
          <a:lstStyle/>
          <a:p>
            <a:r>
              <a:rPr lang="pt-BR" sz="3000" i="1" dirty="0"/>
              <a:t>“Aquele que não perdoa, obstrui o próprio conduto, pelo qual, unicamente, pode receber a misericórdia de Deus.” 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2341E6BA-DD45-48B2-C312-705FE3B2E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727358B-4300-7F14-C270-1FD22AFCD8AD}"/>
              </a:ext>
            </a:extLst>
          </p:cNvPr>
          <p:cNvSpPr txBox="1"/>
          <p:nvPr/>
        </p:nvSpPr>
        <p:spPr>
          <a:xfrm>
            <a:off x="1491709" y="3167389"/>
            <a:ext cx="94562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dirty="0">
                <a:solidFill>
                  <a:srgbClr val="B73958"/>
                </a:solidFill>
                <a:latin typeface="Congenial Black" panose="02000503040000020004" pitchFamily="2" charset="0"/>
              </a:rPr>
              <a:t>A Maravilhosa Graça de Deus</a:t>
            </a:r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, p. 331</a:t>
            </a: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CFA1B136-905D-F4CA-B5D8-993BBB2371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Jogador de basquete com bola na mão&#10;&#10;O conteúdo gerado por IA pode estar incorreto.">
            <a:extLst>
              <a:ext uri="{FF2B5EF4-FFF2-40B4-BE49-F238E27FC236}">
                <a16:creationId xmlns:a16="http://schemas.microsoft.com/office/drawing/2014/main" id="{32A7EF7C-C070-CCCF-FF1A-F57E39AA9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95D4521F-CF14-8D2B-CC24-FD3FE3CAA2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399" y="1495425"/>
            <a:ext cx="5448300" cy="4133850"/>
          </a:xfrm>
        </p:spPr>
        <p:txBody>
          <a:bodyPr>
            <a:normAutofit/>
          </a:bodyPr>
          <a:lstStyle/>
          <a:p>
            <a:r>
              <a:rPr lang="pt-BR" sz="2800" dirty="0"/>
              <a:t>Sabe qual é a maior barreira para receber misericórdia?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6448B20-546A-C6C6-BE4D-5AC486525EF4}"/>
              </a:ext>
            </a:extLst>
          </p:cNvPr>
          <p:cNvSpPr txBox="1"/>
          <p:nvPr/>
        </p:nvSpPr>
        <p:spPr>
          <a:xfrm>
            <a:off x="323850" y="3336667"/>
            <a:ext cx="5867400" cy="1712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dirty="0">
                <a:latin typeface="Century Gothic" panose="020B0502020202020204" pitchFamily="34" charset="0"/>
              </a:rPr>
              <a:t>Se você quer ser perdoado, comece abrindo o coração para perdoar.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232F285-C2B0-AB21-EBD2-FA28A2615EE8}"/>
              </a:ext>
            </a:extLst>
          </p:cNvPr>
          <p:cNvSpPr txBox="1"/>
          <p:nvPr/>
        </p:nvSpPr>
        <p:spPr>
          <a:xfrm>
            <a:off x="695324" y="2598003"/>
            <a:ext cx="5124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dirty="0">
                <a:solidFill>
                  <a:srgbClr val="892B41"/>
                </a:solidFill>
                <a:latin typeface="Congenial Black" panose="02000503040000020004" pitchFamily="2" charset="0"/>
              </a:rPr>
              <a:t>É não oferecê-la. 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794C17D-FF93-D5C9-40AB-AA2D9CF72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" t="36453" r="65505" b="52019"/>
          <a:stretch>
            <a:fillRect/>
          </a:stretch>
        </p:blipFill>
        <p:spPr>
          <a:xfrm>
            <a:off x="1993104" y="1089414"/>
            <a:ext cx="2528887" cy="55972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C6558C0D-964F-80EF-9AA0-96F72D9362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31652153-4A31-B639-F275-1B318F2B6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6D04C2B1-41C8-11CB-D0D3-3F1C941F7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73529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340</Words>
  <Application>Microsoft Office PowerPoint</Application>
  <PresentationFormat>Widescreen</PresentationFormat>
  <Paragraphs>29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Aptos Display</vt:lpstr>
      <vt:lpstr>Congenial Black</vt:lpstr>
      <vt:lpstr>Century 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3</cp:revision>
  <dcterms:created xsi:type="dcterms:W3CDTF">2025-09-24T06:59:14Z</dcterms:created>
  <dcterms:modified xsi:type="dcterms:W3CDTF">2025-10-10T12:51:31Z</dcterms:modified>
</cp:coreProperties>
</file>