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9" r:id="rId2"/>
    <p:sldId id="257" r:id="rId3"/>
    <p:sldId id="258" r:id="rId4"/>
    <p:sldId id="259" r:id="rId5"/>
    <p:sldId id="260" r:id="rId6"/>
    <p:sldId id="277" r:id="rId7"/>
    <p:sldId id="261" r:id="rId8"/>
    <p:sldId id="262" r:id="rId9"/>
    <p:sldId id="263" r:id="rId10"/>
    <p:sldId id="283" r:id="rId11"/>
    <p:sldId id="266" r:id="rId12"/>
    <p:sldId id="284" r:id="rId13"/>
    <p:sldId id="269" r:id="rId14"/>
    <p:sldId id="285" r:id="rId15"/>
    <p:sldId id="271" r:id="rId16"/>
    <p:sldId id="286" r:id="rId17"/>
    <p:sldId id="273" r:id="rId18"/>
    <p:sldId id="274" r:id="rId19"/>
    <p:sldId id="275" r:id="rId20"/>
    <p:sldId id="276" r:id="rId21"/>
    <p:sldId id="287" r:id="rId22"/>
  </p:sldIdLst>
  <p:sldSz cx="12192000" cy="6858000"/>
  <p:notesSz cx="6858000" cy="9144000"/>
  <p:embeddedFontLs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Congenial Black" panose="02000503040000020004" pitchFamily="2" charset="0"/>
      <p:bold r:id="rId28"/>
      <p:boldItalic r:id="rId29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676BDD-5EF3-D31E-9BA3-BD51AAC9AF7F}" name="DSA - Beatriz de Albuquerque Ozorio Rago" initials="Bd" userId="S::beatriz.ozorio@adventistas.org::073f1caa-c851-4470-85c4-4d504c612e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5E7F"/>
    <a:srgbClr val="7B2942"/>
    <a:srgbClr val="9E3455"/>
    <a:srgbClr val="B73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" y="5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ACCCEF44-56EC-4AE9-A4CD-B7FBAD66F4E4}" type="datetimeFigureOut">
              <a:rPr lang="pt-BR" smtClean="0"/>
              <a:pPr/>
              <a:t>10/10/2025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8B4F380A-48D6-4EBE-AB5E-42EC3FF0601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7550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B4BDC-737C-A132-66C1-45A9C008D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7E3814-4D17-15D4-3060-C43F578D2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4CEA1E-FD80-6006-3969-9C5415613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FEA62E-5ACD-2805-9F87-53DD41D1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DD6E07-C0CF-4869-974A-F5C25EDA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44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013C-7BB0-D1FE-4E8A-8E93DD36E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EEF36B7-1171-6D8E-E1EE-8746E56CB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7BA368-2CF1-7609-9BBB-F4A8F5886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CF3C8D-B825-5D85-761A-44B9437D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E8F8D2-99B7-E14E-9871-C0CAEC20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0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131BB9-11D0-781E-1297-5AD858328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5F9E72-959C-54B4-2B8C-B80EC8E8E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747699-4899-BCA0-DA27-8B4391295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C61ED5-3A43-A2FC-AE6E-261E58EDF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0332D2-4119-BC09-2F79-BCE6F093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6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0B47E-D7A4-763D-8F20-FCA2E9F3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AB45E8-1240-8F96-48F2-3504D6A2F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15B640-11F3-4F92-2AB6-49508DE82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C94307-9E51-DC9C-59B0-0568D974A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FDE3E6-DA99-2ACA-285F-059E62BCD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AA6F5D-E5FD-CF20-A590-840B45C1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306007-E978-7915-5644-DFDDBA91C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EAC0E4-553A-3B4F-486E-50394CDDD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62D10B-6A49-E3B4-AE11-30E1BDAF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003F19-DB8A-DEC0-D7D8-F2D60C48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40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034634-F34E-1677-1C84-6F9F4AFAF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A60A58-660B-5A53-0636-FA3FECD95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C4545D-2EE4-42BD-B52E-370FFE4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E4307D-8F40-0017-3EC2-809B4178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4B5ED8-E4E8-98A4-118D-972765AC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F19F3B-C5E9-C503-FE43-4123E307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1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BA9C3-882F-5321-3BBA-92FE6F5A3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34D8AF-B22E-97F0-9907-975980F3C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78FAF6-6BCD-8088-966D-1A8715702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F816126-AF8C-F58E-E947-3A0C21695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047C7F1-098C-6294-2E38-38239621FF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52A110D-0FF6-6B9F-12C3-4217A4BD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FD9B15A-D7EA-CBA7-AD66-B2B1BE52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A2822B9-53A3-5E37-5E50-AD3B4F7E9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6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7504D-0021-8281-ECB4-1C86FF70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58700E4-2465-BFB1-5CFB-833CE28DC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B2D1F4-8ABA-943A-49E4-99BD07ED5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CF91E73-5BDF-4EB5-4B68-56C4C208D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7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80033A2-009F-B4C8-7653-AA443D1C6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B38309A-E78C-5225-C75D-FC65F7BCD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5098C42-90CA-4815-CAC0-14FA125A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9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FBC529-B8F7-FBC0-2B05-188C6564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DBB908-3CBD-21EB-EB03-4CCF85311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56D81C5-8262-3F00-02F6-FAA858A6A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A29129-DE77-B42D-35AE-AA16D947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A02689-B791-9032-BE74-87D651BBD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F621A7-FF0F-B6B5-6280-90CE2523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675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5300E-3BE8-8189-3FE4-A1351C47C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310B3F-6464-47F1-625E-136DA1049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EA6B31-4D45-DC24-2170-77712B687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F9B232-BD26-EA80-FA32-1EEB16320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610B3B-E525-1DBC-AB6C-7EE4E119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0F9B6D-D8FB-F7F9-5EE0-BE140376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50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1EC4E1D-680F-4D13-5A43-308268FE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E02D51-0AA0-BC45-21F3-1C57EBF00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587F49-B6B2-D8B5-D379-713883EC8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7B849E36-F21D-4670-BFAB-840F59F2F716}" type="datetimeFigureOut">
              <a:rPr lang="pt-BR" smtClean="0"/>
              <a:pPr/>
              <a:t>10/10/2025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3582A4-C26F-95E5-07CC-A7287B9E5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7201AC-2899-51F4-9F75-C7F675168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8A5D888-8526-4391-AE16-5926CF82BAB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570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6918E5D7-6DEA-501F-C3B5-1B72ED66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AF804B89-755E-8A31-9EE5-D5E165968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9BE3FB04-8F32-A34A-D4F5-9AEF42B79850}"/>
              </a:ext>
            </a:extLst>
          </p:cNvPr>
          <p:cNvSpPr/>
          <p:nvPr/>
        </p:nvSpPr>
        <p:spPr>
          <a:xfrm>
            <a:off x="11127543" y="361950"/>
            <a:ext cx="686205" cy="686205"/>
          </a:xfrm>
          <a:custGeom>
            <a:avLst/>
            <a:gdLst/>
            <a:ahLst/>
            <a:cxnLst/>
            <a:rect l="l" t="t" r="r" b="b"/>
            <a:pathLst>
              <a:path w="686205" h="686205">
                <a:moveTo>
                  <a:pt x="0" y="0"/>
                </a:moveTo>
                <a:lnTo>
                  <a:pt x="686205" y="0"/>
                </a:lnTo>
                <a:lnTo>
                  <a:pt x="686205" y="686205"/>
                </a:lnTo>
                <a:lnTo>
                  <a:pt x="0" y="686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8DFFC8DF-BA92-B6DE-24F3-694B411F2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2" y="914602"/>
            <a:ext cx="7277100" cy="4093369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79492E98-2517-178E-E92F-2C13EC25B02D}"/>
              </a:ext>
            </a:extLst>
          </p:cNvPr>
          <p:cNvSpPr txBox="1">
            <a:spLocks/>
          </p:cNvSpPr>
          <p:nvPr/>
        </p:nvSpPr>
        <p:spPr>
          <a:xfrm>
            <a:off x="1054527" y="4150721"/>
            <a:ext cx="5581650" cy="497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rgbClr val="453630"/>
                </a:solidFill>
                <a:latin typeface="Century Gothic" panose="020B0502020202020204" pitchFamily="34" charset="0"/>
              </a:rPr>
              <a:t>EVANGELISMO FEMININO 2026</a:t>
            </a:r>
          </a:p>
        </p:txBody>
      </p:sp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DEAAE339-95AE-6487-5B93-2FFBB43FD7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1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omputador com imagem de homem com a mão no rosto&#10;&#10;O conteúdo gerado por IA pode estar incorreto.">
            <a:extLst>
              <a:ext uri="{FF2B5EF4-FFF2-40B4-BE49-F238E27FC236}">
                <a16:creationId xmlns:a16="http://schemas.microsoft.com/office/drawing/2014/main" id="{A46B590A-664D-9533-A258-8B1E2E600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BD2DBC88-7266-C319-B893-560F8D19D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21022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55155-9E37-87A2-68F0-520D246E9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D148A0C0-CCDD-D0D4-A968-A5451E5E8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2EC996D-FEEC-5ABA-4268-E3FD0C7BB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908" y="1595008"/>
            <a:ext cx="11502183" cy="20059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i="1" dirty="0"/>
              <a:t>Aqueles que “depositam sua confiança nas boas obras e bons motivos, e estão fortes em sua justiça própria. Não estão firmes no Senhor e na força de Seu poder. Esses ‘não têm raiz em si’, porque não estão ligados a Cristo.” 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418EBE49-BB96-1D9C-D53B-A103825CA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691EC4-7B9A-A29C-8FD7-FBDF1FF53DA2}"/>
              </a:ext>
            </a:extLst>
          </p:cNvPr>
          <p:cNvSpPr txBox="1"/>
          <p:nvPr/>
        </p:nvSpPr>
        <p:spPr>
          <a:xfrm>
            <a:off x="2190749" y="3428999"/>
            <a:ext cx="80581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Ellen G. White, </a:t>
            </a:r>
            <a:r>
              <a:rPr lang="pt-BR" sz="2800" b="1" i="1" dirty="0">
                <a:solidFill>
                  <a:srgbClr val="B73958"/>
                </a:solidFill>
                <a:latin typeface="Congenial Black" panose="02000503040000020004" pitchFamily="2" charset="0"/>
              </a:rPr>
              <a:t>Parábolas de Jesus</a:t>
            </a:r>
            <a:r>
              <a:rPr lang="pt-BR" sz="28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, p. 16 </a:t>
            </a:r>
          </a:p>
          <a:p>
            <a:pPr algn="ctr"/>
            <a:r>
              <a:rPr lang="pt-BR" sz="28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 </a:t>
            </a:r>
          </a:p>
        </p:txBody>
      </p:sp>
      <p:pic>
        <p:nvPicPr>
          <p:cNvPr id="5" name="Imagem 4" descr="Texto, Logotipo&#10;&#10;O conteúdo gerado por IA pode estar incorreto.">
            <a:extLst>
              <a:ext uri="{FF2B5EF4-FFF2-40B4-BE49-F238E27FC236}">
                <a16:creationId xmlns:a16="http://schemas.microsoft.com/office/drawing/2014/main" id="{CCE515F2-F65B-0EFA-36DF-EB34D4384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7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omem ao lado de tela de computador com texto preto sobre fundo escuro&#10;&#10;O conteúdo gerado por IA pode estar incorreto.">
            <a:extLst>
              <a:ext uri="{FF2B5EF4-FFF2-40B4-BE49-F238E27FC236}">
                <a16:creationId xmlns:a16="http://schemas.microsoft.com/office/drawing/2014/main" id="{688E5C13-F3A0-1542-E928-E181F53EC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Texto, Logotipo&#10;&#10;O conteúdo gerado por IA pode estar incorreto.">
            <a:extLst>
              <a:ext uri="{FF2B5EF4-FFF2-40B4-BE49-F238E27FC236}">
                <a16:creationId xmlns:a16="http://schemas.microsoft.com/office/drawing/2014/main" id="{71F3A51F-4F6F-4264-488B-0A229EB10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73586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A834B-12C1-4175-4CFC-E932F51FA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olo de chocolate&#10;&#10;O conteúdo gerado por IA pode estar incorreto.">
            <a:extLst>
              <a:ext uri="{FF2B5EF4-FFF2-40B4-BE49-F238E27FC236}">
                <a16:creationId xmlns:a16="http://schemas.microsoft.com/office/drawing/2014/main" id="{4F812725-645F-A13C-D906-F8616DE02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Imagem 7" descr="Foto a noite&#10;&#10;O conteúdo gerado por IA pode estar incorreto.">
            <a:extLst>
              <a:ext uri="{FF2B5EF4-FFF2-40B4-BE49-F238E27FC236}">
                <a16:creationId xmlns:a16="http://schemas.microsoft.com/office/drawing/2014/main" id="{219FE0BF-37DB-E78C-8848-23B7D7EF82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D481050-FC86-3E01-5ED4-6884C1E40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975" y="2601119"/>
            <a:ext cx="9144000" cy="1655762"/>
          </a:xfrm>
        </p:spPr>
        <p:txBody>
          <a:bodyPr>
            <a:normAutofit/>
          </a:bodyPr>
          <a:lstStyle/>
          <a:p>
            <a:r>
              <a:rPr lang="pt-BR" sz="3600" b="1" dirty="0"/>
              <a:t>Bíblia. Oração. Comunhão. Missão.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960FD80-0AF8-7A01-4D69-76159A14450A}"/>
              </a:ext>
            </a:extLst>
          </p:cNvPr>
          <p:cNvSpPr txBox="1"/>
          <p:nvPr/>
        </p:nvSpPr>
        <p:spPr>
          <a:xfrm>
            <a:off x="2085975" y="1196459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dirty="0">
                <a:solidFill>
                  <a:srgbClr val="B73958"/>
                </a:solidFill>
                <a:latin typeface="Congenial Black" panose="02000503040000020004" pitchFamily="2" charset="0"/>
              </a:rPr>
              <a:t>A vida espiritual precisa de nutrição. </a:t>
            </a:r>
          </a:p>
        </p:txBody>
      </p:sp>
      <p:pic>
        <p:nvPicPr>
          <p:cNvPr id="7" name="Imagem 6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A8D1F098-13DA-42C4-47A5-25290B53A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t="9773" r="65638" b="78699"/>
          <a:stretch>
            <a:fillRect/>
          </a:stretch>
        </p:blipFill>
        <p:spPr>
          <a:xfrm>
            <a:off x="3869531" y="740832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5A6F49E4-B1F3-E341-8F96-916ADA4D2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omem com os braços abertos&#10;&#10;O conteúdo gerado por IA pode estar incorreto.">
            <a:extLst>
              <a:ext uri="{FF2B5EF4-FFF2-40B4-BE49-F238E27FC236}">
                <a16:creationId xmlns:a16="http://schemas.microsoft.com/office/drawing/2014/main" id="{EFFC2EFC-7198-8DFC-A54A-15F9F2A91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Texto, Logotipo&#10;&#10;O conteúdo gerado por IA pode estar incorreto.">
            <a:extLst>
              <a:ext uri="{FF2B5EF4-FFF2-40B4-BE49-F238E27FC236}">
                <a16:creationId xmlns:a16="http://schemas.microsoft.com/office/drawing/2014/main" id="{1716409B-4FB1-8A65-AB90-8561E17F8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79707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25E9E-93EB-0E32-C948-6AF8C568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ão de pessoa&#10;&#10;O conteúdo gerado por IA pode estar incorreto.">
            <a:extLst>
              <a:ext uri="{FF2B5EF4-FFF2-40B4-BE49-F238E27FC236}">
                <a16:creationId xmlns:a16="http://schemas.microsoft.com/office/drawing/2014/main" id="{C5913C3A-CC66-EA96-0041-E14883604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Imagem 7" descr="Mão de pessoa&#10;&#10;O conteúdo gerado por IA pode estar incorreto.">
            <a:extLst>
              <a:ext uri="{FF2B5EF4-FFF2-40B4-BE49-F238E27FC236}">
                <a16:creationId xmlns:a16="http://schemas.microsoft.com/office/drawing/2014/main" id="{0D99ECBB-F4E1-8B9C-C0FA-B4D5165E6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3845EC9A-528C-0AAA-EA35-EF229B2D57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C4CB0A7-CD3F-A2A0-B236-1C4EF9A6B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4372" y="3143071"/>
            <a:ext cx="5939956" cy="1828800"/>
          </a:xfrm>
        </p:spPr>
        <p:txBody>
          <a:bodyPr>
            <a:norm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é aquela que semeia até em solo duro.</a:t>
            </a:r>
            <a:r>
              <a:rPr lang="pt-BR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DDA90D1-B685-DED2-9B38-C6CF566DF28F}"/>
              </a:ext>
            </a:extLst>
          </p:cNvPr>
          <p:cNvSpPr txBox="1"/>
          <p:nvPr/>
        </p:nvSpPr>
        <p:spPr>
          <a:xfrm>
            <a:off x="5164372" y="2228671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dirty="0">
                <a:solidFill>
                  <a:srgbClr val="CA5E7F"/>
                </a:solidFill>
                <a:latin typeface="Congenial Black" panose="02000503040000020004" pitchFamily="2" charset="0"/>
              </a:rPr>
              <a:t>A missão fiel 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94147BB4-F51F-8DDA-A660-F12E5BB68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36250" r="65781" b="52222"/>
          <a:stretch>
            <a:fillRect/>
          </a:stretch>
        </p:blipFill>
        <p:spPr>
          <a:xfrm>
            <a:off x="6869906" y="1865152"/>
            <a:ext cx="2528887" cy="559727"/>
          </a:xfrm>
          <a:prstGeom prst="rect">
            <a:avLst/>
          </a:prstGeom>
        </p:spPr>
      </p:pic>
      <p:pic>
        <p:nvPicPr>
          <p:cNvPr id="9" name="Imagem 8" descr="Texto, Logotipo&#10;&#10;O conteúdo gerado por IA pode estar incorreto.">
            <a:extLst>
              <a:ext uri="{FF2B5EF4-FFF2-40B4-BE49-F238E27FC236}">
                <a16:creationId xmlns:a16="http://schemas.microsoft.com/office/drawing/2014/main" id="{CA7D2FC2-1C73-0BE8-1B81-2BEC8C057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éu noturno com estrelas&#10;&#10;O conteúdo gerado por IA pode estar incorreto.">
            <a:extLst>
              <a:ext uri="{FF2B5EF4-FFF2-40B4-BE49-F238E27FC236}">
                <a16:creationId xmlns:a16="http://schemas.microsoft.com/office/drawing/2014/main" id="{BAA8C410-B2DE-87EF-DE56-78C306D68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Texto, Logotipo&#10;&#10;O conteúdo gerado por IA pode estar incorreto.">
            <a:extLst>
              <a:ext uri="{FF2B5EF4-FFF2-40B4-BE49-F238E27FC236}">
                <a16:creationId xmlns:a16="http://schemas.microsoft.com/office/drawing/2014/main" id="{9402B654-1D30-AFDA-A7DF-B501DB3DE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62679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95658-C0A9-C717-0AC9-7468977A3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FF31B368-F350-8DCF-628C-05257FB7E7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Imagem 3" descr="Rosto de mulher sorrindo&#10;&#10;O conteúdo gerado por IA pode estar incorreto.">
            <a:extLst>
              <a:ext uri="{FF2B5EF4-FFF2-40B4-BE49-F238E27FC236}">
                <a16:creationId xmlns:a16="http://schemas.microsoft.com/office/drawing/2014/main" id="{CDFAE578-2637-FF71-4353-155492BF6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AA595F4-7A10-B84B-C17A-178C51CCF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750" y="2641660"/>
            <a:ext cx="6191250" cy="2713037"/>
          </a:xfrm>
        </p:spPr>
        <p:txBody>
          <a:bodyPr>
            <a:normAutofit/>
          </a:bodyPr>
          <a:lstStyle/>
          <a:p>
            <a:r>
              <a:rPr lang="pt-BR" sz="3600" i="1" dirty="0">
                <a:solidFill>
                  <a:schemeClr val="bg1"/>
                </a:solidFill>
              </a:rPr>
              <a:t>transforma bolinhas em palavras, lágrimas em testemunhos.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6CF046F-E115-6978-DBAA-40EFDB2ABB8C}"/>
              </a:ext>
            </a:extLst>
          </p:cNvPr>
          <p:cNvSpPr txBox="1"/>
          <p:nvPr/>
        </p:nvSpPr>
        <p:spPr>
          <a:xfrm>
            <a:off x="762000" y="184415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dirty="0">
                <a:solidFill>
                  <a:srgbClr val="CA5E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A perseverança 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3B01217E-B0B4-17D2-E749-B45E43D2A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36250" r="65781" b="52222"/>
          <a:stretch>
            <a:fillRect/>
          </a:stretch>
        </p:blipFill>
        <p:spPr>
          <a:xfrm>
            <a:off x="2497931" y="1439717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C1FA1EB4-7621-63BC-283D-13CF7C3EBA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AA0E9-DA6B-3664-522B-8C007D746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ao ar livre, marrom, tábua, pequeno&#10;&#10;O conteúdo gerado por IA pode estar incorreto.">
            <a:extLst>
              <a:ext uri="{FF2B5EF4-FFF2-40B4-BE49-F238E27FC236}">
                <a16:creationId xmlns:a16="http://schemas.microsoft.com/office/drawing/2014/main" id="{8513758F-9795-65E6-ECDC-744BC7CAD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Imagem 5" descr="Foto a noite&#10;&#10;O conteúdo gerado por IA pode estar incorreto.">
            <a:extLst>
              <a:ext uri="{FF2B5EF4-FFF2-40B4-BE49-F238E27FC236}">
                <a16:creationId xmlns:a16="http://schemas.microsoft.com/office/drawing/2014/main" id="{01B2EDC4-9314-D7F8-A5B0-88B6C9670D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DDBA2BF6-FD65-A208-DE5B-A035CC077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550" y="2859087"/>
            <a:ext cx="6019800" cy="2617787"/>
          </a:xfrm>
        </p:spPr>
        <p:txBody>
          <a:bodyPr>
            <a:normAutofit/>
          </a:bodyPr>
          <a:lstStyle/>
          <a:p>
            <a:r>
              <a:rPr lang="pt-BR" sz="3600" dirty="0"/>
              <a:t>continuar mesmo quando tudo diz para parar.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5ED0DBC-55E5-6CEB-FBD6-5385531A593C}"/>
              </a:ext>
            </a:extLst>
          </p:cNvPr>
          <p:cNvSpPr txBox="1"/>
          <p:nvPr/>
        </p:nvSpPr>
        <p:spPr>
          <a:xfrm>
            <a:off x="666750" y="217753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rgbClr val="9E3455"/>
                </a:solidFill>
                <a:latin typeface="Congenial Black" panose="02000503040000020004" pitchFamily="2" charset="0"/>
              </a:rPr>
              <a:t>Perseverar é isto: </a:t>
            </a:r>
          </a:p>
        </p:txBody>
      </p:sp>
      <p:pic>
        <p:nvPicPr>
          <p:cNvPr id="5" name="Imagem 4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D50C810E-58C8-3CBC-53AA-2B4A1249F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t="9773" r="65638" b="78699"/>
          <a:stretch>
            <a:fillRect/>
          </a:stretch>
        </p:blipFill>
        <p:spPr>
          <a:xfrm>
            <a:off x="2393156" y="1750482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8CFAA73B-FFA7-F109-4C8B-7D14BB4F8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73C8E-828E-FDAA-5A16-071048838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comida, frutas&#10;&#10;O conteúdo gerado por IA pode estar incorreto.">
            <a:extLst>
              <a:ext uri="{FF2B5EF4-FFF2-40B4-BE49-F238E27FC236}">
                <a16:creationId xmlns:a16="http://schemas.microsoft.com/office/drawing/2014/main" id="{437DAD8E-FA47-0A5C-F3DB-ECEE4E1AD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Imagem 5" descr="Foto a noite&#10;&#10;O conteúdo gerado por IA pode estar incorreto.">
            <a:extLst>
              <a:ext uri="{FF2B5EF4-FFF2-40B4-BE49-F238E27FC236}">
                <a16:creationId xmlns:a16="http://schemas.microsoft.com/office/drawing/2014/main" id="{6AF32CE3-2C1C-8918-A761-123DB33131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FC27CBAC-1825-B6C8-E23B-1C87D18E5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2805" y="1515770"/>
            <a:ext cx="5181395" cy="3031435"/>
          </a:xfrm>
        </p:spPr>
        <p:txBody>
          <a:bodyPr>
            <a:normAutofit/>
          </a:bodyPr>
          <a:lstStyle/>
          <a:p>
            <a:r>
              <a:rPr lang="pt-BR" sz="3600" b="1" dirty="0"/>
              <a:t>Você pode não ser o melhor solo, mas, se for um solo disposto,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FA41A04-945C-E1BA-DDEB-42BF44CEF82E}"/>
              </a:ext>
            </a:extLst>
          </p:cNvPr>
          <p:cNvSpPr txBox="1"/>
          <p:nvPr/>
        </p:nvSpPr>
        <p:spPr>
          <a:xfrm>
            <a:off x="4991099" y="3577709"/>
            <a:ext cx="7019925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700" b="1" dirty="0">
                <a:solidFill>
                  <a:srgbClr val="7B2942"/>
                </a:solidFill>
                <a:latin typeface="Congenial Black" panose="02000503040000020004" pitchFamily="2" charset="0"/>
              </a:rPr>
              <a:t>Deus o fará crescer. </a:t>
            </a:r>
            <a:endParaRPr lang="pt-BR" sz="5700" dirty="0">
              <a:solidFill>
                <a:srgbClr val="7B2942"/>
              </a:solidFill>
              <a:latin typeface="Congenial Black" panose="02000503040000020004" pitchFamily="2" charset="0"/>
            </a:endParaRPr>
          </a:p>
        </p:txBody>
      </p:sp>
      <p:pic>
        <p:nvPicPr>
          <p:cNvPr id="5" name="Imagem 4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533B2A1E-C5E8-27E1-C39E-FF33E36EF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t="9773" r="65638" b="78699"/>
          <a:stretch>
            <a:fillRect/>
          </a:stretch>
        </p:blipFill>
        <p:spPr>
          <a:xfrm>
            <a:off x="6889058" y="1140882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E7D89B8C-148D-0A4D-882D-63E590AAF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55" y="233666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ED40B-999E-EB32-70F7-37E8303E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essoa, ao ar livre, grama, mão&#10;&#10;O conteúdo gerado por IA pode estar incorreto.">
            <a:extLst>
              <a:ext uri="{FF2B5EF4-FFF2-40B4-BE49-F238E27FC236}">
                <a16:creationId xmlns:a16="http://schemas.microsoft.com/office/drawing/2014/main" id="{0986C715-B9C3-7027-BF13-0937F4031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CEDD6423-3B82-5404-1159-62E7EADB5C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3C0449A6-1C65-76D7-F7EC-D52E6AF55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CA954-C72D-6067-D72A-B3921C7B9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essoa com a mão no ar&#10;&#10;O conteúdo gerado por IA pode estar incorreto.">
            <a:extLst>
              <a:ext uri="{FF2B5EF4-FFF2-40B4-BE49-F238E27FC236}">
                <a16:creationId xmlns:a16="http://schemas.microsoft.com/office/drawing/2014/main" id="{1803E510-B171-2C3F-2B09-A16B0DFF8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6" name="Imagem 5" descr="Foto a noite&#10;&#10;O conteúdo gerado por IA pode estar incorreto.">
            <a:extLst>
              <a:ext uri="{FF2B5EF4-FFF2-40B4-BE49-F238E27FC236}">
                <a16:creationId xmlns:a16="http://schemas.microsoft.com/office/drawing/2014/main" id="{4F8C4148-F831-7E07-3704-0FE4BA7E28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155ADA6-F2F7-C69D-4E71-C1B1D09E1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4854" y="1431154"/>
            <a:ext cx="9471246" cy="2864360"/>
          </a:xfrm>
        </p:spPr>
        <p:txBody>
          <a:bodyPr>
            <a:normAutofit/>
          </a:bodyPr>
          <a:lstStyle/>
          <a:p>
            <a:r>
              <a:rPr lang="pt-BR" sz="2800" dirty="0"/>
              <a:t>E tudo o que Ele plantou, com graça, com amor, com esperança, um dia vai florescer para a eternidade.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80D3258-FC84-E914-1922-1BA75D30A530}"/>
              </a:ext>
            </a:extLst>
          </p:cNvPr>
          <p:cNvSpPr txBox="1"/>
          <p:nvPr/>
        </p:nvSpPr>
        <p:spPr>
          <a:xfrm>
            <a:off x="1234854" y="948809"/>
            <a:ext cx="9848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7B2942"/>
                </a:solidFill>
                <a:latin typeface="Congenial Black" panose="02000503040000020004" pitchFamily="2" charset="0"/>
              </a:rPr>
              <a:t>Pois Deus nunca deixou de semear em você. </a:t>
            </a:r>
          </a:p>
        </p:txBody>
      </p:sp>
      <p:pic>
        <p:nvPicPr>
          <p:cNvPr id="5" name="Imagem 4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B93A771D-4DFC-4751-63A0-B3DA9B2DC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t="9773" r="65638" b="78699"/>
          <a:stretch>
            <a:fillRect/>
          </a:stretch>
        </p:blipFill>
        <p:spPr>
          <a:xfrm>
            <a:off x="4706033" y="493182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50FD099E-A5F8-86DA-73B4-39E47DE34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243" y="5909191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5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6918E5D7-6DEA-501F-C3B5-1B72ED66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AF804B89-755E-8A31-9EE5-D5E165968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9BE3FB04-8F32-A34A-D4F5-9AEF42B79850}"/>
              </a:ext>
            </a:extLst>
          </p:cNvPr>
          <p:cNvSpPr/>
          <p:nvPr/>
        </p:nvSpPr>
        <p:spPr>
          <a:xfrm>
            <a:off x="11127543" y="361950"/>
            <a:ext cx="686205" cy="686205"/>
          </a:xfrm>
          <a:custGeom>
            <a:avLst/>
            <a:gdLst/>
            <a:ahLst/>
            <a:cxnLst/>
            <a:rect l="l" t="t" r="r" b="b"/>
            <a:pathLst>
              <a:path w="686205" h="686205">
                <a:moveTo>
                  <a:pt x="0" y="0"/>
                </a:moveTo>
                <a:lnTo>
                  <a:pt x="686205" y="0"/>
                </a:lnTo>
                <a:lnTo>
                  <a:pt x="686205" y="686205"/>
                </a:lnTo>
                <a:lnTo>
                  <a:pt x="0" y="686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8DFFC8DF-BA92-B6DE-24F3-694B411F2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2" y="914602"/>
            <a:ext cx="7277100" cy="4093369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79492E98-2517-178E-E92F-2C13EC25B02D}"/>
              </a:ext>
            </a:extLst>
          </p:cNvPr>
          <p:cNvSpPr txBox="1">
            <a:spLocks/>
          </p:cNvSpPr>
          <p:nvPr/>
        </p:nvSpPr>
        <p:spPr>
          <a:xfrm>
            <a:off x="1054527" y="4150721"/>
            <a:ext cx="5581650" cy="497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rgbClr val="453630"/>
                </a:solidFill>
                <a:latin typeface="Century Gothic" panose="020B0502020202020204" pitchFamily="34" charset="0"/>
              </a:rPr>
              <a:t>EVANGELISMO FEMININO 2026</a:t>
            </a:r>
          </a:p>
        </p:txBody>
      </p:sp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DEAAE339-95AE-6487-5B93-2FFBB43FD7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5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4E2F8-EEFE-225E-6C2A-DA054C9D6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no interior, mesa, pequeno, bolo&#10;&#10;O conteúdo gerado por IA pode estar incorreto.">
            <a:extLst>
              <a:ext uri="{FF2B5EF4-FFF2-40B4-BE49-F238E27FC236}">
                <a16:creationId xmlns:a16="http://schemas.microsoft.com/office/drawing/2014/main" id="{B9B2555E-67F4-DC8F-7FAC-554754D4D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A33058C-92AC-EDA6-A95C-B83EA960B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875" y="1806014"/>
            <a:ext cx="10077450" cy="1990725"/>
          </a:xfrm>
        </p:spPr>
        <p:txBody>
          <a:bodyPr>
            <a:normAutofit/>
          </a:bodyPr>
          <a:lstStyle/>
          <a:p>
            <a:r>
              <a:rPr lang="pt-BR" sz="3200" i="1" dirty="0"/>
              <a:t>“A parte que caiu na terra boa, estes são os que, tendo ouvido de bom e reto coração, retêm a palavra; estes frutificam com perseverança.”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27AC832-F6FA-FFBB-E9D8-02D55791C335}"/>
              </a:ext>
            </a:extLst>
          </p:cNvPr>
          <p:cNvSpPr txBox="1"/>
          <p:nvPr/>
        </p:nvSpPr>
        <p:spPr>
          <a:xfrm>
            <a:off x="5857875" y="4004800"/>
            <a:ext cx="449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Lucas 8:15 (NAA) </a:t>
            </a:r>
            <a:endParaRPr lang="pt-BR" sz="3600" dirty="0">
              <a:solidFill>
                <a:srgbClr val="B73958"/>
              </a:solidFill>
              <a:latin typeface="Congenial Black" panose="02000503040000020004" pitchFamily="2" charset="0"/>
            </a:endParaRP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51D5F1EE-8B1D-644E-976B-AC2269036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  <p:pic>
        <p:nvPicPr>
          <p:cNvPr id="4" name="Imagem 3" descr="Texto, Logotipo&#10;&#10;O conteúdo gerado por IA pode estar incorreto.">
            <a:extLst>
              <a:ext uri="{FF2B5EF4-FFF2-40B4-BE49-F238E27FC236}">
                <a16:creationId xmlns:a16="http://schemas.microsoft.com/office/drawing/2014/main" id="{CB2E0D94-4EF1-E51D-EF0A-B5F3FD2D2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4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21162-614F-BE2F-6B7C-8CCFD7BCC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Homem com a mão no por do sol&#10;&#10;O conteúdo gerado por IA pode estar incorreto.">
            <a:extLst>
              <a:ext uri="{FF2B5EF4-FFF2-40B4-BE49-F238E27FC236}">
                <a16:creationId xmlns:a16="http://schemas.microsoft.com/office/drawing/2014/main" id="{7547E0A3-6F87-E697-8D9C-DF6CE71F9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1" name="Imagem 10" descr="Foto a noite&#10;&#10;O conteúdo gerado por IA pode estar incorreto.">
            <a:extLst>
              <a:ext uri="{FF2B5EF4-FFF2-40B4-BE49-F238E27FC236}">
                <a16:creationId xmlns:a16="http://schemas.microsoft.com/office/drawing/2014/main" id="{7425C116-C035-44AC-EE81-159730EA8F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A4403F22-497B-5883-A561-9C71CF8B4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6356" y="3145410"/>
            <a:ext cx="6511049" cy="339661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BR" sz="7200" b="1" dirty="0">
                <a:solidFill>
                  <a:schemeClr val="bg1"/>
                </a:solidFill>
                <a:latin typeface="Congenial Black" panose="02000503040000020004" pitchFamily="2" charset="0"/>
              </a:rPr>
              <a:t>História </a:t>
            </a:r>
          </a:p>
          <a:p>
            <a:pPr>
              <a:lnSpc>
                <a:spcPct val="80000"/>
              </a:lnSpc>
            </a:pPr>
            <a:r>
              <a:rPr lang="pt-BR" sz="11400" b="1" dirty="0">
                <a:solidFill>
                  <a:srgbClr val="C44E70"/>
                </a:solidFill>
                <a:latin typeface="Congenial Black" panose="02000503040000020004" pitchFamily="2" charset="0"/>
              </a:rPr>
              <a:t>bíblica</a:t>
            </a:r>
            <a:endParaRPr lang="pt-BR" sz="11400" dirty="0">
              <a:solidFill>
                <a:srgbClr val="C44E70"/>
              </a:solidFill>
              <a:latin typeface="Congenial Black" panose="02000503040000020004" pitchFamily="2" charset="0"/>
            </a:endParaRPr>
          </a:p>
        </p:txBody>
      </p:sp>
      <p:pic>
        <p:nvPicPr>
          <p:cNvPr id="8" name="Imagem 7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1B2CA1AC-33AD-FE7E-739F-688D1FC79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22917" r="65969" b="65555"/>
          <a:stretch>
            <a:fillRect/>
          </a:stretch>
        </p:blipFill>
        <p:spPr>
          <a:xfrm>
            <a:off x="7155773" y="2585683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56174D72-5595-F37F-050B-41C88CE2D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1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1DCE7-98A8-9695-C01B-817CA0E21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sentado na cama&#10;&#10;O conteúdo gerado por IA pode estar incorreto.">
            <a:extLst>
              <a:ext uri="{FF2B5EF4-FFF2-40B4-BE49-F238E27FC236}">
                <a16:creationId xmlns:a16="http://schemas.microsoft.com/office/drawing/2014/main" id="{F0C1159B-6939-AF7E-BE97-ACB025416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3426ECF3-6260-ED87-A507-427588A38B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5279EF0A-4E9C-3B2B-2E7E-DCE10D5EE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8317" y="2926795"/>
            <a:ext cx="5962650" cy="2543175"/>
          </a:xfrm>
        </p:spPr>
        <p:txBody>
          <a:bodyPr>
            <a:normAutofit/>
          </a:bodyPr>
          <a:lstStyle/>
          <a:p>
            <a:r>
              <a:rPr lang="pt-BR" sz="3600" i="1" dirty="0">
                <a:solidFill>
                  <a:schemeClr val="bg1"/>
                </a:solidFill>
              </a:rPr>
              <a:t>não é aquele que ouve, mas o que permanece.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C416CA7-E435-D04E-C613-7E4D09251EA6}"/>
              </a:ext>
            </a:extLst>
          </p:cNvPr>
          <p:cNvSpPr txBox="1"/>
          <p:nvPr/>
        </p:nvSpPr>
        <p:spPr>
          <a:xfrm>
            <a:off x="5450680" y="1500665"/>
            <a:ext cx="6257925" cy="176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6600" dirty="0">
                <a:solidFill>
                  <a:srgbClr val="9E34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O verdadeiro </a:t>
            </a:r>
          </a:p>
          <a:p>
            <a:pPr algn="ctr">
              <a:lnSpc>
                <a:spcPct val="80000"/>
              </a:lnSpc>
            </a:pPr>
            <a:r>
              <a:rPr lang="pt-BR" sz="6600" dirty="0">
                <a:solidFill>
                  <a:srgbClr val="9E34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discípulo 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84CFB517-AFF4-3E23-CB2A-795C34264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36250" r="65781" b="52222"/>
          <a:stretch>
            <a:fillRect/>
          </a:stretch>
        </p:blipFill>
        <p:spPr>
          <a:xfrm>
            <a:off x="7315198" y="979038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FC9C807A-6F53-B10A-D74E-38C2A1871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4" y="139536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1EC3A-2A09-F1EC-5DDE-6C1DEB36C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629E4B2-40F4-D9BE-AC82-E2AF663F6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4D7D8E23-09FA-5343-27E5-1674D317F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594" y="1495425"/>
            <a:ext cx="6263806" cy="4800600"/>
          </a:xfrm>
        </p:spPr>
        <p:txBody>
          <a:bodyPr>
            <a:normAutofit/>
          </a:bodyPr>
          <a:lstStyle/>
          <a:p>
            <a:r>
              <a:rPr lang="pt-BR" sz="3200" b="1" dirty="0"/>
              <a:t>A fé que começa com entusiasmo precisa continuar com profundidade. Perseverar é dar frutos mesmo quando o terreno parece contrário.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B0ED0CD3-99E8-87F2-4820-01F6C3DA3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22917" r="65969" b="65555"/>
          <a:stretch>
            <a:fillRect/>
          </a:stretch>
        </p:blipFill>
        <p:spPr>
          <a:xfrm>
            <a:off x="2614053" y="1137883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689504DD-C4B6-FC7A-374A-8F365107A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F9210-8F86-C344-05B5-1AA544EDB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Homem sentado em frente a água&#10;&#10;O conteúdo gerado por IA pode estar incorreto.">
            <a:extLst>
              <a:ext uri="{FF2B5EF4-FFF2-40B4-BE49-F238E27FC236}">
                <a16:creationId xmlns:a16="http://schemas.microsoft.com/office/drawing/2014/main" id="{B9BD0D7D-C24B-5333-7E64-F55C5D014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6" name="Imagem 5" descr="Foto a noite&#10;&#10;O conteúdo gerado por IA pode estar incorreto.">
            <a:extLst>
              <a:ext uri="{FF2B5EF4-FFF2-40B4-BE49-F238E27FC236}">
                <a16:creationId xmlns:a16="http://schemas.microsoft.com/office/drawing/2014/main" id="{4C7A493B-4F90-E898-9F80-9F3EE8B84E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11F70A5-F621-5330-72B4-2223E709B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1876938"/>
            <a:ext cx="6496050" cy="4762500"/>
          </a:xfrm>
        </p:spPr>
        <p:txBody>
          <a:bodyPr>
            <a:normAutofit/>
          </a:bodyPr>
          <a:lstStyle/>
          <a:p>
            <a:pPr algn="l"/>
            <a:r>
              <a:rPr lang="pt-B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perseverança cristã não acontece de forma isolada. O crescimento espiritual, a semeadura do evangelho e a fidelidade em meio às dificuldades acontecem dentro da comunidade da fé. “[...] todos nós fomos batizados em um só corpo.”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FAC1A2E-E123-E09C-5661-04C74B9D84B0}"/>
              </a:ext>
            </a:extLst>
          </p:cNvPr>
          <p:cNvSpPr txBox="1"/>
          <p:nvPr/>
        </p:nvSpPr>
        <p:spPr>
          <a:xfrm>
            <a:off x="695326" y="498106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CA5E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1 Coríntios 12:13</a:t>
            </a:r>
            <a:endParaRPr lang="pt-BR" sz="3600" dirty="0">
              <a:solidFill>
                <a:srgbClr val="CA5E7F"/>
              </a:solidFill>
              <a:latin typeface="Congenial Black" panose="02000503040000020004" pitchFamily="2" charset="0"/>
            </a:endParaRPr>
          </a:p>
        </p:txBody>
      </p:sp>
      <p:pic>
        <p:nvPicPr>
          <p:cNvPr id="5" name="Imagem 4" descr="Ícone&#10;&#10;O conteúdo gerado por IA pode estar incorreto.">
            <a:extLst>
              <a:ext uri="{FF2B5EF4-FFF2-40B4-BE49-F238E27FC236}">
                <a16:creationId xmlns:a16="http://schemas.microsoft.com/office/drawing/2014/main" id="{1E24619B-85EE-B257-6A5B-5E806880CC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695326" y="864894"/>
            <a:ext cx="1857376" cy="104877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075C088A-DE30-AA50-2F72-C7D328BAAA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B8CE-56B0-1393-C4EB-23FCA1EB7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B6C4E5A1-8364-F5D7-8223-CA7C65B43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468B07B-D3BB-9BFA-4457-F774D6425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512" y="1597953"/>
            <a:ext cx="10848975" cy="1655762"/>
          </a:xfrm>
        </p:spPr>
        <p:txBody>
          <a:bodyPr>
            <a:normAutofit/>
          </a:bodyPr>
          <a:lstStyle/>
          <a:p>
            <a:r>
              <a:rPr lang="pt-BR" sz="2600" i="1" dirty="0"/>
              <a:t>“A vida de Cristo foi um exemplo de perseverante firmeza, que não consentiu em se enfraquecer pela reprovação, o ridículo, as privações e dificuldades.” 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8ED140DF-E578-E261-FB42-90B4698B0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53A1A3F-BD90-6FD3-8DE0-81C21CC50117}"/>
              </a:ext>
            </a:extLst>
          </p:cNvPr>
          <p:cNvSpPr txBox="1"/>
          <p:nvPr/>
        </p:nvSpPr>
        <p:spPr>
          <a:xfrm>
            <a:off x="1809749" y="3321279"/>
            <a:ext cx="8963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9E3455"/>
                </a:solidFill>
                <a:latin typeface="Congenial Black" panose="02000503040000020004" pitchFamily="2" charset="0"/>
              </a:rPr>
              <a:t>Ellen G. White, </a:t>
            </a:r>
            <a:r>
              <a:rPr lang="pt-BR" sz="3200" i="1" dirty="0">
                <a:solidFill>
                  <a:srgbClr val="9E3455"/>
                </a:solidFill>
                <a:latin typeface="Congenial Black" panose="02000503040000020004" pitchFamily="2" charset="0"/>
              </a:rPr>
              <a:t>Mensagens aos Jovens</a:t>
            </a:r>
            <a:r>
              <a:rPr lang="pt-BR" sz="3200" dirty="0">
                <a:solidFill>
                  <a:srgbClr val="9E3455"/>
                </a:solidFill>
                <a:latin typeface="Congenial Black" panose="02000503040000020004" pitchFamily="2" charset="0"/>
              </a:rPr>
              <a:t>, p. 79</a:t>
            </a:r>
          </a:p>
        </p:txBody>
      </p:sp>
      <p:pic>
        <p:nvPicPr>
          <p:cNvPr id="5" name="Imagem 4" descr="Texto, Logotipo&#10;&#10;O conteúdo gerado por IA pode estar incorreto.">
            <a:extLst>
              <a:ext uri="{FF2B5EF4-FFF2-40B4-BE49-F238E27FC236}">
                <a16:creationId xmlns:a16="http://schemas.microsoft.com/office/drawing/2014/main" id="{A4D635B8-D402-F047-DF17-66B4A26AD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5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D4BCC-28F2-E218-8524-E3A762992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com a mão no rosto&#10;&#10;O conteúdo gerado por IA pode estar incorreto.">
            <a:extLst>
              <a:ext uri="{FF2B5EF4-FFF2-40B4-BE49-F238E27FC236}">
                <a16:creationId xmlns:a16="http://schemas.microsoft.com/office/drawing/2014/main" id="{3C31198B-919D-1ACB-5C3C-7E341D24D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ED51123B-5FF0-BE3A-12E1-4221FBD0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A3DE40C-9882-1ED0-30B9-3BE868FC0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4888" y="3742532"/>
            <a:ext cx="4717774" cy="1655762"/>
          </a:xfrm>
        </p:spPr>
        <p:txBody>
          <a:bodyPr>
            <a:normAutofit fontScale="92500"/>
          </a:bodyPr>
          <a:lstStyle/>
          <a:p>
            <a:r>
              <a:rPr lang="pt-BR" sz="3600" i="1" dirty="0">
                <a:solidFill>
                  <a:schemeClr val="bg1"/>
                </a:solidFill>
              </a:rPr>
              <a:t>é preciso resistir, manter-se, prosseguir</a:t>
            </a:r>
            <a:r>
              <a:rPr lang="pt-BR" sz="36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AB4BB9-F166-DBCC-1743-637620DA1D46}"/>
              </a:ext>
            </a:extLst>
          </p:cNvPr>
          <p:cNvSpPr txBox="1"/>
          <p:nvPr/>
        </p:nvSpPr>
        <p:spPr>
          <a:xfrm>
            <a:off x="485775" y="1993106"/>
            <a:ext cx="6096000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7200" dirty="0">
                <a:solidFill>
                  <a:srgbClr val="CA5E7F"/>
                </a:solidFill>
                <a:latin typeface="Congenial Black" panose="02000503040000020004" pitchFamily="2" charset="0"/>
              </a:rPr>
              <a:t>Não basta começar, 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9B0F0897-16E2-C82B-6400-26AF4E898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36250" r="65781" b="52222"/>
          <a:stretch>
            <a:fillRect/>
          </a:stretch>
        </p:blipFill>
        <p:spPr>
          <a:xfrm>
            <a:off x="2269331" y="1433379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4E853125-B4CC-C7EC-BDC0-010E6C778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  <p:pic>
        <p:nvPicPr>
          <p:cNvPr id="8" name="Imagem 7" descr="Texto, Logotipo&#10;&#10;O conteúdo gerado por IA pode estar incorreto.">
            <a:extLst>
              <a:ext uri="{FF2B5EF4-FFF2-40B4-BE49-F238E27FC236}">
                <a16:creationId xmlns:a16="http://schemas.microsoft.com/office/drawing/2014/main" id="{23FDAAF6-C28F-BA4C-D19C-DCA826BB3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49" y="3591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5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342</Words>
  <Application>Microsoft Office PowerPoint</Application>
  <PresentationFormat>Widescreen</PresentationFormat>
  <Paragraphs>31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Aptos Display</vt:lpstr>
      <vt:lpstr>Congenial Black</vt:lpstr>
      <vt:lpstr>Century Gothic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UNEB - Daniele Silva</dc:creator>
  <cp:lastModifiedBy>UNEB - Daniele Silva</cp:lastModifiedBy>
  <cp:revision>3</cp:revision>
  <dcterms:created xsi:type="dcterms:W3CDTF">2025-09-24T06:59:14Z</dcterms:created>
  <dcterms:modified xsi:type="dcterms:W3CDTF">2025-10-10T12:52:47Z</dcterms:modified>
</cp:coreProperties>
</file>