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79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84" r:id="rId10"/>
    <p:sldId id="266" r:id="rId11"/>
    <p:sldId id="283" r:id="rId12"/>
    <p:sldId id="269" r:id="rId13"/>
    <p:sldId id="282" r:id="rId14"/>
    <p:sldId id="271" r:id="rId15"/>
    <p:sldId id="281" r:id="rId16"/>
    <p:sldId id="273" r:id="rId17"/>
    <p:sldId id="274" r:id="rId18"/>
    <p:sldId id="275" r:id="rId19"/>
    <p:sldId id="276" r:id="rId20"/>
    <p:sldId id="280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Congenial Black" panose="02000503040000020004" pitchFamily="2" charset="0"/>
      <p:bold r:id="rId27"/>
      <p:boldItalic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76BDD-5EF3-D31E-9BA3-BD51AAC9AF7F}" name="DSA - Beatriz de Albuquerque Ozorio Rago" initials="Bd" userId="S::beatriz.ozorio@adventistas.org::073f1caa-c851-4470-85c4-4d504c612e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8A9D"/>
    <a:srgbClr val="B73958"/>
    <a:srgbClr val="CF6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6C94C-9003-46BF-8853-CB9851198F78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EB469-7794-4E41-9815-9E865C4932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234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B4BDC-737C-A132-66C1-45A9C008D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7E3814-4D17-15D4-3060-C43F578D2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4CEA1E-FD80-6006-3969-9C541561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FEA62E-5ACD-2805-9F87-53DD41D1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D6E07-C0CF-4869-974A-F5C25EDA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4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13C-7BB0-D1FE-4E8A-8E93DD36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EF36B7-1171-6D8E-E1EE-8746E56CB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7BA368-2CF1-7609-9BBB-F4A8F588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CF3C8D-B825-5D85-761A-44B9437D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E8F8D2-99B7-E14E-9871-C0CAEC20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0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131BB9-11D0-781E-1297-5AD858328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5F9E72-959C-54B4-2B8C-B80EC8E8E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747699-4899-BCA0-DA27-8B439129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C61ED5-3A43-A2FC-AE6E-261E58ED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0332D2-4119-BC09-2F79-BCE6F09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6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0B47E-D7A4-763D-8F20-FCA2E9F3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AB45E8-1240-8F96-48F2-3504D6A2F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15B640-11F3-4F92-2AB6-49508DE8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C94307-9E51-DC9C-59B0-0568D974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FDE3E6-DA99-2ACA-285F-059E62BC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A6F5D-E5FD-CF20-A590-840B45C1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306007-E978-7915-5644-DFDDBA91C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EAC0E4-553A-3B4F-486E-50394CDD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62D10B-6A49-E3B4-AE11-30E1BDA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003F19-DB8A-DEC0-D7D8-F2D60C48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4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34634-F34E-1677-1C84-6F9F4AFA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A60A58-660B-5A53-0636-FA3FECD95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C4545D-2EE4-42BD-B52E-370FFE4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E4307D-8F40-0017-3EC2-809B4178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4B5ED8-E4E8-98A4-118D-972765AC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F19F3B-C5E9-C503-FE43-4123E307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1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BA9C3-882F-5321-3BBA-92FE6F5A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34D8AF-B22E-97F0-9907-975980F3C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78FAF6-6BCD-8088-966D-1A8715702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816126-AF8C-F58E-E947-3A0C21695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47C7F1-098C-6294-2E38-38239621F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2A110D-0FF6-6B9F-12C3-4217A4BD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D9B15A-D7EA-CBA7-AD66-B2B1BE52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A2822B9-53A3-5E37-5E50-AD3B4F7E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6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7504D-0021-8281-ECB4-1C86FF70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58700E4-2465-BFB1-5CFB-833CE28D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B2D1F4-8ABA-943A-49E4-99BD07ED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F91E73-5BDF-4EB5-4B68-56C4C208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7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0033A2-009F-B4C8-7653-AA443D1C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38309A-E78C-5225-C75D-FC65F7BC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098C42-90CA-4815-CAC0-14FA125A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BC529-B8F7-FBC0-2B05-188C6564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DBB908-3CBD-21EB-EB03-4CCF85311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6D81C5-8262-3F00-02F6-FAA858A6A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A29129-DE77-B42D-35AE-AA16D947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A02689-B791-9032-BE74-87D651BB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F621A7-FF0F-B6B5-6280-90CE2523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7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5300E-3BE8-8189-3FE4-A1351C47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310B3F-6464-47F1-625E-136DA1049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EA6B31-4D45-DC24-2170-77712B687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F9B232-BD26-EA80-FA32-1EEB1632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610B3B-E525-1DBC-AB6C-7EE4E119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0F9B6D-D8FB-F7F9-5EE0-BE140376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EC4E1D-680F-4D13-5A43-308268FE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E02D51-0AA0-BC45-21F3-1C57EBF00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587F49-B6B2-D8B5-D379-713883EC8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582A4-C26F-95E5-07CC-A7287B9E5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7201AC-2899-51F4-9F75-C7F675168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570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55155-9E37-87A2-68F0-520D246E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com cabelo comprido e vestido azul&#10;&#10;O conteúdo gerado por IA pode estar incorreto.">
            <a:extLst>
              <a:ext uri="{FF2B5EF4-FFF2-40B4-BE49-F238E27FC236}">
                <a16:creationId xmlns:a16="http://schemas.microsoft.com/office/drawing/2014/main" id="{2988F8C0-FD41-391E-8C68-330747DCB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82BE3253-80B4-0AC6-E32F-7D4CBBBBE3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2EC996D-FEEC-5ABA-4268-E3FD0C7BB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50" y="2950309"/>
            <a:ext cx="5619999" cy="2118241"/>
          </a:xfrm>
        </p:spPr>
        <p:txBody>
          <a:bodyPr>
            <a:normAutofit/>
          </a:bodyPr>
          <a:lstStyle/>
          <a:p>
            <a:r>
              <a:rPr lang="pt-BR" sz="3200" b="1" i="1" dirty="0"/>
              <a:t>foi a semente de liberdade que Deus fez germinar naquele solo sombrio.</a:t>
            </a:r>
            <a:r>
              <a:rPr lang="pt-BR" sz="3200" b="1" dirty="0"/>
              <a:t> 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19DF6EC-CB4E-8597-4535-3FDD627F01F2}"/>
              </a:ext>
            </a:extLst>
          </p:cNvPr>
          <p:cNvSpPr txBox="1"/>
          <p:nvPr/>
        </p:nvSpPr>
        <p:spPr>
          <a:xfrm>
            <a:off x="1019175" y="1811000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800" dirty="0">
                <a:solidFill>
                  <a:srgbClr val="B73958"/>
                </a:solidFill>
                <a:latin typeface="Congenial Black" panose="02000503040000020004" pitchFamily="2" charset="0"/>
              </a:rPr>
              <a:t>A alegria </a:t>
            </a:r>
          </a:p>
        </p:txBody>
      </p:sp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A0FEF3D-5AF0-E536-7525-0F45E7466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9892" r="65615" b="78580"/>
          <a:stretch>
            <a:fillRect/>
          </a:stretch>
        </p:blipFill>
        <p:spPr>
          <a:xfrm>
            <a:off x="2379427" y="1485082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6EEA0402-DCD1-76B2-569E-23471837E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com os braços abertos&#10;&#10;O conteúdo gerado por IA pode estar incorreto.">
            <a:extLst>
              <a:ext uri="{FF2B5EF4-FFF2-40B4-BE49-F238E27FC236}">
                <a16:creationId xmlns:a16="http://schemas.microsoft.com/office/drawing/2014/main" id="{9975585C-0D25-1735-E35C-D1D743054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DAEA6BBC-E220-B85E-FBE8-11914D4CF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98641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834B-12C1-4175-4CFC-E932F51FA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com os braços abertos&#10;&#10;O conteúdo gerado por IA pode estar incorreto.">
            <a:extLst>
              <a:ext uri="{FF2B5EF4-FFF2-40B4-BE49-F238E27FC236}">
                <a16:creationId xmlns:a16="http://schemas.microsoft.com/office/drawing/2014/main" id="{EBC8F0AF-6F77-FBDB-84D3-EC4FAB0E3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6983B676-DD33-7892-B31A-CCFA2B728C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D481050-FC86-3E01-5ED4-6884C1E40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99372"/>
            <a:ext cx="9144000" cy="1655762"/>
          </a:xfrm>
        </p:spPr>
        <p:txBody>
          <a:bodyPr>
            <a:normAutofit fontScale="85000" lnSpcReduction="10000"/>
          </a:bodyPr>
          <a:lstStyle/>
          <a:p>
            <a:r>
              <a:rPr lang="pt-BR" sz="3600" i="1" dirty="0"/>
              <a:t>“[...] a alegria do Senhor é a força de vocês” </a:t>
            </a:r>
          </a:p>
          <a:p>
            <a:r>
              <a:rPr lang="pt-BR" sz="36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(Neemias 8:10).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37A9E6B-488A-0A90-2490-4655C9FC90DF}"/>
              </a:ext>
            </a:extLst>
          </p:cNvPr>
          <p:cNvSpPr txBox="1"/>
          <p:nvPr/>
        </p:nvSpPr>
        <p:spPr>
          <a:xfrm>
            <a:off x="3267075" y="1092368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dirty="0">
                <a:latin typeface="Congenial Black" panose="02000503040000020004" pitchFamily="2" charset="0"/>
              </a:rPr>
              <a:t>A Bíblia motiva: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D2438760-6958-4AE5-76E0-3DEED6A29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9892" r="65615" b="78580"/>
          <a:stretch>
            <a:fillRect/>
          </a:stretch>
        </p:blipFill>
        <p:spPr>
          <a:xfrm>
            <a:off x="4831556" y="613598"/>
            <a:ext cx="2528887" cy="5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com a mão no queixo&#10;&#10;O conteúdo gerado por IA pode estar incorreto.">
            <a:extLst>
              <a:ext uri="{FF2B5EF4-FFF2-40B4-BE49-F238E27FC236}">
                <a16:creationId xmlns:a16="http://schemas.microsoft.com/office/drawing/2014/main" id="{4737E2B3-8F88-4012-6B16-248E73A3E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700D90D7-7452-0417-BCE2-A2105E49E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28278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25E9E-93EB-0E32-C948-6AF8C568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essoa posando para foto&#10;&#10;O conteúdo gerado por IA pode estar incorreto.">
            <a:extLst>
              <a:ext uri="{FF2B5EF4-FFF2-40B4-BE49-F238E27FC236}">
                <a16:creationId xmlns:a16="http://schemas.microsoft.com/office/drawing/2014/main" id="{8E3BB4D6-6563-AAE5-A991-94EB19893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11D40B48-47CF-FD50-623D-3A1081412B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C4CB0A7-CD3F-A2A0-B236-1C4EF9A6B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9649" y="2701528"/>
            <a:ext cx="6286500" cy="1655762"/>
          </a:xfrm>
        </p:spPr>
        <p:txBody>
          <a:bodyPr>
            <a:normAutofit/>
          </a:bodyPr>
          <a:lstStyle/>
          <a:p>
            <a:r>
              <a:rPr lang="pt-BR" dirty="0"/>
              <a:t>Personifique uma religião alegre. Ela atrai. Ela quebra grilhões. Ela liberta.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AE99A7-7701-E1A8-B5FB-B4AA14519667}"/>
              </a:ext>
            </a:extLst>
          </p:cNvPr>
          <p:cNvSpPr txBox="1"/>
          <p:nvPr/>
        </p:nvSpPr>
        <p:spPr>
          <a:xfrm>
            <a:off x="3933824" y="1347312"/>
            <a:ext cx="7820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Century Gothic" panose="020B0502020202020204" pitchFamily="34" charset="0"/>
              </a:rPr>
              <a:t>Quer alcançar pessoas para Jesus?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4E8BB0F-E86D-B10D-CF3E-3B0D48072A06}"/>
              </a:ext>
            </a:extLst>
          </p:cNvPr>
          <p:cNvSpPr txBox="1"/>
          <p:nvPr/>
        </p:nvSpPr>
        <p:spPr>
          <a:xfrm>
            <a:off x="3933824" y="1932087"/>
            <a:ext cx="8058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rgbClr val="B73958"/>
                </a:solidFill>
                <a:latin typeface="Congenial Black" panose="02000503040000020004" pitchFamily="2" charset="0"/>
              </a:rPr>
              <a:t>Leve alegria. Seja a alegria. </a:t>
            </a:r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F5D9A3EC-906A-0A60-7015-60D58B7E3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9892" r="65615" b="78580"/>
          <a:stretch>
            <a:fillRect/>
          </a:stretch>
        </p:blipFill>
        <p:spPr>
          <a:xfrm>
            <a:off x="6437077" y="914914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5149510-0A81-F1B6-337F-CBDD8CB62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230106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com os braços cruzados&#10;&#10;O conteúdo gerado por IA pode estar incorreto.">
            <a:extLst>
              <a:ext uri="{FF2B5EF4-FFF2-40B4-BE49-F238E27FC236}">
                <a16:creationId xmlns:a16="http://schemas.microsoft.com/office/drawing/2014/main" id="{171BF65C-1911-5E4A-40E5-FE4A53F79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AE867FC6-38F5-902B-09C9-5C071586F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230106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90663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95658-C0A9-C717-0AC9-7468977A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pousando para foto&#10;&#10;O conteúdo gerado por IA pode estar incorreto.">
            <a:extLst>
              <a:ext uri="{FF2B5EF4-FFF2-40B4-BE49-F238E27FC236}">
                <a16:creationId xmlns:a16="http://schemas.microsoft.com/office/drawing/2014/main" id="{7110BB8D-983D-7FF4-2B26-A6EC9F861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E184E20A-FF94-E063-5FC7-953207BF6F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AA595F4-7A10-B84B-C17A-178C51CCF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862" y="2659063"/>
            <a:ext cx="5534025" cy="3027362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não apenas louvaram. </a:t>
            </a:r>
          </a:p>
          <a:p>
            <a:r>
              <a:rPr lang="pt-BR" dirty="0">
                <a:solidFill>
                  <a:schemeClr val="bg1"/>
                </a:solidFill>
              </a:rPr>
              <a:t>Eles foram promovidos naquela prisão. De prisioneiros, tornaram-se instrumentos de salvação para o carcereiro e sua família.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94169B6-AD70-91A5-0AB4-0336089F7BF8}"/>
              </a:ext>
            </a:extLst>
          </p:cNvPr>
          <p:cNvSpPr txBox="1"/>
          <p:nvPr/>
        </p:nvSpPr>
        <p:spPr>
          <a:xfrm>
            <a:off x="5476875" y="1787009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rgbClr val="DA8A9D"/>
                </a:solidFill>
                <a:latin typeface="Congenial Black" panose="02000503040000020004" pitchFamily="2" charset="0"/>
              </a:rPr>
              <a:t>Paulo e Silas </a:t>
            </a:r>
          </a:p>
        </p:txBody>
      </p:sp>
      <p:pic>
        <p:nvPicPr>
          <p:cNvPr id="5" name="Imagem 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536B93EC-8C3D-8D36-7AD8-6F06D4B8D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35591" r="65946" b="52881"/>
          <a:stretch>
            <a:fillRect/>
          </a:stretch>
        </p:blipFill>
        <p:spPr>
          <a:xfrm>
            <a:off x="7260430" y="1383446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F15EFE08-C956-54C6-5A80-427FF4701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230106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A0E9-DA6B-3664-522B-8C007D74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com os braços para cima&#10;&#10;O conteúdo gerado por IA pode estar incorreto.">
            <a:extLst>
              <a:ext uri="{FF2B5EF4-FFF2-40B4-BE49-F238E27FC236}">
                <a16:creationId xmlns:a16="http://schemas.microsoft.com/office/drawing/2014/main" id="{106E6A11-9CE1-0F77-2756-DC1AD250D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E8D91A81-A90A-1CA7-9A63-9FB25A85F1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DBA2BF6-FD65-A208-DE5B-A035CC07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6063" y="2490787"/>
            <a:ext cx="5182511" cy="2581275"/>
          </a:xfrm>
        </p:spPr>
        <p:txBody>
          <a:bodyPr>
            <a:normAutofit/>
          </a:bodyPr>
          <a:lstStyle/>
          <a:p>
            <a:r>
              <a:rPr lang="pt-BR" sz="3200" b="1" i="1" dirty="0"/>
              <a:t>não é negação da dor.</a:t>
            </a:r>
          </a:p>
          <a:p>
            <a:r>
              <a:rPr lang="pt-BR" sz="3200" i="1" dirty="0"/>
              <a:t> É resistência. É perfume em meio à pólvora.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1518F13-7F5A-1BEC-D5A1-B98C5C7EC5DD}"/>
              </a:ext>
            </a:extLst>
          </p:cNvPr>
          <p:cNvSpPr txBox="1"/>
          <p:nvPr/>
        </p:nvSpPr>
        <p:spPr>
          <a:xfrm>
            <a:off x="6696075" y="1444109"/>
            <a:ext cx="42386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Alegria </a:t>
            </a:r>
            <a:endParaRPr lang="pt-BR" sz="8000" dirty="0"/>
          </a:p>
        </p:txBody>
      </p:sp>
      <p:pic>
        <p:nvPicPr>
          <p:cNvPr id="5" name="Imagem 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D373E15-5C57-CA94-E456-94C8E5998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9892" r="65615" b="78580"/>
          <a:stretch>
            <a:fillRect/>
          </a:stretch>
        </p:blipFill>
        <p:spPr>
          <a:xfrm>
            <a:off x="7602874" y="1057789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80A1B483-0190-C14B-1EBC-8AE6BD1F5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230106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73C8E-828E-FDAA-5A16-07104883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água, marrom, em pé&#10;&#10;O conteúdo gerado por IA pode estar incorreto.">
            <a:extLst>
              <a:ext uri="{FF2B5EF4-FFF2-40B4-BE49-F238E27FC236}">
                <a16:creationId xmlns:a16="http://schemas.microsoft.com/office/drawing/2014/main" id="{BAFD637F-8B29-EE7B-9D36-34E943EE8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12FC4F68-1596-0004-3E51-9C0404813E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C27CBAC-1825-B6C8-E23B-1C87D18E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349" y="1516063"/>
            <a:ext cx="10582275" cy="1417637"/>
          </a:xfrm>
        </p:spPr>
        <p:txBody>
          <a:bodyPr>
            <a:normAutofit fontScale="92500"/>
          </a:bodyPr>
          <a:lstStyle/>
          <a:p>
            <a:r>
              <a:rPr lang="pt-BR" sz="4000" b="1" dirty="0"/>
              <a:t>“</a:t>
            </a:r>
            <a:r>
              <a:rPr lang="pt-BR" sz="4000" b="1" i="1" dirty="0"/>
              <a:t>A alegria é a mais séria ocupação do Céu.</a:t>
            </a:r>
            <a:r>
              <a:rPr lang="pt-BR" sz="4000" b="1" dirty="0"/>
              <a:t>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9531856-1514-B737-C46C-21A87217C36C}"/>
              </a:ext>
            </a:extLst>
          </p:cNvPr>
          <p:cNvSpPr txBox="1"/>
          <p:nvPr/>
        </p:nvSpPr>
        <p:spPr>
          <a:xfrm>
            <a:off x="6905625" y="233945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B73958"/>
                </a:solidFill>
                <a:latin typeface="Congenial Black" panose="02000503040000020004" pitchFamily="2" charset="0"/>
              </a:rPr>
              <a:t>C. S. Lewis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4738ABE-4083-90B5-279F-13CD3B8FD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4716161" y="1054833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3D15FD6E-D319-CF52-23D9-5EFB3133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CA954-C72D-6067-D72A-B3921C7B9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as mãos no rosto&#10;&#10;O conteúdo gerado por IA pode estar incorreto.">
            <a:extLst>
              <a:ext uri="{FF2B5EF4-FFF2-40B4-BE49-F238E27FC236}">
                <a16:creationId xmlns:a16="http://schemas.microsoft.com/office/drawing/2014/main" id="{708667A1-B82F-8790-57B7-74764587B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47FAC5A7-5000-9C00-06F1-D4383B09D4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155ADA6-F2F7-C69D-4E71-C1B1D09E1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2675" y="1702058"/>
            <a:ext cx="5295900" cy="4273034"/>
          </a:xfrm>
        </p:spPr>
        <p:txBody>
          <a:bodyPr>
            <a:normAutofit/>
          </a:bodyPr>
          <a:lstStyle/>
          <a:p>
            <a:r>
              <a:rPr lang="pt-BR" dirty="0"/>
              <a:t>O Céu está esperando ouvir seu louvor. Mesmo que seja em meio à dor. Mesmo que seja entre lágrimas. Porque </a:t>
            </a:r>
            <a:r>
              <a:rPr lang="pt-BR" i="1" dirty="0"/>
              <a:t>quem canta no cárcere se prepara para 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E96ED9-53BC-B0EF-BC14-B79601BCAC3B}"/>
              </a:ext>
            </a:extLst>
          </p:cNvPr>
          <p:cNvSpPr txBox="1"/>
          <p:nvPr/>
        </p:nvSpPr>
        <p:spPr>
          <a:xfrm>
            <a:off x="5911669" y="405129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B73958"/>
                </a:solidFill>
                <a:latin typeface="Congenial Black" panose="02000503040000020004" pitchFamily="2" charset="0"/>
              </a:rPr>
              <a:t>milagres invisíveis.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92CEECAA-AF2E-DF73-3386-CE282F5F2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7546181" y="1299808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3A5A20B6-6AC4-CF77-69C4-4F5F48A6D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" y="22582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ED40B-999E-EB32-70F7-37E8303E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com os braços para cima&#10;&#10;O conteúdo gerado por IA pode estar incorreto.">
            <a:extLst>
              <a:ext uri="{FF2B5EF4-FFF2-40B4-BE49-F238E27FC236}">
                <a16:creationId xmlns:a16="http://schemas.microsoft.com/office/drawing/2014/main" id="{C07DEB2F-5A18-8D16-1073-1025B894D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F7DA7F51-4386-0B10-60D7-B8955B353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E2F8-EEFE-225E-6C2A-DA054C9D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9FF207A3-D484-D72B-FC3C-5F341C517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A33058C-92AC-EDA6-A95C-B83EA960B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4" y="1716088"/>
            <a:ext cx="9144000" cy="2132012"/>
          </a:xfrm>
        </p:spPr>
        <p:txBody>
          <a:bodyPr>
            <a:normAutofit fontScale="92500"/>
          </a:bodyPr>
          <a:lstStyle/>
          <a:p>
            <a:r>
              <a:rPr lang="pt-BR" sz="3200" i="1" dirty="0"/>
              <a:t>“Por volta da meia-noite, Paulo e Silas oravam e cantavam louvores a Deus, e os demais companheiros de prisão escutavam.”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A48D534-DA46-8661-0C0B-51D3A6A3F2A5}"/>
              </a:ext>
            </a:extLst>
          </p:cNvPr>
          <p:cNvSpPr txBox="1"/>
          <p:nvPr/>
        </p:nvSpPr>
        <p:spPr>
          <a:xfrm>
            <a:off x="6219824" y="3966235"/>
            <a:ext cx="4314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Atos 16:25 (NAA)</a:t>
            </a:r>
            <a:r>
              <a:rPr lang="pt-BR" sz="3600" dirty="0">
                <a:solidFill>
                  <a:srgbClr val="B73958"/>
                </a:solidFill>
                <a:latin typeface="Congenial Black" panose="02000503040000020004" pitchFamily="2" charset="0"/>
              </a:rPr>
              <a:t> 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EC8CDE89-49C1-446B-E7C4-EE40AF4CF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F8FAFFC0-D2E3-38CA-D6B3-430025769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1162-614F-BE2F-6B7C-8CCFD7BC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olhando para o lado&#10;&#10;O conteúdo gerado por IA pode estar incorreto.">
            <a:extLst>
              <a:ext uri="{FF2B5EF4-FFF2-40B4-BE49-F238E27FC236}">
                <a16:creationId xmlns:a16="http://schemas.microsoft.com/office/drawing/2014/main" id="{833CD9A3-8430-A7F9-3A54-B7C03571F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3AD8796C-1E09-2B03-79F5-98D8D716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83047ECE-7698-596C-FE7A-4B46E8354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1957" y="5073967"/>
            <a:ext cx="9228794" cy="339661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sz="7200" b="1" dirty="0">
                <a:solidFill>
                  <a:schemeClr val="bg1"/>
                </a:solidFill>
                <a:latin typeface="Congenial Black" panose="02000503040000020004" pitchFamily="2" charset="0"/>
              </a:rPr>
              <a:t>História </a:t>
            </a:r>
            <a:r>
              <a:rPr lang="pt-BR" sz="114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bíblica</a:t>
            </a:r>
            <a:endParaRPr lang="pt-BR" sz="11400" dirty="0">
              <a:solidFill>
                <a:srgbClr val="B73958"/>
              </a:solidFill>
              <a:latin typeface="Congenial Black" panose="02000503040000020004" pitchFamily="2" charset="0"/>
            </a:endParaRPr>
          </a:p>
        </p:txBody>
      </p:sp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6F7B3B7-7B6E-E1CD-B263-7EDB8277C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2563511" y="4871683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66C91B7B-830E-F256-1499-D61323FCE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867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1DCE7-98A8-9695-C01B-817CA0E2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de blusa azul&#10;&#10;O conteúdo gerado por IA pode estar incorreto.">
            <a:extLst>
              <a:ext uri="{FF2B5EF4-FFF2-40B4-BE49-F238E27FC236}">
                <a16:creationId xmlns:a16="http://schemas.microsoft.com/office/drawing/2014/main" id="{878A864A-88D5-8031-6712-4A2B2BF9B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C98BD9DE-BD2C-2749-C1F9-D3B073DF9A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279EF0A-4E9C-3B2B-2E7E-DCE10D5EE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4012" y="2419350"/>
            <a:ext cx="5700714" cy="3895725"/>
          </a:xfrm>
        </p:spPr>
        <p:txBody>
          <a:bodyPr>
            <a:normAutofit/>
          </a:bodyPr>
          <a:lstStyle/>
          <a:p>
            <a:r>
              <a:rPr lang="pt-BR" sz="2800" dirty="0"/>
              <a:t>não ignora a dor, mas olha para além dela. Quem vive com propósito canta até no cárcere e transforma sofrimento em santuário.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535466-19E9-E9C8-C15C-F56E2F2DAAD0}"/>
              </a:ext>
            </a:extLst>
          </p:cNvPr>
          <p:cNvSpPr txBox="1"/>
          <p:nvPr/>
        </p:nvSpPr>
        <p:spPr>
          <a:xfrm>
            <a:off x="4733924" y="1701284"/>
            <a:ext cx="7305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B73958"/>
                </a:solidFill>
                <a:latin typeface="Congenial Black" panose="02000503040000020004" pitchFamily="2" charset="0"/>
              </a:rPr>
              <a:t>A verdadeira alegria </a:t>
            </a:r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E6F9D02-1233-FF4E-5C7E-09D09AB76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9892" r="65615" b="78580"/>
          <a:stretch>
            <a:fillRect/>
          </a:stretch>
        </p:blipFill>
        <p:spPr>
          <a:xfrm>
            <a:off x="7122317" y="1288845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76DC207B-67B8-85CA-B1FD-345A1D755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9147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1EC3A-2A09-F1EC-5DDE-6C1DEB36C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3075D370-AFF4-50FF-ABD6-D747587CD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4D7D8E23-09FA-5343-27E5-1674D317F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4911" y="1714500"/>
            <a:ext cx="10029825" cy="2457450"/>
          </a:xfrm>
        </p:spPr>
        <p:txBody>
          <a:bodyPr>
            <a:normAutofit/>
          </a:bodyPr>
          <a:lstStyle/>
          <a:p>
            <a:r>
              <a:rPr lang="pt-BR" sz="2800" i="1" dirty="0"/>
              <a:t>A alegria é fruto direto da atuação do Espírito Santo no coração entregue. Ela não depende de circunstâncias externas, mas da presença interior do Consolador. “O fruto do Espírito é amor, alegria, paz […]”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E0E6E0-25CB-C4A2-CC5B-CA86CFE0C7BC}"/>
              </a:ext>
            </a:extLst>
          </p:cNvPr>
          <p:cNvSpPr txBox="1"/>
          <p:nvPr/>
        </p:nvSpPr>
        <p:spPr>
          <a:xfrm>
            <a:off x="6991350" y="4288497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B73958"/>
                </a:solidFill>
                <a:latin typeface="Congenial Black" panose="02000503040000020004" pitchFamily="2" charset="0"/>
              </a:rPr>
              <a:t>Gálatas 5:22 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526EDA9D-0ACE-F889-1C75-CB2932572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pic>
        <p:nvPicPr>
          <p:cNvPr id="4" name="Imagem 3" descr="Texto, Logotipo&#10;&#10;O conteúdo gerado por IA pode estar incorreto.">
            <a:extLst>
              <a:ext uri="{FF2B5EF4-FFF2-40B4-BE49-F238E27FC236}">
                <a16:creationId xmlns:a16="http://schemas.microsoft.com/office/drawing/2014/main" id="{803E753B-4100-3DCE-291E-7D523F78D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F9210-8F86-C344-05B5-1AA544ED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826EC80F-638A-A045-727E-46984DE8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11F70A5-F621-5330-72B4-2223E709B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084" y="1617146"/>
            <a:ext cx="11553827" cy="1907103"/>
          </a:xfrm>
        </p:spPr>
        <p:txBody>
          <a:bodyPr>
            <a:normAutofit/>
          </a:bodyPr>
          <a:lstStyle/>
          <a:p>
            <a:r>
              <a:rPr lang="pt-BR" sz="3200" i="1" dirty="0"/>
              <a:t>“Façamos o melhor, avançando alegremente no serviço do Senhor, com o coração repleto de Seu regozijo.”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8C5DD9-1909-78F2-447C-8D6CFB352985}"/>
              </a:ext>
            </a:extLst>
          </p:cNvPr>
          <p:cNvSpPr txBox="1"/>
          <p:nvPr/>
        </p:nvSpPr>
        <p:spPr>
          <a:xfrm>
            <a:off x="1904999" y="3167390"/>
            <a:ext cx="8943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B73958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800" i="1" dirty="0">
                <a:solidFill>
                  <a:srgbClr val="B73958"/>
                </a:solidFill>
                <a:latin typeface="Congenial Black" panose="02000503040000020004" pitchFamily="2" charset="0"/>
              </a:rPr>
              <a:t>Orientação da Criança</a:t>
            </a:r>
            <a:r>
              <a:rPr lang="pt-BR" sz="2800" dirty="0">
                <a:solidFill>
                  <a:srgbClr val="B73958"/>
                </a:solidFill>
                <a:latin typeface="Congenial Black" panose="02000503040000020004" pitchFamily="2" charset="0"/>
              </a:rPr>
              <a:t>, p. 90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4B9053FD-CA9B-B223-872A-758673D25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1F26EF5E-A01A-6696-D2AA-8834472D5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B8CE-56B0-1393-C4EB-23FCA1EB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sorrindo com chapéu na cabeça&#10;&#10;O conteúdo gerado por IA pode estar incorreto.">
            <a:extLst>
              <a:ext uri="{FF2B5EF4-FFF2-40B4-BE49-F238E27FC236}">
                <a16:creationId xmlns:a16="http://schemas.microsoft.com/office/drawing/2014/main" id="{51214A78-485B-7501-0D3C-DCB6CD223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AF62AC99-9ED8-E78F-0562-0966542900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468B07B-D3BB-9BFA-4457-F774D6425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2083088"/>
            <a:ext cx="5581650" cy="3238500"/>
          </a:xfrm>
        </p:spPr>
        <p:txBody>
          <a:bodyPr>
            <a:normAutofit/>
          </a:bodyPr>
          <a:lstStyle/>
          <a:p>
            <a:pPr algn="l"/>
            <a:r>
              <a:rPr lang="pt-BR" sz="3200" i="1" dirty="0">
                <a:solidFill>
                  <a:schemeClr val="bg1"/>
                </a:solidFill>
              </a:rPr>
              <a:t>“A alegria é uma rede de amor com a qual você pode alcançar e ganhar muitas almas pra Jesus.”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1D1AA1-49C8-9245-33BA-B93AB5443194}"/>
              </a:ext>
            </a:extLst>
          </p:cNvPr>
          <p:cNvSpPr txBox="1"/>
          <p:nvPr/>
        </p:nvSpPr>
        <p:spPr>
          <a:xfrm>
            <a:off x="742950" y="505148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DA8A9D"/>
                </a:solidFill>
                <a:latin typeface="Congenial Black" panose="02000503040000020004" pitchFamily="2" charset="0"/>
              </a:rPr>
              <a:t>Madre Tereza de Calcutá </a:t>
            </a:r>
          </a:p>
        </p:txBody>
      </p:sp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FEF9A3D7-3050-3957-659E-D0B76B77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742950" y="1012023"/>
            <a:ext cx="1857376" cy="104877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E6BF2688-8E1B-91EE-45B5-BE4D0C565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sorrindo pousando para foto&#10;&#10;O conteúdo gerado por IA pode estar incorreto.">
            <a:extLst>
              <a:ext uri="{FF2B5EF4-FFF2-40B4-BE49-F238E27FC236}">
                <a16:creationId xmlns:a16="http://schemas.microsoft.com/office/drawing/2014/main" id="{8641C4D7-DE48-F2AD-64B3-EC58B6F61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Texto, Logotipo&#10;&#10;O conteúdo gerado por IA pode estar incorreto.">
            <a:extLst>
              <a:ext uri="{FF2B5EF4-FFF2-40B4-BE49-F238E27FC236}">
                <a16:creationId xmlns:a16="http://schemas.microsoft.com/office/drawing/2014/main" id="{62F53DAA-0689-5708-4173-9EA1E941B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22582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58745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320</Words>
  <Application>Microsoft Office PowerPoint</Application>
  <PresentationFormat>Widescreen</PresentationFormat>
  <Paragraphs>31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Aptos Display</vt:lpstr>
      <vt:lpstr>Aptos</vt:lpstr>
      <vt:lpstr>Century Gothic</vt:lpstr>
      <vt:lpstr>Congenial Black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UNEB - Daniele Silva</dc:creator>
  <cp:lastModifiedBy>UNEB - Daniele Silva</cp:lastModifiedBy>
  <cp:revision>3</cp:revision>
  <dcterms:created xsi:type="dcterms:W3CDTF">2025-09-24T06:59:14Z</dcterms:created>
  <dcterms:modified xsi:type="dcterms:W3CDTF">2025-10-10T12:58:17Z</dcterms:modified>
</cp:coreProperties>
</file>