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40" d="100"/>
          <a:sy n="40" d="100"/>
        </p:scale>
        <p:origin x="73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m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m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m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m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8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APA-SobreViver.jpg" descr="CAPA-SobreVi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CAPA2-SobreViver.jpg" descr="CAPA2-SobreVi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CAPA3-SobreViver.jpg" descr="CAPA3-SobreVi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APA4-SobreViver.jpg" descr="CAPA4-SobreVi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CAPA5-SobreViver.jpg" descr="CAPA5-SobreViv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CAPA6-SobreViver.png" descr="CAPA6-SobreViv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2" grpId="2" animBg="1" advAuto="0"/>
      <p:bldP spid="153" grpId="3" animBg="1" advAuto="0"/>
      <p:bldP spid="154" grpId="4" animBg="1" advAuto="0"/>
      <p:bldP spid="155" grpId="5" animBg="1" advAuto="0"/>
      <p:bldP spid="156" grpId="6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back-view-community-young-people-united.jpeg" descr="back-view-community-young-people-unite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4048" y="-2038554"/>
            <a:ext cx="25305777" cy="16888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BG.jpg" descr="BG.jpg"/>
          <p:cNvPicPr>
            <a:picLocks noChangeAspect="1"/>
          </p:cNvPicPr>
          <p:nvPr/>
        </p:nvPicPr>
        <p:blipFill>
          <a:blip r:embed="rId3">
            <a:alphaModFix amt="72997"/>
          </a:blip>
          <a:stretch>
            <a:fillRect/>
          </a:stretch>
        </p:blipFill>
        <p:spPr>
          <a:xfrm>
            <a:off x="-125776" y="-110436"/>
            <a:ext cx="28750352" cy="16172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Acredite, pelo poder de Deus, as pessoas podem mudar!"/>
          <p:cNvSpPr txBox="1"/>
          <p:nvPr/>
        </p:nvSpPr>
        <p:spPr>
          <a:xfrm>
            <a:off x="4072107" y="5837207"/>
            <a:ext cx="16239786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63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rPr lang="pt-BR" dirty="0"/>
              <a:t>Acredite: pelo poder de Deus, </a:t>
            </a:r>
            <a:r>
              <a:rPr lang="pt-BR" b="1" dirty="0"/>
              <a:t>as pessoas podem mudar! </a:t>
            </a:r>
            <a:endParaRPr lang="pt-BR" sz="1200" b="1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10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ot-people-sitting-near-each-other-reading-bible.jpeg" descr="shot-people-sitting-near-each-other-reading-bibl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350" y="-328618"/>
            <a:ext cx="26080700" cy="1741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TEXTURA.png" descr="TEXTURA.png"/>
          <p:cNvPicPr>
            <a:picLocks noChangeAspect="1"/>
          </p:cNvPicPr>
          <p:nvPr/>
        </p:nvPicPr>
        <p:blipFill>
          <a:blip r:embed="rId3">
            <a:alphaModFix amt="52660"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2. Vá em busca dos perdidos."/>
          <p:cNvSpPr txBox="1"/>
          <p:nvPr/>
        </p:nvSpPr>
        <p:spPr>
          <a:xfrm>
            <a:off x="5434380" y="5886450"/>
            <a:ext cx="13515241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9900">
                <a:solidFill>
                  <a:srgbClr val="FFFFFF"/>
                </a:solidFill>
                <a:latin typeface="Barthon"/>
                <a:ea typeface="Barthon"/>
                <a:cs typeface="Barthon"/>
                <a:sym typeface="Barthon"/>
              </a:defRPr>
            </a:lvl1pPr>
          </a:lstStyle>
          <a:p>
            <a:r>
              <a:t>2. Vá em busca dos perdidos.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16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chruch-cathedral-christ-sanctuary-spirituality.jpeg" descr="chruch-cathedral-christ-sanctuary-spiritualit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1943" y="-3209955"/>
            <a:ext cx="26000669" cy="17608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BG.png" descr="BG.png"/>
          <p:cNvPicPr>
            <a:picLocks noChangeAspect="1"/>
          </p:cNvPicPr>
          <p:nvPr/>
        </p:nvPicPr>
        <p:blipFill>
          <a:blip r:embed="rId3">
            <a:alphaModFix amt="84306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A família de Vinícius estava distante de Deus, e eles estavam frequentando os cultos apenas sazonalmente. Na concepção da família, se o programa fosse bom, eles estariam presentes, ao contrário, realizavam outras atividades."/>
          <p:cNvSpPr txBox="1"/>
          <p:nvPr/>
        </p:nvSpPr>
        <p:spPr>
          <a:xfrm>
            <a:off x="1481590" y="3421162"/>
            <a:ext cx="9070836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rPr lang="pt-BR" dirty="0"/>
              <a:t>A família de Vinícius estava distante de Deus, e eles estavam frequentando os cultos apenas sazonalmente. Na concepção da família, se o programa fosse bom, eles estariam presentes. Se não, realizavam outras atividades. </a:t>
            </a:r>
            <a:endParaRPr lang="pt-BR"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22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llow-focus-shot-jesus-christ-lending-helping-hand.jpeg" descr="shallow-focus-shot-jesus-christ-lending-helping-han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549592" y="-969978"/>
            <a:ext cx="26396306" cy="17620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BG.png" descr="BG.png"/>
          <p:cNvPicPr>
            <a:picLocks noChangeAspect="1"/>
          </p:cNvPicPr>
          <p:nvPr/>
        </p:nvPicPr>
        <p:blipFill>
          <a:blip r:embed="rId3">
            <a:alphaModFix amt="84306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Jesus, nosso maior exemplo, mostrou que Seu amor por Pedro não foi abalado pela negação dele (Jo 21:15-17). Em um encontro pessoal, Jesus buscou tocar o coração do transgressor, pois desejava vê-lo restaurado."/>
          <p:cNvSpPr txBox="1"/>
          <p:nvPr/>
        </p:nvSpPr>
        <p:spPr>
          <a:xfrm>
            <a:off x="1481590" y="3708399"/>
            <a:ext cx="9070836" cy="629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t>Jesus, nosso maior exemplo, mostrou que Seu amor por Pedro não foi abalado pela negação dele (Jo 21:15-17). Em um encontro pessoal, Jesus buscou tocar o coração do transgressor, pois desejava vê-lo restaurado.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28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ower Point-SobreViver_Slide_02.jpg" descr="Power Point-SobreViver_Slide_02.jpg"/>
          <p:cNvPicPr>
            <a:picLocks noChangeAspect="1"/>
          </p:cNvPicPr>
          <p:nvPr/>
        </p:nvPicPr>
        <p:blipFill>
          <a:blip r:embed="rId2">
            <a:alphaModFix amt="54233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A maneira de o Salvador proceder para com Pedro encerrava uma lição para ele e para seus irmãos. Ensinava-lhes a tratar o transgressor com paciência, simpatia e amor pleno de perdão. Embora Pedro houvesse negado a seu Senhor, o amor que Ele lhe tinha nun"/>
          <p:cNvSpPr txBox="1"/>
          <p:nvPr/>
        </p:nvSpPr>
        <p:spPr>
          <a:xfrm>
            <a:off x="3253601" y="4546170"/>
            <a:ext cx="17876798" cy="579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4500">
                <a:solidFill>
                  <a:srgbClr val="000000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rPr lang="pt-BR" dirty="0"/>
              <a:t>“A maneira de o Salvador proceder para com Pedro encerrava uma lição para ele e para seus irmãos. Ensinava-lhes a tratar o transgressor com paciência, simpatia e amor pleno de perdão. Embora Pedro houvesse negado a seu Senhor, o amor que Ele lhe tinha nunca esmoreceu. Amor assim deve o </a:t>
            </a:r>
            <a:r>
              <a:rPr lang="pt-BR" dirty="0" err="1"/>
              <a:t>subpastor</a:t>
            </a:r>
            <a:r>
              <a:rPr lang="pt-BR" dirty="0"/>
              <a:t> sentir pelas ovelhas e cordeiros confiados ao seu cuidado. Lembrando sua própria fraqueza e fracasso, Pedro devia tratar com o rebanho tão ternamente como o fizera Cristo com ele.”</a:t>
            </a:r>
          </a:p>
          <a:p>
            <a:pPr defTabSz="457200">
              <a:spcBef>
                <a:spcPts val="1200"/>
              </a:spcBef>
              <a:defRPr sz="4500">
                <a:solidFill>
                  <a:srgbClr val="000000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rPr lang="pt-BR" dirty="0"/>
              <a:t> </a:t>
            </a:r>
            <a:r>
              <a:rPr lang="pt-BR" b="1" dirty="0"/>
              <a:t>— O Desejado de Todas as Nações, p. 574 </a:t>
            </a:r>
            <a:endParaRPr lang="pt-BR" sz="1200" dirty="0"/>
          </a:p>
        </p:txBody>
      </p:sp>
      <p:pic>
        <p:nvPicPr>
          <p:cNvPr id="232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african-american-male-friends-standing-park-discussing-bible.jpeg" descr="african-american-male-friends-standing-park-discussing-bibl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1439" y="-2456662"/>
            <a:ext cx="27906878" cy="1862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BG.png" descr="BG.png"/>
          <p:cNvPicPr>
            <a:picLocks noChangeAspect="1"/>
          </p:cNvPicPr>
          <p:nvPr/>
        </p:nvPicPr>
        <p:blipFill>
          <a:blip r:embed="rId3">
            <a:alphaModFix amt="79563"/>
          </a:blip>
          <a:stretch>
            <a:fillRect/>
          </a:stretch>
        </p:blipFill>
        <p:spPr>
          <a:xfrm flipH="1"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Devemos parar um momento e pensar em pessoas que necessitem da mesma atenção que um dia em Cristo foi estendida a nós. Não devemos permitir que essa sensibilidade termine aqui. Devemos fazer contato para sermos instrumentos de Deus na vida dessas pessoas"/>
          <p:cNvSpPr txBox="1"/>
          <p:nvPr/>
        </p:nvSpPr>
        <p:spPr>
          <a:xfrm>
            <a:off x="1134632" y="4737272"/>
            <a:ext cx="9365119" cy="8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rPr lang="pt-BR" dirty="0"/>
              <a:t>Devemos parar um momento e pensar em pessoas que necessitem da mesma atenção que um dia em Cristo foi estendida a nós. Não devemos permitir que essa sensibilidade termine aqui. Devemos fazer contato para sermos instrumentos de Deus na vida dessas pessoas. </a:t>
            </a:r>
            <a:endParaRPr lang="pt-BR"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38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finger-pressing-start-button.jpeg" descr="finger-pressing-start-butto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56" y="-1877328"/>
            <a:ext cx="25037312" cy="21211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TEXTURA.png" descr="TEXTURA.png"/>
          <p:cNvPicPr>
            <a:picLocks noChangeAspect="1"/>
          </p:cNvPicPr>
          <p:nvPr/>
        </p:nvPicPr>
        <p:blipFill>
          <a:blip r:embed="rId3">
            <a:alphaModFix amt="52660"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3. Um excelente ponto de partida"/>
          <p:cNvSpPr txBox="1"/>
          <p:nvPr/>
        </p:nvSpPr>
        <p:spPr>
          <a:xfrm>
            <a:off x="5434380" y="5130799"/>
            <a:ext cx="13515241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9900">
                <a:solidFill>
                  <a:srgbClr val="FFFFFF"/>
                </a:solidFill>
                <a:latin typeface="Barthon"/>
                <a:ea typeface="Barthon"/>
                <a:cs typeface="Barthon"/>
                <a:sym typeface="Barthon"/>
              </a:defRPr>
            </a:lvl1pPr>
          </a:lstStyle>
          <a:p>
            <a:r>
              <a:t>3. Um excelente ponto de partida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44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front-view-people-praying-together-kitchen.jpeg" descr="front-view-people-praying-together-kitche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7982" y="-1003330"/>
            <a:ext cx="27342500" cy="1822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BG.png" descr="BG.png"/>
          <p:cNvPicPr>
            <a:picLocks noChangeAspect="1"/>
          </p:cNvPicPr>
          <p:nvPr/>
        </p:nvPicPr>
        <p:blipFill>
          <a:blip r:embed="rId3">
            <a:alphaModFix amt="79563"/>
          </a:blip>
          <a:stretch>
            <a:fillRect/>
          </a:stretch>
        </p:blipFill>
        <p:spPr>
          <a:xfrm flipH="1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Em 2008, a Igreja Central de Ribeirão Preto, SP, fez um lindo movimento de oração. A congregação se organizou em duplas, e cada membro indicou três pessoas. Sendo assim, a dupla passaria a orar por seis nomes durante 30 dias. Após esse período, cada memb"/>
          <p:cNvSpPr txBox="1"/>
          <p:nvPr/>
        </p:nvSpPr>
        <p:spPr>
          <a:xfrm>
            <a:off x="13550338" y="2404844"/>
            <a:ext cx="9365120" cy="96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t>Em 2008, a Igreja Central de Ribeirão Preto, SP, fez um lindo movimento de oração. A congregação se organizou em duplas, e cada membro indicou três pessoas. Sendo assim, a dupla passaria a orar por seis nomes durante 30 dias. Após esse período, cada membro fez contato com as três pessoas escolhidas revelando o período de intercessão.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50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young-boy-praying-peacefully-home.jpeg" descr="young-boy-praying-peacefully-hom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527" y="-2009298"/>
            <a:ext cx="26568860" cy="1773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BG.png" descr="BG.png"/>
          <p:cNvPicPr>
            <a:picLocks noChangeAspect="1"/>
          </p:cNvPicPr>
          <p:nvPr/>
        </p:nvPicPr>
        <p:blipFill>
          <a:blip r:embed="rId3">
            <a:alphaModFix amt="79563"/>
          </a:blip>
          <a:stretch>
            <a:fillRect/>
          </a:stretch>
        </p:blipFill>
        <p:spPr>
          <a:xfrm flipH="1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“Antes de tudo, recomendo que se façam súplicas, orações, intercessões...”…"/>
          <p:cNvSpPr txBox="1"/>
          <p:nvPr/>
        </p:nvSpPr>
        <p:spPr>
          <a:xfrm>
            <a:off x="1246485" y="9004575"/>
            <a:ext cx="9365119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rPr lang="pt-BR" dirty="0"/>
              <a:t>“Antes de tudo, recomendo que se façam súplicas, orações, intercessões [...]” (1Tm 2:1, 2)</a:t>
            </a:r>
          </a:p>
        </p:txBody>
      </p:sp>
      <p:pic>
        <p:nvPicPr>
          <p:cNvPr id="256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raying-hands-with-faith-religion-belief-god-dark-power-hope-love-devotion.jpeg" descr="praying-hands-with-faith-religion-belief-god-dark-power-hope-love-devotio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6072" y="-4496799"/>
            <a:ext cx="27182317" cy="1941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BG.png" descr="BG.png"/>
          <p:cNvPicPr>
            <a:picLocks noChangeAspect="1"/>
          </p:cNvPicPr>
          <p:nvPr/>
        </p:nvPicPr>
        <p:blipFill>
          <a:blip r:embed="rId3">
            <a:alphaModFix amt="79563"/>
          </a:blip>
          <a:stretch>
            <a:fillRect/>
          </a:stretch>
        </p:blipFill>
        <p:spPr>
          <a:xfrm flipH="1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A oração sincera move o coração de Deus! Qual foi o resultado da oração feita por Moisés? “Então, se arrependeu o Senhor do mal que dissera havia de fazer ao povo”…"/>
          <p:cNvSpPr txBox="1"/>
          <p:nvPr/>
        </p:nvSpPr>
        <p:spPr>
          <a:xfrm>
            <a:off x="1246485" y="4834272"/>
            <a:ext cx="9365119" cy="561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t>A oração sincera move o coração de Deus! Qual foi o resultado da oração feita por Moisés? </a:t>
            </a:r>
            <a:r>
              <a:rPr b="1"/>
              <a:t>“Então, se arrependeu o Senhor do mal que dissera havia de fazer ao povo” </a:t>
            </a:r>
          </a:p>
          <a:p>
            <a:pPr algn="l" defTabSz="457200">
              <a:spcBef>
                <a:spcPts val="1200"/>
              </a:spcBef>
              <a:defRPr sz="5500" b="1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t>(Êx 32:14).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62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096" y="7659556"/>
            <a:ext cx="10744201" cy="240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244" y="4651025"/>
            <a:ext cx="8458201" cy="259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ower Point-SobreViver_Slide_02.jpg" descr="Power Point-SobreViver_Slide_02.jpg"/>
          <p:cNvPicPr>
            <a:picLocks noChangeAspect="1"/>
          </p:cNvPicPr>
          <p:nvPr/>
        </p:nvPicPr>
        <p:blipFill>
          <a:blip r:embed="rId2">
            <a:alphaModFix amt="54233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Intercedendo Moisés por Israel, desapareceu-lhe a timidez ante seu profundo interesse e amor por aqueles, em favor dos quais havia sido nas mãos de Deus, o meio para se fazerem tão grandes coisas. O Senhor ouviu-lhe os rogos, e atendeu a sua abnegada ora"/>
          <p:cNvSpPr txBox="1"/>
          <p:nvPr/>
        </p:nvSpPr>
        <p:spPr>
          <a:xfrm>
            <a:off x="3253601" y="3344217"/>
            <a:ext cx="17876798" cy="702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4500">
                <a:solidFill>
                  <a:srgbClr val="000000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rPr lang="pt-BR" dirty="0"/>
              <a:t>“Intercedendo Moisés por Israel, </a:t>
            </a:r>
            <a:r>
              <a:rPr lang="pt-BR" dirty="0" err="1"/>
              <a:t>desapareceu-lhe</a:t>
            </a:r>
            <a:r>
              <a:rPr lang="pt-BR" dirty="0"/>
              <a:t> a timidez ante seu profundo interesse e amor por aqueles, em favor dos quais havia sido nas mãos de Deus, o meio para se fazerem tão grandes coisas. O Senhor ouviu-lhe os rogos, e atendeu a sua abnegada oração. Deus havia provado o Seu servo; provara-lhe a fidelidade, e o amor por aquele povo ingrato e propenso ao erro, e, nobremente, resistira Moisés à prova. Seu interesse por Israel não se originara em qualquer intuito egoísta. A prosperidade do povo escolhido de Deus era-lhe mais valiosa do que a honra pessoal, mais apreciada do que o privilégio de tornar-se o pai de uma poderosa nação.” </a:t>
            </a:r>
            <a:r>
              <a:rPr lang="pt-BR" b="1" dirty="0"/>
              <a:t>— Patriarcas e Profetas, p. 226</a:t>
            </a:r>
            <a:r>
              <a:rPr lang="pt-BR" dirty="0"/>
              <a:t> </a:t>
            </a:r>
          </a:p>
        </p:txBody>
      </p:sp>
      <p:pic>
        <p:nvPicPr>
          <p:cNvPr id="266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four-unrecognizable-people-sitting-around-table-holding-each-other-s-hands-middle.jpeg" descr="four-unrecognizable-people-sitting-around-table-holding-each-other-s-hands-middl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901" y="-1015521"/>
            <a:ext cx="25027802" cy="16703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BG.jpg" descr="BG.jpg"/>
          <p:cNvPicPr>
            <a:picLocks noChangeAspect="1"/>
          </p:cNvPicPr>
          <p:nvPr/>
        </p:nvPicPr>
        <p:blipFill>
          <a:blip r:embed="rId3">
            <a:alphaModFix amt="82768"/>
          </a:blip>
          <a:stretch>
            <a:fillRect/>
          </a:stretch>
        </p:blipFill>
        <p:spPr>
          <a:xfrm>
            <a:off x="-125776" y="-445996"/>
            <a:ext cx="28750352" cy="16172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Que experimentemos as bênçãos de orar por alguém, dando espaço para vermos o mover das mãos de Deus em nós e através de nós."/>
          <p:cNvSpPr txBox="1"/>
          <p:nvPr/>
        </p:nvSpPr>
        <p:spPr>
          <a:xfrm>
            <a:off x="4861924" y="5194300"/>
            <a:ext cx="14660152" cy="332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63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t>Que experimentemos as bênçãos de orar por alguém, dando espaço para vermos o mover das mãos de Deus em nós e através de nós.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72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nterior-shot-empty-church.jpg" descr="interior-shot-empty-chur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481" y="-3869859"/>
            <a:ext cx="26619030" cy="17819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BG.jpg" descr="BG.jpg"/>
          <p:cNvPicPr>
            <a:picLocks noChangeAspect="1"/>
          </p:cNvPicPr>
          <p:nvPr/>
        </p:nvPicPr>
        <p:blipFill>
          <a:blip r:embed="rId3">
            <a:alphaModFix amt="82768"/>
          </a:blip>
          <a:stretch>
            <a:fillRect/>
          </a:stretch>
        </p:blipFill>
        <p:spPr>
          <a:xfrm>
            <a:off x="-125776" y="-445996"/>
            <a:ext cx="28750352" cy="16172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Devemos amar as pessoas. A identidade do seguidor de Cristo passa pela manifestação desse sentimento em favor dos outros (Jo 13:35). Devemos ir em busca dos que deixaram um espaço vazio não só na igreja, mas também no coração da família de Cristo."/>
          <p:cNvSpPr txBox="1"/>
          <p:nvPr/>
        </p:nvSpPr>
        <p:spPr>
          <a:xfrm>
            <a:off x="4861924" y="3746499"/>
            <a:ext cx="14660152" cy="62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63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t>Devemos amar as pessoas. A identidade do seguidor de Cristo passa pela manifestação desse sentimento em favor dos outros (Jo 13:35). </a:t>
            </a:r>
            <a:r>
              <a:rPr b="1"/>
              <a:t>Devemos ir em busca dos que deixaram um espaço vazio não só na igreja, mas também no coração da família de Cristo.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78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3" name="01.jpg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m" descr="Imag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0571" y="662322"/>
            <a:ext cx="3152865" cy="823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dorothyedesmond.jpg" descr="dorothyedesmo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09" y="-223416"/>
            <a:ext cx="25107651" cy="13926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BG.png" descr="BG.png"/>
          <p:cNvPicPr>
            <a:picLocks noChangeAspect="1"/>
          </p:cNvPicPr>
          <p:nvPr/>
        </p:nvPicPr>
        <p:blipFill>
          <a:blip r:embed="rId3">
            <a:alphaModFix amt="79563"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A história de Desmond Doss inspirou muitas pessoas. Sua fidelidade aos princípios e firmeza para manter-se em paz com sua consciência diante de Deus pregaram de tal forma que é difícil medir o alcance dos resultados de seu testemunho. Ele salvou dezenas "/>
          <p:cNvSpPr txBox="1"/>
          <p:nvPr/>
        </p:nvSpPr>
        <p:spPr>
          <a:xfrm>
            <a:off x="1582045" y="2433156"/>
            <a:ext cx="9365119" cy="1049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t>A história de </a:t>
            </a:r>
            <a:r>
              <a:rPr b="1"/>
              <a:t>Desmond Doss </a:t>
            </a:r>
            <a:r>
              <a:t>inspirou muitas pessoas. Sua fidelidade aos princípios e firmeza para manter-se em paz com sua consciência diante de Deus pregaram de tal forma que é difícil medir o alcance dos resultados de seu testemunho. Ele salvou dezenas de soldados feridos que haviam sido deixados para trás, pois a companhia já havia batido em retirada durante a guerra.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67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thoughtful-man-woman-colleagues-hold-chins-being-concentrated-solving-problem-look-directly.jpeg" descr="thoughtful-man-woman-colleagues-hold-chins-being-concentrated-solving-problem-look-directl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710" y="-1012942"/>
            <a:ext cx="25873420" cy="17247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BG.png" descr="BG.png"/>
          <p:cNvPicPr>
            <a:picLocks noChangeAspect="1"/>
          </p:cNvPicPr>
          <p:nvPr/>
        </p:nvPicPr>
        <p:blipFill>
          <a:blip r:embed="rId3">
            <a:alphaModFix amt="79563"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adre Tereza de Calcutá disse:…"/>
          <p:cNvSpPr txBox="1"/>
          <p:nvPr/>
        </p:nvSpPr>
        <p:spPr>
          <a:xfrm>
            <a:off x="1171917" y="9325164"/>
            <a:ext cx="15543698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t>Madre Tereza de Calcutá disse: </a:t>
            </a:r>
          </a:p>
          <a:p>
            <a:pPr algn="l" defTabSz="457200">
              <a:spcBef>
                <a:spcPts val="1200"/>
              </a:spcBef>
              <a:defRPr sz="5500" b="1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t>“É fácil amar os que estão longe. Mas nem sempre é fácil amar os que vivem ao nosso lado”.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73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roup-friends-planning-together.jpeg" descr="group-friends-planning-together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" y="-1"/>
            <a:ext cx="2438323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BG.png" descr="BG.png"/>
          <p:cNvPicPr>
            <a:picLocks noChangeAspect="1"/>
          </p:cNvPicPr>
          <p:nvPr/>
        </p:nvPicPr>
        <p:blipFill>
          <a:blip r:embed="rId3">
            <a:alphaModFix amt="79563"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A vida em comunidade não está isenta de decepções, e, mesmo diante de circunstâncias adversas, amar é um dom celestial."/>
          <p:cNvSpPr txBox="1"/>
          <p:nvPr/>
        </p:nvSpPr>
        <p:spPr>
          <a:xfrm>
            <a:off x="1395623" y="6894338"/>
            <a:ext cx="9365119" cy="378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t>A vida em comunidade não está isenta de decepções, e, mesmo diante de circunstâncias adversas, amar é um dom celestial.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79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roup-friends-gathering-together.jpeg" descr="group-friends-gathering-together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0"/>
            <a:ext cx="24384001" cy="13712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TEXTURA.png" descr="TEXTURA.png"/>
          <p:cNvPicPr>
            <a:picLocks noChangeAspect="1"/>
          </p:cNvPicPr>
          <p:nvPr/>
        </p:nvPicPr>
        <p:blipFill>
          <a:blip r:embed="rId3">
            <a:alphaModFix amt="52660"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1. Acredite, as pessoas podem mudar."/>
          <p:cNvSpPr txBox="1"/>
          <p:nvPr/>
        </p:nvSpPr>
        <p:spPr>
          <a:xfrm>
            <a:off x="5434380" y="5283209"/>
            <a:ext cx="13515241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9900">
                <a:solidFill>
                  <a:srgbClr val="FFFFFF"/>
                </a:solidFill>
                <a:latin typeface="Barthon"/>
                <a:ea typeface="Barthon"/>
                <a:cs typeface="Barthon"/>
                <a:sym typeface="Barthon"/>
              </a:defRPr>
            </a:lvl1pPr>
          </a:lstStyle>
          <a:p>
            <a:r>
              <a:rPr dirty="0"/>
              <a:t>1. </a:t>
            </a:r>
            <a:r>
              <a:rPr lang="pt-BR" dirty="0"/>
              <a:t>Acredite: as pessoas podem mudar. </a:t>
            </a:r>
            <a:endParaRPr lang="pt-BR"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85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erson-writing-with-chalk-empty-blackboard.jpeg" descr="person-writing-with-chalk-empty-blackboar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710" y="-2835744"/>
            <a:ext cx="25330955" cy="1688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BG.png" descr="B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BG.png" descr="B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O pastor estava iniciando os trabalhos em uma nova região e separou os primeiros dias para conhecer os líderes a fim de se inteirar das necessidades locais. Uma pessoa o chamou de canto e começou a pintar um quadro escuro, com dois nomes com quem o minis"/>
          <p:cNvSpPr txBox="1"/>
          <p:nvPr/>
        </p:nvSpPr>
        <p:spPr>
          <a:xfrm>
            <a:off x="2998852" y="3168474"/>
            <a:ext cx="9365119" cy="797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t>O pastor estava iniciando os trabalhos em uma nova região e separou os primeiros dias para conhecer os líderes a fim de se inteirar das necessidades locais. Uma pessoa o chamou de canto e começou a pintar um quadro escuro, com dois nomes com quem o ministro teria que conviver.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92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aul-and-Barnabas.jpg.jpeg" descr="Paul-and-Barnabas.jp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663" y="-232737"/>
            <a:ext cx="25519404" cy="14354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BG.png" descr="BG.png"/>
          <p:cNvPicPr>
            <a:picLocks noChangeAspect="1"/>
          </p:cNvPicPr>
          <p:nvPr/>
        </p:nvPicPr>
        <p:blipFill>
          <a:blip r:embed="rId3">
            <a:alphaModFix amt="79563"/>
          </a:blip>
          <a:stretch>
            <a:fillRect/>
          </a:stretch>
        </p:blipFill>
        <p:spPr>
          <a:xfrm flipH="1"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749300"/>
            <a:ext cx="22872700" cy="12217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Nós não somos fáceis porque o pecado nos tornou assim. A Bíblia não esconde a tensão entre indivíduos, como no caso de Paulo e Barnabé (At 15:36-41)."/>
          <p:cNvSpPr txBox="1"/>
          <p:nvPr/>
        </p:nvSpPr>
        <p:spPr>
          <a:xfrm>
            <a:off x="13550338" y="8237755"/>
            <a:ext cx="9365120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t>Nós não somos fáceis porque o pecado nos tornou assim. A Bíblia não esconde a tensão entre indivíduos, como no caso de Paulo e Barnabé (At 15:36-41).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98" name="Imagem" descr="Image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ower Point-SobreViver_Slide_02.jpg" descr="Power Point-SobreViver_Slide_02.jpg"/>
          <p:cNvPicPr>
            <a:picLocks noChangeAspect="1"/>
          </p:cNvPicPr>
          <p:nvPr/>
        </p:nvPicPr>
        <p:blipFill>
          <a:blip r:embed="rId2">
            <a:alphaModFix amt="54233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Esta deserção fez com que Paulo julgasse por algum tempo desfavoravelmente a Marcos; severamente mesmo. Por outro lado, Barnabé se inclinava a desculpá-lo devido a sua inexperiência. Estava ansioso porque Marcos não abandonasse o ministério, pois nele vi"/>
          <p:cNvSpPr txBox="1"/>
          <p:nvPr/>
        </p:nvSpPr>
        <p:spPr>
          <a:xfrm>
            <a:off x="3253601" y="3385399"/>
            <a:ext cx="17876798" cy="9982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4500">
                <a:solidFill>
                  <a:srgbClr val="000000"/>
                </a:solidFill>
                <a:latin typeface="Akrobat Light"/>
                <a:ea typeface="Akrobat Light"/>
                <a:cs typeface="Akrobat Light"/>
                <a:sym typeface="Akrobat Light"/>
              </a:defRPr>
            </a:pPr>
            <a:r>
              <a:rPr lang="pt-BR" dirty="0"/>
              <a:t>“Esta deserção fez com que Paulo julgasse por algum tempo desfavoravelmente a Marcos; severamente mesmo. Por outro lado, Barnabé se inclinava a desculpá-lo devido a sua inexperiência. Estava ansioso porque Marcos não abandonasse o ministério, pois nele via qualidades que o habilitariam para ser útil obreiro de Cristo. Anos depois sua solicitude por Marcos foi ricamente recompensada; pois o jovem se entregou sem reservas ao Senhor e à tarefa de proclamar a mensagem do evangelho em campos difíceis. Sob a bênção de Deus e a sábia orientação de Barnabé, ele se tornou um valoroso obreiro. Paulo se reconciliou mais tarde com Marcos, recebendo-o como colaborador. Recomendou-o também aos colossenses, como ‘cooperador no reino de Deus’ e como tendo para ele ‘sido consolação’ (Cl 4:11). Não muito tempo antes de sua morte, Paulo tornou a falar de Marcos como lhe sendo ‘muito útil para o ministério’ (2Tm 4:11).” </a:t>
            </a:r>
            <a:r>
              <a:rPr lang="pt-BR" b="1" dirty="0"/>
              <a:t>— Atos dos Apóstolos, p. 92 </a:t>
            </a:r>
            <a:endParaRPr lang="pt-BR" sz="1200" dirty="0"/>
          </a:p>
          <a:p>
            <a: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  </a:t>
            </a:r>
          </a:p>
        </p:txBody>
      </p:sp>
      <p:pic>
        <p:nvPicPr>
          <p:cNvPr id="202" name="page89image51617088.png" descr="page89image516170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601" y="3023459"/>
            <a:ext cx="25401" cy="149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age89image51617088.png" descr="page89image516170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601" y="3023459"/>
            <a:ext cx="25401" cy="149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m" descr="Image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66" y="773447"/>
            <a:ext cx="2340929" cy="7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3" ma:contentTypeDescription="Crie um novo documento." ma:contentTypeScope="" ma:versionID="2b07555d9da5c43cb6cf04931eac432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aa32105edc122945859280c22064c34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D619E6C-8FEF-4F02-BE1B-9A33E9E8725B}"/>
</file>

<file path=customXml/itemProps2.xml><?xml version="1.0" encoding="utf-8"?>
<ds:datastoreItem xmlns:ds="http://schemas.openxmlformats.org/officeDocument/2006/customXml" ds:itemID="{0D541626-5736-4120-836A-84731B2B63F4}"/>
</file>

<file path=customXml/itemProps3.xml><?xml version="1.0" encoding="utf-8"?>
<ds:datastoreItem xmlns:ds="http://schemas.openxmlformats.org/officeDocument/2006/customXml" ds:itemID="{45A2CDB6-3210-4CC3-9A9A-55A5F70C82B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981</Words>
  <Application>Microsoft Office PowerPoint</Application>
  <PresentationFormat>Personalizar</PresentationFormat>
  <Paragraphs>24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Akrobat Light</vt:lpstr>
      <vt:lpstr>Barthon</vt:lpstr>
      <vt:lpstr>Helvetica Neue</vt:lpstr>
      <vt:lpstr>Helvetica Neue Medium</vt:lpstr>
      <vt:lpstr>Times Roman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Beatriz Rago</cp:lastModifiedBy>
  <cp:revision>1</cp:revision>
  <dcterms:modified xsi:type="dcterms:W3CDTF">2022-01-13T12:33:33Z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