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70" r:id="rId4"/>
    <p:sldId id="275" r:id="rId5"/>
    <p:sldId id="267" r:id="rId6"/>
    <p:sldId id="258" r:id="rId7"/>
    <p:sldId id="282" r:id="rId8"/>
    <p:sldId id="262" r:id="rId9"/>
    <p:sldId id="257" r:id="rId10"/>
    <p:sldId id="283" r:id="rId11"/>
    <p:sldId id="281" r:id="rId12"/>
    <p:sldId id="261" r:id="rId13"/>
    <p:sldId id="284" r:id="rId14"/>
    <p:sldId id="268" r:id="rId15"/>
    <p:sldId id="272" r:id="rId16"/>
    <p:sldId id="273" r:id="rId17"/>
    <p:sldId id="274" r:id="rId18"/>
  </p:sldIdLst>
  <p:sldSz cx="12192000" cy="6858000"/>
  <p:notesSz cx="6858000" cy="9144000"/>
  <p:embeddedFontLst>
    <p:embeddedFont>
      <p:font typeface="Montserrat ExtraBold" panose="00000900000000000000" pitchFamily="2" charset="0"/>
      <p:bold r:id="rId20"/>
      <p:boldItalic r:id="rId21"/>
    </p:embeddedFont>
    <p:embeddedFont>
      <p:font typeface="Montserrat SemiBold" panose="00000700000000000000" pitchFamily="2" charset="0"/>
      <p:bold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42"/>
    <a:srgbClr val="D2C09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Stehling Belgd" userId="c47d16e7-2d9c-472e-876b-9f09ff5c3cf8" providerId="ADAL" clId="{82E147DF-D022-4794-8F1F-2FC42CE41BD0}"/>
    <pc:docChg chg="modSld">
      <pc:chgData name="DSA - Vanessa Stehling Belgd" userId="c47d16e7-2d9c-472e-876b-9f09ff5c3cf8" providerId="ADAL" clId="{82E147DF-D022-4794-8F1F-2FC42CE41BD0}" dt="2024-12-02T13:42:36.541" v="3" actId="20577"/>
      <pc:docMkLst>
        <pc:docMk/>
      </pc:docMkLst>
      <pc:sldChg chg="modSp mod">
        <pc:chgData name="DSA - Vanessa Stehling Belgd" userId="c47d16e7-2d9c-472e-876b-9f09ff5c3cf8" providerId="ADAL" clId="{82E147DF-D022-4794-8F1F-2FC42CE41BD0}" dt="2024-12-02T13:42:16.951" v="1" actId="20577"/>
        <pc:sldMkLst>
          <pc:docMk/>
          <pc:sldMk cId="4232390013" sldId="264"/>
        </pc:sldMkLst>
        <pc:spChg chg="mod">
          <ac:chgData name="DSA - Vanessa Stehling Belgd" userId="c47d16e7-2d9c-472e-876b-9f09ff5c3cf8" providerId="ADAL" clId="{82E147DF-D022-4794-8F1F-2FC42CE41BD0}" dt="2024-12-02T13:42:16.951" v="1" actId="20577"/>
          <ac:spMkLst>
            <pc:docMk/>
            <pc:sldMk cId="4232390013" sldId="264"/>
            <ac:spMk id="2" creationId="{B342D79F-5686-5BAD-6C15-5C71F9AEF662}"/>
          </ac:spMkLst>
        </pc:spChg>
      </pc:sldChg>
      <pc:sldChg chg="modSp mod">
        <pc:chgData name="DSA - Vanessa Stehling Belgd" userId="c47d16e7-2d9c-472e-876b-9f09ff5c3cf8" providerId="ADAL" clId="{82E147DF-D022-4794-8F1F-2FC42CE41BD0}" dt="2024-12-02T13:42:36.541" v="3" actId="20577"/>
        <pc:sldMkLst>
          <pc:docMk/>
          <pc:sldMk cId="2849920344" sldId="281"/>
        </pc:sldMkLst>
        <pc:graphicFrameChg chg="modGraphic">
          <ac:chgData name="DSA - Vanessa Stehling Belgd" userId="c47d16e7-2d9c-472e-876b-9f09ff5c3cf8" providerId="ADAL" clId="{82E147DF-D022-4794-8F1F-2FC42CE41BD0}" dt="2024-12-02T13:42:36.541" v="3" actId="20577"/>
          <ac:graphicFrameMkLst>
            <pc:docMk/>
            <pc:sldMk cId="2849920344" sldId="281"/>
            <ac:graphicFrameMk id="3" creationId="{DE6C033D-9A59-78C3-D65F-18289E16A22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679D-BFCA-BD08-8850-9C36B0BE6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D0B605-3F6A-87A6-7E07-F56AC171F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6DDB39-1E75-EC43-9D69-DDDA298A7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D28C5B-7C0B-FDE4-473B-11301BF85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65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C5F4-2BE7-B706-EA2D-019C68E4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628F57-AF8F-475C-9060-CD1E66E23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C967CC-D000-4AF3-79E6-FD4F5E4CD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E21B0-B1AB-9BE6-644E-0DECFED3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80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CC9A2-FFB6-E2C9-2401-BB31D71C6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76937C-1F50-553F-EE82-9906314DF2F5}"/>
              </a:ext>
            </a:extLst>
          </p:cNvPr>
          <p:cNvSpPr txBox="1">
            <a:spLocks/>
          </p:cNvSpPr>
          <p:nvPr/>
        </p:nvSpPr>
        <p:spPr>
          <a:xfrm>
            <a:off x="1421945" y="1619574"/>
            <a:ext cx="9597680" cy="361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“Os que sabem que não podem salvar a si mesmos, nem de si praticar qualquer ação de justiça, são os que apreciam o auxílio que Cristo pode conceder. São eles os humildes de espírito, aos quais Ele declara bem-aventurados” </a:t>
            </a:r>
          </a:p>
          <a:p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O Maior Discurso de Cristo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7).</a:t>
            </a:r>
            <a:endParaRPr lang="en-US" sz="36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4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C5301-A549-0DAE-5FE3-1D2214E4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D2F6B8B-A9CE-794A-DB4E-74D264687126}"/>
              </a:ext>
            </a:extLst>
          </p:cNvPr>
          <p:cNvSpPr txBox="1"/>
          <p:nvPr/>
        </p:nvSpPr>
        <p:spPr>
          <a:xfrm>
            <a:off x="2210994" y="880551"/>
            <a:ext cx="7770011" cy="14398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Contraste bíblico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Mateus 5:3   vs.  Apocalipse</a:t>
            </a: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 3:17</a:t>
            </a:r>
          </a:p>
          <a:p>
            <a:pPr marL="0" indent="0" algn="ctr">
              <a:spcAft>
                <a:spcPts val="600"/>
              </a:spcAft>
              <a:buNone/>
            </a:pPr>
            <a:endParaRPr lang="pt-BR" sz="40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pt-BR" sz="40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E6C033D-9A59-78C3-D65F-18289E16A2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411899"/>
              </p:ext>
            </p:extLst>
          </p:nvPr>
        </p:nvGraphicFramePr>
        <p:xfrm>
          <a:off x="1826880" y="2764449"/>
          <a:ext cx="8538240" cy="3213000"/>
        </p:xfrm>
        <a:graphic>
          <a:graphicData uri="http://schemas.openxmlformats.org/drawingml/2006/table">
            <a:tbl>
              <a:tblPr/>
              <a:tblGrid>
                <a:gridCol w="4421319">
                  <a:extLst>
                    <a:ext uri="{9D8B030D-6E8A-4147-A177-3AD203B41FA5}">
                      <a16:colId xmlns:a16="http://schemas.microsoft.com/office/drawing/2014/main" val="2869416196"/>
                    </a:ext>
                  </a:extLst>
                </a:gridCol>
                <a:gridCol w="4116921">
                  <a:extLst>
                    <a:ext uri="{9D8B030D-6E8A-4147-A177-3AD203B41FA5}">
                      <a16:colId xmlns:a16="http://schemas.microsoft.com/office/drawing/2014/main" val="1346676772"/>
                    </a:ext>
                  </a:extLst>
                </a:gridCol>
              </a:tblGrid>
              <a:tr h="642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Humildes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Espírito</a:t>
                      </a:r>
                      <a:endParaRPr lang="en-US" sz="2400" dirty="0">
                        <a:solidFill>
                          <a:schemeClr val="bg1"/>
                        </a:solidFill>
                        <a:latin typeface="Montserrat SemiBold" panose="00000700000000000000" pitchFamily="2" charset="0"/>
                      </a:endParaRP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Satisfeitos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si</a:t>
                      </a:r>
                      <a:endParaRPr lang="en-US" sz="2400" dirty="0">
                        <a:solidFill>
                          <a:schemeClr val="bg1"/>
                        </a:solidFill>
                        <a:latin typeface="Montserrat SemiBold" panose="00000700000000000000" pitchFamily="2" charset="0"/>
                      </a:endParaRP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370443"/>
                  </a:ext>
                </a:extLst>
              </a:tr>
              <a:tr h="642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Sentem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insuficiência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Consideram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-se </a:t>
                      </a:r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ricos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608526"/>
                  </a:ext>
                </a:extLst>
              </a:tr>
              <a:tr h="642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Buscam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 a </a:t>
                      </a:r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fonte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Montserrat SemiBold" panose="00000700000000000000" pitchFamily="2" charset="0"/>
                        </a:rPr>
                        <a:t>"Não precisam..."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390"/>
                  </a:ext>
                </a:extLst>
              </a:tr>
              <a:tr h="642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Querem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crescer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Montserrat SemiBold" panose="00000700000000000000" pitchFamily="2" charset="0"/>
                        </a:rPr>
                        <a:t>Estão satisfeitos.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19432"/>
                  </a:ext>
                </a:extLst>
              </a:tr>
              <a:tr h="64260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Montserrat SemiBold" panose="00000700000000000000" pitchFamily="2" charset="0"/>
                        </a:rPr>
                        <a:t>Deles é o reino dos Céus.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Pobres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, </a:t>
                      </a:r>
                      <a:r>
                        <a:rPr lang="en-US" sz="2400" dirty="0" err="1">
                          <a:latin typeface="Montserrat SemiBold" panose="00000700000000000000" pitchFamily="2" charset="0"/>
                        </a:rPr>
                        <a:t>cegos</a:t>
                      </a:r>
                      <a:r>
                        <a:rPr lang="en-US" sz="2400" dirty="0">
                          <a:latin typeface="Montserrat SemiBold" panose="00000700000000000000" pitchFamily="2" charset="0"/>
                        </a:rPr>
                        <a:t> e nus.</a:t>
                      </a:r>
                    </a:p>
                  </a:txBody>
                  <a:tcPr marL="163016" marR="163016" marT="81508" marB="815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90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92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755771-9151-1A6C-CFAA-80B1ECCE7C04}"/>
              </a:ext>
            </a:extLst>
          </p:cNvPr>
          <p:cNvSpPr txBox="1">
            <a:spLocks/>
          </p:cNvSpPr>
          <p:nvPr/>
        </p:nvSpPr>
        <p:spPr>
          <a:xfrm>
            <a:off x="1725440" y="2055254"/>
            <a:ext cx="6105808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“Para progredir na ciência é absolutamente necessário que os pesquisadores nunca se satisfaçam cabalmente com as conquistas que já conseguiram. Elas devem ser sempre consideradas como ponto de partida para novas aquisições” (Miguel Rizzo Jr.)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DE8787-59FB-D5CD-D2F4-1A2A56370176}"/>
              </a:ext>
            </a:extLst>
          </p:cNvPr>
          <p:cNvSpPr txBox="1"/>
          <p:nvPr/>
        </p:nvSpPr>
        <p:spPr>
          <a:xfrm>
            <a:off x="1725440" y="1464841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494B42"/>
                </a:solidFill>
                <a:latin typeface="Montserrat ExtraBold" panose="00000900000000000000" pitchFamily="2" charset="0"/>
              </a:rPr>
              <a:t>Insatisfação saudável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91E70-F81A-C80D-8BCE-CB2E13A3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4486F8-2912-45DC-265F-CED3CE4A49BA}"/>
              </a:ext>
            </a:extLst>
          </p:cNvPr>
          <p:cNvSpPr txBox="1">
            <a:spLocks/>
          </p:cNvSpPr>
          <p:nvPr/>
        </p:nvSpPr>
        <p:spPr>
          <a:xfrm>
            <a:off x="2646905" y="1619574"/>
            <a:ext cx="6898190" cy="361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“Cresçam na graça e no conhecimento de nosso Senhor e Salvador Jesus Cristo”</a:t>
            </a:r>
          </a:p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(2 Pedro 3:18).</a:t>
            </a:r>
            <a:endParaRPr lang="en-US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16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C33E4-3E7E-6F1D-6D2A-E6579E82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372A-D20E-30DE-264F-A044C679ADBF}"/>
              </a:ext>
            </a:extLst>
          </p:cNvPr>
          <p:cNvSpPr txBox="1">
            <a:spLocks/>
          </p:cNvSpPr>
          <p:nvPr/>
        </p:nvSpPr>
        <p:spPr>
          <a:xfrm>
            <a:off x="774826" y="742102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Exemplos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de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insatisfação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inspiradora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4670-5688-3C78-EA08-506589509A0C}"/>
              </a:ext>
            </a:extLst>
          </p:cNvPr>
          <p:cNvSpPr txBox="1">
            <a:spLocks/>
          </p:cNvSpPr>
          <p:nvPr/>
        </p:nvSpPr>
        <p:spPr>
          <a:xfrm>
            <a:off x="774826" y="2136856"/>
            <a:ext cx="9863677" cy="3257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Thomas Edison: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 “Mostra-me um homem cem por cento satisfeito, e eu lhe mostrarei um fracasso.”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ExtraBold" panose="00000900000000000000" pitchFamily="2" charset="0"/>
              </a:rPr>
              <a:t>Toscanini: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 Insatisfeito com sua própria performance, buscava sempre melhorar.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ExtraBold" panose="00000900000000000000" pitchFamily="2" charset="0"/>
              </a:rPr>
              <a:t>Paulo: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 “Não que eu já tenha recebido isso ou já tenha obtido a perfeição; mas prossigo para conquistar [...]” (Filipenses 3:12).</a:t>
            </a:r>
          </a:p>
        </p:txBody>
      </p:sp>
    </p:spTree>
    <p:extLst>
      <p:ext uri="{BB962C8B-B14F-4D97-AF65-F5344CB8AC3E}">
        <p14:creationId xmlns:p14="http://schemas.microsoft.com/office/powerpoint/2010/main" val="413314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A201F-BBB1-18BC-A79A-DADB7CC3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1A6BD9-CE55-5879-3CBB-4F2AF977E367}"/>
              </a:ext>
            </a:extLst>
          </p:cNvPr>
          <p:cNvSpPr txBox="1"/>
          <p:nvPr/>
        </p:nvSpPr>
        <p:spPr>
          <a:xfrm>
            <a:off x="756033" y="757077"/>
            <a:ext cx="81028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O humilde de espírito reconhece sua dependência de Deus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DDCEF-584D-47BD-9188-CA1EA1614E41}"/>
              </a:ext>
            </a:extLst>
          </p:cNvPr>
          <p:cNvSpPr txBox="1"/>
          <p:nvPr/>
        </p:nvSpPr>
        <p:spPr>
          <a:xfrm>
            <a:off x="913875" y="3689605"/>
            <a:ext cx="9515718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Tudo provém de Deus [...]” </a:t>
            </a: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(2 Coríntios 5:18).</a:t>
            </a:r>
          </a:p>
          <a:p>
            <a:pPr>
              <a:spcAft>
                <a:spcPts val="18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Sem mim vocês não podem fazer nada” </a:t>
            </a: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 João 15:5).</a:t>
            </a:r>
            <a:endParaRPr lang="pt-BR" sz="32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9F414C-A8EA-4D83-2EEC-6A09A1A9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9EC3E7C-DBE1-1D5E-1EDF-80DE6BB96420}"/>
              </a:ext>
            </a:extLst>
          </p:cNvPr>
          <p:cNvSpPr txBox="1"/>
          <p:nvPr/>
        </p:nvSpPr>
        <p:spPr>
          <a:xfrm>
            <a:off x="1020777" y="874590"/>
            <a:ext cx="6663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D2C092"/>
                </a:solidFill>
                <a:latin typeface="Montserrat ExtraBold" panose="00000900000000000000" pitchFamily="2" charset="0"/>
              </a:rPr>
              <a:t>Exemplos inspiradores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7A87F7-11AA-32B4-818D-03EE64120D92}"/>
              </a:ext>
            </a:extLst>
          </p:cNvPr>
          <p:cNvSpPr txBox="1"/>
          <p:nvPr/>
        </p:nvSpPr>
        <p:spPr>
          <a:xfrm>
            <a:off x="1020777" y="2440519"/>
            <a:ext cx="8779004" cy="276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3200" dirty="0">
                <a:solidFill>
                  <a:schemeClr val="bg1"/>
                </a:solidFill>
                <a:latin typeface="Montserrat ExtraBold" panose="00000900000000000000" pitchFamily="2" charset="0"/>
              </a:rPr>
              <a:t>J. S. Bach:</a:t>
            </a: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 Iniciava suas composições com </a:t>
            </a:r>
            <a:r>
              <a:rPr lang="pt-BR" sz="3200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Jesu</a:t>
            </a: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Juva</a:t>
            </a: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 (Jesus ajuda-me).</a:t>
            </a:r>
          </a:p>
          <a:p>
            <a:pPr marL="0" indent="0">
              <a:lnSpc>
                <a:spcPct val="110000"/>
              </a:lnSpc>
              <a:buNone/>
            </a:pPr>
            <a:endParaRPr lang="pt-BR" sz="3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t-BR" sz="3200" dirty="0">
                <a:solidFill>
                  <a:schemeClr val="bg1"/>
                </a:solidFill>
                <a:latin typeface="Montserrat ExtraBold" panose="00000900000000000000" pitchFamily="2" charset="0"/>
              </a:rPr>
              <a:t>Haydn:</a:t>
            </a: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 Ajoelhava-se pedindo inspiração ao compor.</a:t>
            </a:r>
          </a:p>
        </p:txBody>
      </p:sp>
    </p:spTree>
    <p:extLst>
      <p:ext uri="{BB962C8B-B14F-4D97-AF65-F5344CB8AC3E}">
        <p14:creationId xmlns:p14="http://schemas.microsoft.com/office/powerpoint/2010/main" val="226768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DAB6B-CACA-2E4B-FA0A-EF62C3688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BB47146-07D5-D318-3E92-3F5690499456}"/>
              </a:ext>
            </a:extLst>
          </p:cNvPr>
          <p:cNvSpPr txBox="1"/>
          <p:nvPr/>
        </p:nvSpPr>
        <p:spPr>
          <a:xfrm>
            <a:off x="939298" y="2028618"/>
            <a:ext cx="4279247" cy="28007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rgbClr val="494B42"/>
                </a:solidFill>
                <a:latin typeface="Montserrat ExtraBold" panose="00000900000000000000" pitchFamily="2" charset="0"/>
              </a:rPr>
              <a:t>Você deseja buscar em Deus sua inspiração? </a:t>
            </a:r>
          </a:p>
        </p:txBody>
      </p:sp>
    </p:spTree>
    <p:extLst>
      <p:ext uri="{BB962C8B-B14F-4D97-AF65-F5344CB8AC3E}">
        <p14:creationId xmlns:p14="http://schemas.microsoft.com/office/powerpoint/2010/main" val="285590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096655" y="1888836"/>
            <a:ext cx="7952509" cy="3265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Virtude da insuficiência</a:t>
            </a:r>
            <a:endParaRPr lang="en-US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2044700" y="1505600"/>
            <a:ext cx="8102599" cy="361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“Seja ele como chuva que desce sobre a campina ceifada, como aguaceiros que regam a terra”  </a:t>
            </a:r>
          </a:p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(Salmo 72:6).</a:t>
            </a:r>
            <a:endParaRPr lang="en-US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F15B0-136A-84F2-886A-4835FD1B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A3FE108-E4C3-D468-47B8-87D5CE6A475D}"/>
              </a:ext>
            </a:extLst>
          </p:cNvPr>
          <p:cNvSpPr txBox="1"/>
          <p:nvPr/>
        </p:nvSpPr>
        <p:spPr>
          <a:xfrm>
            <a:off x="2120354" y="1763375"/>
            <a:ext cx="7485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0"/>
              </a:spcAft>
              <a:buNone/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Muitos esperavam um Messias guerreiro, libertador político.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0C339D-AA3F-224C-0AF8-BBC045B77D60}"/>
              </a:ext>
            </a:extLst>
          </p:cNvPr>
          <p:cNvSpPr txBox="1"/>
          <p:nvPr/>
        </p:nvSpPr>
        <p:spPr>
          <a:xfrm>
            <a:off x="2120354" y="3494208"/>
            <a:ext cx="74853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0"/>
              </a:spcAft>
              <a:buNone/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apresentou um reino de amor, misericórdia, perdão e humildade.</a:t>
            </a:r>
          </a:p>
        </p:txBody>
      </p:sp>
    </p:spTree>
    <p:extLst>
      <p:ext uri="{BB962C8B-B14F-4D97-AF65-F5344CB8AC3E}">
        <p14:creationId xmlns:p14="http://schemas.microsoft.com/office/powerpoint/2010/main" val="164353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939298" y="1843950"/>
            <a:ext cx="4402247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Como Jesus e Seus ensinos “estranhos” são recebidos por nós hoje?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E4315-398F-41A4-67DB-57C939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26A4-5657-E464-4B33-11DFC648FEA2}"/>
              </a:ext>
            </a:extLst>
          </p:cNvPr>
          <p:cNvSpPr txBox="1"/>
          <p:nvPr/>
        </p:nvSpPr>
        <p:spPr>
          <a:xfrm>
            <a:off x="1020777" y="1023446"/>
            <a:ext cx="81232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Versão alterada das bem-aventuranças, de J.B. Philips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C14AB1-9089-CBE1-220C-98B40AF549BD}"/>
              </a:ext>
            </a:extLst>
          </p:cNvPr>
          <p:cNvSpPr txBox="1"/>
          <p:nvPr/>
        </p:nvSpPr>
        <p:spPr>
          <a:xfrm>
            <a:off x="1020778" y="2556334"/>
            <a:ext cx="9335334" cy="296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rompedores, porque eles vencem o mundo.</a:t>
            </a:r>
          </a:p>
          <a:p>
            <a:pPr marL="457200" indent="-457200">
              <a:lnSpc>
                <a:spcPct val="11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endurecidos, porque nunca deixam que a vida os machuque.</a:t>
            </a:r>
          </a:p>
          <a:p>
            <a:pPr marL="457200" indent="-457200">
              <a:lnSpc>
                <a:spcPct val="11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que se queixam, porque no fim conseguem o que desejam.</a:t>
            </a:r>
          </a:p>
        </p:txBody>
      </p:sp>
    </p:spTree>
    <p:extLst>
      <p:ext uri="{BB962C8B-B14F-4D97-AF65-F5344CB8AC3E}">
        <p14:creationId xmlns:p14="http://schemas.microsoft.com/office/powerpoint/2010/main" val="177064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2870A-41B1-02D7-FD40-2216C8FAF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583F827-515C-7A37-36E8-332946211BFC}"/>
              </a:ext>
            </a:extLst>
          </p:cNvPr>
          <p:cNvSpPr txBox="1"/>
          <p:nvPr/>
        </p:nvSpPr>
        <p:spPr>
          <a:xfrm>
            <a:off x="1020777" y="1023446"/>
            <a:ext cx="6836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D2C092"/>
                </a:solidFill>
                <a:latin typeface="Montserrat ExtraBold" panose="00000900000000000000" pitchFamily="2" charset="0"/>
              </a:rPr>
              <a:t>Versão alterada das bem-aventuranças, de J.B. Philips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D07393-0D06-2D75-7D20-D24B5E80FBEE}"/>
              </a:ext>
            </a:extLst>
          </p:cNvPr>
          <p:cNvSpPr txBox="1"/>
          <p:nvPr/>
        </p:nvSpPr>
        <p:spPr>
          <a:xfrm>
            <a:off x="1020777" y="2141663"/>
            <a:ext cx="9335334" cy="3778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 startAt="4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saciados de prazeres, pois nunca se preocupam com seus pecados.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 startAt="4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feitores de escravos, pois atingem seus objetivos.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 startAt="4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sábios deste mundo, pois sabem se sair bem de tudo.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 startAt="4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Bem-aventurados os perturbadores, porque conseguem ser notados por todo o mundo.</a:t>
            </a:r>
          </a:p>
        </p:txBody>
      </p:sp>
    </p:spTree>
    <p:extLst>
      <p:ext uri="{BB962C8B-B14F-4D97-AF65-F5344CB8AC3E}">
        <p14:creationId xmlns:p14="http://schemas.microsoft.com/office/powerpoint/2010/main" val="184221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03258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O que significa ser humilde de espírito?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986538" y="3773685"/>
            <a:ext cx="1021892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“Bem-aventurados os humildes de espírito, porque deles é o reino dos céus” </a:t>
            </a:r>
          </a:p>
          <a:p>
            <a:pPr algn="ctr">
              <a:spcAft>
                <a:spcPts val="1800"/>
              </a:spcAft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(Mateus 5:3).</a:t>
            </a:r>
            <a:endParaRPr lang="pt-BR" sz="36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74826" y="634839"/>
            <a:ext cx="7258129" cy="1597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Significado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de </a:t>
            </a:r>
          </a:p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"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Humildes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de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Espírito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74826" y="2333501"/>
            <a:ext cx="8103703" cy="1881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Reconhecem suas limitações.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Possuem autocrítica.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Dependem de Deus para crescer.</a:t>
            </a: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B0ACC52-C107-4201-9614-9BA4C6DB8E0D}"/>
</file>

<file path=customXml/itemProps2.xml><?xml version="1.0" encoding="utf-8"?>
<ds:datastoreItem xmlns:ds="http://schemas.openxmlformats.org/officeDocument/2006/customXml" ds:itemID="{00FD9819-093E-46DC-936A-FB3F32B15510}"/>
</file>

<file path=customXml/itemProps3.xml><?xml version="1.0" encoding="utf-8"?>
<ds:datastoreItem xmlns:ds="http://schemas.openxmlformats.org/officeDocument/2006/customXml" ds:itemID="{C3E41167-93CB-48F4-98B7-8BC609A287DF}"/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516</Words>
  <Application>Microsoft Office PowerPoint</Application>
  <PresentationFormat>Widescreen</PresentationFormat>
  <Paragraphs>56</Paragraphs>
  <Slides>17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Montserrat ExtraBold</vt:lpstr>
      <vt:lpstr>Montserrat SemiBold</vt:lpstr>
      <vt:lpstr>Aptos Display</vt:lpstr>
      <vt:lpstr>Arial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15</cp:revision>
  <dcterms:created xsi:type="dcterms:W3CDTF">2024-11-25T23:42:57Z</dcterms:created>
  <dcterms:modified xsi:type="dcterms:W3CDTF">2024-12-04T01:46:23Z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