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comments/modernComment_122_95333162.xml" ContentType="application/vnd.ms-powerpoint.comments+xml"/>
  <Override PartName="/ppt/authors.xml" ContentType="application/vnd.ms-powerpoint.authors+xml"/>
  <Override PartName="/ppt/comments/modernComment_120_EBD5714F.xml" ContentType="application/vnd.ms-powerpoint.comments+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8"/>
  </p:notesMasterIdLst>
  <p:sldIdLst>
    <p:sldId id="256" r:id="rId2"/>
    <p:sldId id="264" r:id="rId3"/>
    <p:sldId id="257" r:id="rId4"/>
    <p:sldId id="263" r:id="rId5"/>
    <p:sldId id="272" r:id="rId6"/>
    <p:sldId id="286" r:id="rId7"/>
    <p:sldId id="288" r:id="rId8"/>
    <p:sldId id="289" r:id="rId9"/>
    <p:sldId id="258" r:id="rId10"/>
    <p:sldId id="290" r:id="rId11"/>
    <p:sldId id="292" r:id="rId12"/>
    <p:sldId id="267" r:id="rId13"/>
    <p:sldId id="285" r:id="rId14"/>
    <p:sldId id="291" r:id="rId15"/>
    <p:sldId id="281" r:id="rId16"/>
    <p:sldId id="293" r:id="rId17"/>
  </p:sldIdLst>
  <p:sldSz cx="12192000" cy="6858000"/>
  <p:notesSz cx="6858000" cy="9144000"/>
  <p:embeddedFontLst>
    <p:embeddedFont>
      <p:font typeface="Montserrat ExtraBold" panose="00000900000000000000" pitchFamily="2" charset="0"/>
      <p:bold r:id="rId19"/>
      <p:boldItalic r:id="rId20"/>
    </p:embeddedFont>
    <p:embeddedFont>
      <p:font typeface="Montserrat SemiBold" panose="00000700000000000000" pitchFamily="2" charset="0"/>
      <p:bold r:id="rId21"/>
      <p:boldItalic r:id="rId22"/>
    </p:embeddedFont>
  </p:embeddedFontLst>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A28C1F-4D7C-77E0-B062-2459D349B18F}" name="DSA - Vanessa Stehling Belgd" initials="VS" userId="S::vanessa.belgd@adventistas.org::c47d16e7-2d9c-472e-876b-9f09ff5c3cf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4B42"/>
    <a:srgbClr val="D2C092"/>
    <a:srgbClr val="575952"/>
    <a:srgbClr val="D1BE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3B2C17-FCC7-44F8-B650-C22DA8100D40}" v="1" dt="2024-11-26T17:27:32.4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13" autoAdjust="0"/>
    <p:restoredTop sz="94660"/>
  </p:normalViewPr>
  <p:slideViewPr>
    <p:cSldViewPr snapToGrid="0">
      <p:cViewPr varScale="1">
        <p:scale>
          <a:sx n="106" d="100"/>
          <a:sy n="106" d="100"/>
        </p:scale>
        <p:origin x="82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microsoft.com/office/2015/10/relationships/revisionInfo" Target="revisionInfo.xml"/><Relationship Id="rId30" Type="http://schemas.openxmlformats.org/officeDocument/2006/relationships/customXml" Target="../customXml/item2.xml"/></Relationships>
</file>

<file path=ppt/comments/modernComment_120_EBD5714F.xml><?xml version="1.0" encoding="utf-8"?>
<p188:cmLst xmlns:a="http://schemas.openxmlformats.org/drawingml/2006/main" xmlns:r="http://schemas.openxmlformats.org/officeDocument/2006/relationships" xmlns:p188="http://schemas.microsoft.com/office/powerpoint/2018/8/main">
  <p188:cm id="{8A4B74E7-DAC9-480C-92FC-D61946D31C4B}" authorId="{2AA28C1F-4D7C-77E0-B062-2459D349B18F}" created="2024-12-02T13:40:06.256">
    <ac:txMkLst xmlns:ac="http://schemas.microsoft.com/office/drawing/2013/main/command">
      <pc:docMk xmlns:pc="http://schemas.microsoft.com/office/powerpoint/2013/main/command"/>
      <pc:sldMk xmlns:pc="http://schemas.microsoft.com/office/powerpoint/2013/main/command" cId="3956633935" sldId="288"/>
      <ac:spMk id="2" creationId="{4D5F8B51-3B91-3B52-266C-8B1E3180E05D}"/>
      <ac:txMk cp="0" len="293">
        <ac:context len="341" hash="740622858"/>
      </ac:txMk>
    </ac:txMkLst>
    <p188:pos x="8051022" y="449618"/>
    <p188:txBody>
      <a:bodyPr/>
      <a:lstStyle/>
      <a:p>
        <a:r>
          <a:rPr lang="pt-BR"/>
          <a:t>Esse texto eu não encontrei no Comentário Bíblico Adventista, pelo menos não na pagina citada.</a:t>
        </a:r>
      </a:p>
    </p188:txBody>
  </p188:cm>
</p188:cmLst>
</file>

<file path=ppt/comments/modernComment_122_95333162.xml><?xml version="1.0" encoding="utf-8"?>
<p188:cmLst xmlns:a="http://schemas.openxmlformats.org/drawingml/2006/main" xmlns:r="http://schemas.openxmlformats.org/officeDocument/2006/relationships" xmlns:p188="http://schemas.microsoft.com/office/powerpoint/2018/8/main">
  <p188:cm id="{CEF2938D-E350-49A3-86AA-AD70F8B92C95}" authorId="{2AA28C1F-4D7C-77E0-B062-2459D349B18F}" created="2024-12-02T13:47:09.870">
    <ac:txMkLst xmlns:ac="http://schemas.microsoft.com/office/drawing/2013/main/command">
      <pc:docMk xmlns:pc="http://schemas.microsoft.com/office/powerpoint/2013/main/command"/>
      <pc:sldMk xmlns:pc="http://schemas.microsoft.com/office/powerpoint/2013/main/command" cId="2503160162" sldId="290"/>
      <ac:spMk id="5" creationId="{C126D43C-A0B7-FF1F-A005-D72426DB9338}"/>
      <ac:txMk cp="1" len="119">
        <ac:context len="152" hash="2072199143"/>
      </ac:txMk>
    </ac:txMkLst>
    <p188:pos x="10007897" y="265922"/>
    <p188:txBody>
      <a:bodyPr/>
      <a:lstStyle/>
      <a:p>
        <a:r>
          <a:rPr lang="pt-BR"/>
          <a:t>Não encontrei esse texto na referência também. Nem no site EGW e nem no livro atualizado.</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71BEC4-4966-4905-9FBA-4B85F33F05BA}" type="datetimeFigureOut">
              <a:rPr lang="pt-BR" smtClean="0"/>
              <a:t>03/12/2024</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F0AE75-71D6-4CFA-BAF2-3698CB12F668}" type="slidenum">
              <a:rPr lang="pt-BR" smtClean="0"/>
              <a:t>‹nº›</a:t>
            </a:fld>
            <a:endParaRPr lang="pt-BR"/>
          </a:p>
        </p:txBody>
      </p:sp>
    </p:spTree>
    <p:extLst>
      <p:ext uri="{BB962C8B-B14F-4D97-AF65-F5344CB8AC3E}">
        <p14:creationId xmlns:p14="http://schemas.microsoft.com/office/powerpoint/2010/main" val="726599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28F0AE75-71D6-4CFA-BAF2-3698CB12F668}" type="slidenum">
              <a:rPr lang="pt-BR" smtClean="0"/>
              <a:t>9</a:t>
            </a:fld>
            <a:endParaRPr lang="pt-BR"/>
          </a:p>
        </p:txBody>
      </p:sp>
    </p:spTree>
    <p:extLst>
      <p:ext uri="{BB962C8B-B14F-4D97-AF65-F5344CB8AC3E}">
        <p14:creationId xmlns:p14="http://schemas.microsoft.com/office/powerpoint/2010/main" val="165565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334690-E3C7-08D3-6744-DFFB89DD8C90}"/>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C2D73249-C837-EBE9-B118-B703C203B5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59FC4E18-9CFA-FB45-A248-957AA618CF38}"/>
              </a:ext>
            </a:extLst>
          </p:cNvPr>
          <p:cNvSpPr>
            <a:spLocks noGrp="1"/>
          </p:cNvSpPr>
          <p:nvPr>
            <p:ph type="dt" sz="half" idx="10"/>
          </p:nvPr>
        </p:nvSpPr>
        <p:spPr/>
        <p:txBody>
          <a:bodyPr/>
          <a:lstStyle/>
          <a:p>
            <a:fld id="{741DAB40-46B7-470B-BE6E-D7E9EEE35A77}" type="datetimeFigureOut">
              <a:rPr lang="pt-BR" smtClean="0"/>
              <a:t>03/12/2024</a:t>
            </a:fld>
            <a:endParaRPr lang="pt-BR"/>
          </a:p>
        </p:txBody>
      </p:sp>
      <p:sp>
        <p:nvSpPr>
          <p:cNvPr id="5" name="Espaço Reservado para Rodapé 4">
            <a:extLst>
              <a:ext uri="{FF2B5EF4-FFF2-40B4-BE49-F238E27FC236}">
                <a16:creationId xmlns:a16="http://schemas.microsoft.com/office/drawing/2014/main" id="{9353CCAB-36B9-8034-BB03-C4797D77371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A78CA9F-A3F4-25AD-81F5-DE2F365B1A6E}"/>
              </a:ext>
            </a:extLst>
          </p:cNvPr>
          <p:cNvSpPr>
            <a:spLocks noGrp="1"/>
          </p:cNvSpPr>
          <p:nvPr>
            <p:ph type="sldNum" sz="quarter" idx="12"/>
          </p:nvPr>
        </p:nvSpPr>
        <p:spPr/>
        <p:txBody>
          <a:bodyPr/>
          <a:lstStyle/>
          <a:p>
            <a:fld id="{F797C9DD-BF75-4D18-A450-D3ACE76FAC76}" type="slidenum">
              <a:rPr lang="pt-BR" smtClean="0"/>
              <a:t>‹nº›</a:t>
            </a:fld>
            <a:endParaRPr lang="pt-BR"/>
          </a:p>
        </p:txBody>
      </p:sp>
    </p:spTree>
    <p:extLst>
      <p:ext uri="{BB962C8B-B14F-4D97-AF65-F5344CB8AC3E}">
        <p14:creationId xmlns:p14="http://schemas.microsoft.com/office/powerpoint/2010/main" val="2071036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EB64BD-7175-558E-63D9-2D6D8D656A59}"/>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3D746573-73CF-49EA-3B5C-2A16969E2472}"/>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264FBBE-DA38-C863-C909-1EC53EC57FDB}"/>
              </a:ext>
            </a:extLst>
          </p:cNvPr>
          <p:cNvSpPr>
            <a:spLocks noGrp="1"/>
          </p:cNvSpPr>
          <p:nvPr>
            <p:ph type="dt" sz="half" idx="10"/>
          </p:nvPr>
        </p:nvSpPr>
        <p:spPr/>
        <p:txBody>
          <a:bodyPr/>
          <a:lstStyle/>
          <a:p>
            <a:fld id="{741DAB40-46B7-470B-BE6E-D7E9EEE35A77}" type="datetimeFigureOut">
              <a:rPr lang="pt-BR" smtClean="0"/>
              <a:t>03/12/2024</a:t>
            </a:fld>
            <a:endParaRPr lang="pt-BR"/>
          </a:p>
        </p:txBody>
      </p:sp>
      <p:sp>
        <p:nvSpPr>
          <p:cNvPr id="5" name="Espaço Reservado para Rodapé 4">
            <a:extLst>
              <a:ext uri="{FF2B5EF4-FFF2-40B4-BE49-F238E27FC236}">
                <a16:creationId xmlns:a16="http://schemas.microsoft.com/office/drawing/2014/main" id="{F2FADF5D-0DF8-C29D-CC4C-5D6A67F0D8FF}"/>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A5D9C2E-D1C6-9EC5-8467-63B3F6B2769B}"/>
              </a:ext>
            </a:extLst>
          </p:cNvPr>
          <p:cNvSpPr>
            <a:spLocks noGrp="1"/>
          </p:cNvSpPr>
          <p:nvPr>
            <p:ph type="sldNum" sz="quarter" idx="12"/>
          </p:nvPr>
        </p:nvSpPr>
        <p:spPr/>
        <p:txBody>
          <a:bodyPr/>
          <a:lstStyle/>
          <a:p>
            <a:fld id="{F797C9DD-BF75-4D18-A450-D3ACE76FAC76}" type="slidenum">
              <a:rPr lang="pt-BR" smtClean="0"/>
              <a:t>‹nº›</a:t>
            </a:fld>
            <a:endParaRPr lang="pt-BR"/>
          </a:p>
        </p:txBody>
      </p:sp>
    </p:spTree>
    <p:extLst>
      <p:ext uri="{BB962C8B-B14F-4D97-AF65-F5344CB8AC3E}">
        <p14:creationId xmlns:p14="http://schemas.microsoft.com/office/powerpoint/2010/main" val="4116208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51C06D4-838D-261E-B8C9-50E5551EE75F}"/>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C94BC42E-0DB4-3193-E06D-D3D7E4764D01}"/>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E15311C-6DEF-E155-354D-4744D59410A1}"/>
              </a:ext>
            </a:extLst>
          </p:cNvPr>
          <p:cNvSpPr>
            <a:spLocks noGrp="1"/>
          </p:cNvSpPr>
          <p:nvPr>
            <p:ph type="dt" sz="half" idx="10"/>
          </p:nvPr>
        </p:nvSpPr>
        <p:spPr/>
        <p:txBody>
          <a:bodyPr/>
          <a:lstStyle/>
          <a:p>
            <a:fld id="{741DAB40-46B7-470B-BE6E-D7E9EEE35A77}" type="datetimeFigureOut">
              <a:rPr lang="pt-BR" smtClean="0"/>
              <a:t>03/12/2024</a:t>
            </a:fld>
            <a:endParaRPr lang="pt-BR"/>
          </a:p>
        </p:txBody>
      </p:sp>
      <p:sp>
        <p:nvSpPr>
          <p:cNvPr id="5" name="Espaço Reservado para Rodapé 4">
            <a:extLst>
              <a:ext uri="{FF2B5EF4-FFF2-40B4-BE49-F238E27FC236}">
                <a16:creationId xmlns:a16="http://schemas.microsoft.com/office/drawing/2014/main" id="{EF8EE14A-A5FA-2593-A46C-EE4C34E5F18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819600E-3959-F0CC-51BD-4C42BE93E580}"/>
              </a:ext>
            </a:extLst>
          </p:cNvPr>
          <p:cNvSpPr>
            <a:spLocks noGrp="1"/>
          </p:cNvSpPr>
          <p:nvPr>
            <p:ph type="sldNum" sz="quarter" idx="12"/>
          </p:nvPr>
        </p:nvSpPr>
        <p:spPr/>
        <p:txBody>
          <a:bodyPr/>
          <a:lstStyle/>
          <a:p>
            <a:fld id="{F797C9DD-BF75-4D18-A450-D3ACE76FAC76}" type="slidenum">
              <a:rPr lang="pt-BR" smtClean="0"/>
              <a:t>‹nº›</a:t>
            </a:fld>
            <a:endParaRPr lang="pt-BR"/>
          </a:p>
        </p:txBody>
      </p:sp>
    </p:spTree>
    <p:extLst>
      <p:ext uri="{BB962C8B-B14F-4D97-AF65-F5344CB8AC3E}">
        <p14:creationId xmlns:p14="http://schemas.microsoft.com/office/powerpoint/2010/main" val="1251234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F87762-5989-2F1D-6B55-F29915B291E3}"/>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1A555B32-4C2C-1D2D-CE26-254E0352E964}"/>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3BE5B13-3654-69E2-2ECF-80B3DE50F6E0}"/>
              </a:ext>
            </a:extLst>
          </p:cNvPr>
          <p:cNvSpPr>
            <a:spLocks noGrp="1"/>
          </p:cNvSpPr>
          <p:nvPr>
            <p:ph type="dt" sz="half" idx="10"/>
          </p:nvPr>
        </p:nvSpPr>
        <p:spPr/>
        <p:txBody>
          <a:bodyPr/>
          <a:lstStyle/>
          <a:p>
            <a:fld id="{741DAB40-46B7-470B-BE6E-D7E9EEE35A77}" type="datetimeFigureOut">
              <a:rPr lang="pt-BR" smtClean="0"/>
              <a:t>03/12/2024</a:t>
            </a:fld>
            <a:endParaRPr lang="pt-BR"/>
          </a:p>
        </p:txBody>
      </p:sp>
      <p:sp>
        <p:nvSpPr>
          <p:cNvPr id="5" name="Espaço Reservado para Rodapé 4">
            <a:extLst>
              <a:ext uri="{FF2B5EF4-FFF2-40B4-BE49-F238E27FC236}">
                <a16:creationId xmlns:a16="http://schemas.microsoft.com/office/drawing/2014/main" id="{3C57E042-2884-ED3B-496C-008CC1ECF75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271DC68F-2D12-C4E1-7A5A-090A366F9A61}"/>
              </a:ext>
            </a:extLst>
          </p:cNvPr>
          <p:cNvSpPr>
            <a:spLocks noGrp="1"/>
          </p:cNvSpPr>
          <p:nvPr>
            <p:ph type="sldNum" sz="quarter" idx="12"/>
          </p:nvPr>
        </p:nvSpPr>
        <p:spPr/>
        <p:txBody>
          <a:bodyPr/>
          <a:lstStyle/>
          <a:p>
            <a:fld id="{F797C9DD-BF75-4D18-A450-D3ACE76FAC76}" type="slidenum">
              <a:rPr lang="pt-BR" smtClean="0"/>
              <a:t>‹nº›</a:t>
            </a:fld>
            <a:endParaRPr lang="pt-BR"/>
          </a:p>
        </p:txBody>
      </p:sp>
    </p:spTree>
    <p:extLst>
      <p:ext uri="{BB962C8B-B14F-4D97-AF65-F5344CB8AC3E}">
        <p14:creationId xmlns:p14="http://schemas.microsoft.com/office/powerpoint/2010/main" val="2584901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EE889E-7B2E-5518-92BD-6ED0BEC9A2A8}"/>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7827B527-F015-387E-4A6D-B872DC98CEF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D6BDB04D-12BA-BE5A-A1ED-6132748C83C3}"/>
              </a:ext>
            </a:extLst>
          </p:cNvPr>
          <p:cNvSpPr>
            <a:spLocks noGrp="1"/>
          </p:cNvSpPr>
          <p:nvPr>
            <p:ph type="dt" sz="half" idx="10"/>
          </p:nvPr>
        </p:nvSpPr>
        <p:spPr/>
        <p:txBody>
          <a:bodyPr/>
          <a:lstStyle/>
          <a:p>
            <a:fld id="{741DAB40-46B7-470B-BE6E-D7E9EEE35A77}" type="datetimeFigureOut">
              <a:rPr lang="pt-BR" smtClean="0"/>
              <a:t>03/12/2024</a:t>
            </a:fld>
            <a:endParaRPr lang="pt-BR"/>
          </a:p>
        </p:txBody>
      </p:sp>
      <p:sp>
        <p:nvSpPr>
          <p:cNvPr id="5" name="Espaço Reservado para Rodapé 4">
            <a:extLst>
              <a:ext uri="{FF2B5EF4-FFF2-40B4-BE49-F238E27FC236}">
                <a16:creationId xmlns:a16="http://schemas.microsoft.com/office/drawing/2014/main" id="{AE490CD1-CE5C-BBEB-8446-CD9A344BE7C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AA41B2DE-0A50-C47B-5596-B021D6DBB444}"/>
              </a:ext>
            </a:extLst>
          </p:cNvPr>
          <p:cNvSpPr>
            <a:spLocks noGrp="1"/>
          </p:cNvSpPr>
          <p:nvPr>
            <p:ph type="sldNum" sz="quarter" idx="12"/>
          </p:nvPr>
        </p:nvSpPr>
        <p:spPr/>
        <p:txBody>
          <a:bodyPr/>
          <a:lstStyle/>
          <a:p>
            <a:fld id="{F797C9DD-BF75-4D18-A450-D3ACE76FAC76}" type="slidenum">
              <a:rPr lang="pt-BR" smtClean="0"/>
              <a:t>‹nº›</a:t>
            </a:fld>
            <a:endParaRPr lang="pt-BR"/>
          </a:p>
        </p:txBody>
      </p:sp>
    </p:spTree>
    <p:extLst>
      <p:ext uri="{BB962C8B-B14F-4D97-AF65-F5344CB8AC3E}">
        <p14:creationId xmlns:p14="http://schemas.microsoft.com/office/powerpoint/2010/main" val="1002225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F69E41-2F2D-B390-C387-3AC77515D2CC}"/>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303A30B-9A95-E453-AE26-277E25CBA319}"/>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FF99E84E-CD4A-6E26-238C-A7D2B24DA9CC}"/>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8A69FBFA-17ED-28EE-A25C-C9563214C42C}"/>
              </a:ext>
            </a:extLst>
          </p:cNvPr>
          <p:cNvSpPr>
            <a:spLocks noGrp="1"/>
          </p:cNvSpPr>
          <p:nvPr>
            <p:ph type="dt" sz="half" idx="10"/>
          </p:nvPr>
        </p:nvSpPr>
        <p:spPr/>
        <p:txBody>
          <a:bodyPr/>
          <a:lstStyle/>
          <a:p>
            <a:fld id="{741DAB40-46B7-470B-BE6E-D7E9EEE35A77}" type="datetimeFigureOut">
              <a:rPr lang="pt-BR" smtClean="0"/>
              <a:t>03/12/2024</a:t>
            </a:fld>
            <a:endParaRPr lang="pt-BR"/>
          </a:p>
        </p:txBody>
      </p:sp>
      <p:sp>
        <p:nvSpPr>
          <p:cNvPr id="6" name="Espaço Reservado para Rodapé 5">
            <a:extLst>
              <a:ext uri="{FF2B5EF4-FFF2-40B4-BE49-F238E27FC236}">
                <a16:creationId xmlns:a16="http://schemas.microsoft.com/office/drawing/2014/main" id="{429BBF86-9EAF-C9B2-7C1C-7BA1A38D3177}"/>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60969074-956D-B8CA-7567-938DE586DFF5}"/>
              </a:ext>
            </a:extLst>
          </p:cNvPr>
          <p:cNvSpPr>
            <a:spLocks noGrp="1"/>
          </p:cNvSpPr>
          <p:nvPr>
            <p:ph type="sldNum" sz="quarter" idx="12"/>
          </p:nvPr>
        </p:nvSpPr>
        <p:spPr/>
        <p:txBody>
          <a:bodyPr/>
          <a:lstStyle/>
          <a:p>
            <a:fld id="{F797C9DD-BF75-4D18-A450-D3ACE76FAC76}" type="slidenum">
              <a:rPr lang="pt-BR" smtClean="0"/>
              <a:t>‹nº›</a:t>
            </a:fld>
            <a:endParaRPr lang="pt-BR"/>
          </a:p>
        </p:txBody>
      </p:sp>
    </p:spTree>
    <p:extLst>
      <p:ext uri="{BB962C8B-B14F-4D97-AF65-F5344CB8AC3E}">
        <p14:creationId xmlns:p14="http://schemas.microsoft.com/office/powerpoint/2010/main" val="1356032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34D4AE-D69B-B97A-805C-39CD2F99AD44}"/>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72E88C2C-E4D2-6CF3-6A11-7A8818738B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3DDF373B-7AE8-963E-F752-55333BCC5343}"/>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FF7A296C-0347-3A80-A575-7370AEA08D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56736877-B4A6-DDE3-92BA-4A9CEB3D0DFC}"/>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B5D3869D-40A6-8101-3BDB-DE43B4013A51}"/>
              </a:ext>
            </a:extLst>
          </p:cNvPr>
          <p:cNvSpPr>
            <a:spLocks noGrp="1"/>
          </p:cNvSpPr>
          <p:nvPr>
            <p:ph type="dt" sz="half" idx="10"/>
          </p:nvPr>
        </p:nvSpPr>
        <p:spPr/>
        <p:txBody>
          <a:bodyPr/>
          <a:lstStyle/>
          <a:p>
            <a:fld id="{741DAB40-46B7-470B-BE6E-D7E9EEE35A77}" type="datetimeFigureOut">
              <a:rPr lang="pt-BR" smtClean="0"/>
              <a:t>03/12/2024</a:t>
            </a:fld>
            <a:endParaRPr lang="pt-BR"/>
          </a:p>
        </p:txBody>
      </p:sp>
      <p:sp>
        <p:nvSpPr>
          <p:cNvPr id="8" name="Espaço Reservado para Rodapé 7">
            <a:extLst>
              <a:ext uri="{FF2B5EF4-FFF2-40B4-BE49-F238E27FC236}">
                <a16:creationId xmlns:a16="http://schemas.microsoft.com/office/drawing/2014/main" id="{B5DA704B-FEF0-4799-E569-CD4E7D41BB50}"/>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CBCB15EF-2E16-184F-C022-D665088373C6}"/>
              </a:ext>
            </a:extLst>
          </p:cNvPr>
          <p:cNvSpPr>
            <a:spLocks noGrp="1"/>
          </p:cNvSpPr>
          <p:nvPr>
            <p:ph type="sldNum" sz="quarter" idx="12"/>
          </p:nvPr>
        </p:nvSpPr>
        <p:spPr/>
        <p:txBody>
          <a:bodyPr/>
          <a:lstStyle/>
          <a:p>
            <a:fld id="{F797C9DD-BF75-4D18-A450-D3ACE76FAC76}" type="slidenum">
              <a:rPr lang="pt-BR" smtClean="0"/>
              <a:t>‹nº›</a:t>
            </a:fld>
            <a:endParaRPr lang="pt-BR"/>
          </a:p>
        </p:txBody>
      </p:sp>
    </p:spTree>
    <p:extLst>
      <p:ext uri="{BB962C8B-B14F-4D97-AF65-F5344CB8AC3E}">
        <p14:creationId xmlns:p14="http://schemas.microsoft.com/office/powerpoint/2010/main" val="1123638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8BD146-D2CD-D1EB-966D-E76E3831B0FA}"/>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1C79D5F3-530C-4D43-BE26-E8AF76685705}"/>
              </a:ext>
            </a:extLst>
          </p:cNvPr>
          <p:cNvSpPr>
            <a:spLocks noGrp="1"/>
          </p:cNvSpPr>
          <p:nvPr>
            <p:ph type="dt" sz="half" idx="10"/>
          </p:nvPr>
        </p:nvSpPr>
        <p:spPr/>
        <p:txBody>
          <a:bodyPr/>
          <a:lstStyle/>
          <a:p>
            <a:fld id="{741DAB40-46B7-470B-BE6E-D7E9EEE35A77}" type="datetimeFigureOut">
              <a:rPr lang="pt-BR" smtClean="0"/>
              <a:t>03/12/2024</a:t>
            </a:fld>
            <a:endParaRPr lang="pt-BR"/>
          </a:p>
        </p:txBody>
      </p:sp>
      <p:sp>
        <p:nvSpPr>
          <p:cNvPr id="4" name="Espaço Reservado para Rodapé 3">
            <a:extLst>
              <a:ext uri="{FF2B5EF4-FFF2-40B4-BE49-F238E27FC236}">
                <a16:creationId xmlns:a16="http://schemas.microsoft.com/office/drawing/2014/main" id="{2B4819FA-D877-6436-F447-2C3AEBBEC515}"/>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CFC9BBA0-7895-FFBE-581C-031282D3762F}"/>
              </a:ext>
            </a:extLst>
          </p:cNvPr>
          <p:cNvSpPr>
            <a:spLocks noGrp="1"/>
          </p:cNvSpPr>
          <p:nvPr>
            <p:ph type="sldNum" sz="quarter" idx="12"/>
          </p:nvPr>
        </p:nvSpPr>
        <p:spPr/>
        <p:txBody>
          <a:bodyPr/>
          <a:lstStyle/>
          <a:p>
            <a:fld id="{F797C9DD-BF75-4D18-A450-D3ACE76FAC76}" type="slidenum">
              <a:rPr lang="pt-BR" smtClean="0"/>
              <a:t>‹nº›</a:t>
            </a:fld>
            <a:endParaRPr lang="pt-BR"/>
          </a:p>
        </p:txBody>
      </p:sp>
    </p:spTree>
    <p:extLst>
      <p:ext uri="{BB962C8B-B14F-4D97-AF65-F5344CB8AC3E}">
        <p14:creationId xmlns:p14="http://schemas.microsoft.com/office/powerpoint/2010/main" val="4221805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895C3059-6A08-AC69-862E-8800F5D4FFD6}"/>
              </a:ext>
            </a:extLst>
          </p:cNvPr>
          <p:cNvSpPr>
            <a:spLocks noGrp="1"/>
          </p:cNvSpPr>
          <p:nvPr>
            <p:ph type="dt" sz="half" idx="10"/>
          </p:nvPr>
        </p:nvSpPr>
        <p:spPr/>
        <p:txBody>
          <a:bodyPr/>
          <a:lstStyle/>
          <a:p>
            <a:fld id="{741DAB40-46B7-470B-BE6E-D7E9EEE35A77}" type="datetimeFigureOut">
              <a:rPr lang="pt-BR" smtClean="0"/>
              <a:t>03/12/2024</a:t>
            </a:fld>
            <a:endParaRPr lang="pt-BR"/>
          </a:p>
        </p:txBody>
      </p:sp>
      <p:sp>
        <p:nvSpPr>
          <p:cNvPr id="3" name="Espaço Reservado para Rodapé 2">
            <a:extLst>
              <a:ext uri="{FF2B5EF4-FFF2-40B4-BE49-F238E27FC236}">
                <a16:creationId xmlns:a16="http://schemas.microsoft.com/office/drawing/2014/main" id="{D8EB573E-4A06-3743-3CE6-A6690433BE5D}"/>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033F4C22-2A3F-AD80-F5B7-0499A1EC3FB2}"/>
              </a:ext>
            </a:extLst>
          </p:cNvPr>
          <p:cNvSpPr>
            <a:spLocks noGrp="1"/>
          </p:cNvSpPr>
          <p:nvPr>
            <p:ph type="sldNum" sz="quarter" idx="12"/>
          </p:nvPr>
        </p:nvSpPr>
        <p:spPr/>
        <p:txBody>
          <a:bodyPr/>
          <a:lstStyle/>
          <a:p>
            <a:fld id="{F797C9DD-BF75-4D18-A450-D3ACE76FAC76}" type="slidenum">
              <a:rPr lang="pt-BR" smtClean="0"/>
              <a:t>‹nº›</a:t>
            </a:fld>
            <a:endParaRPr lang="pt-BR"/>
          </a:p>
        </p:txBody>
      </p:sp>
    </p:spTree>
    <p:extLst>
      <p:ext uri="{BB962C8B-B14F-4D97-AF65-F5344CB8AC3E}">
        <p14:creationId xmlns:p14="http://schemas.microsoft.com/office/powerpoint/2010/main" val="2229343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1E6A57-4BB2-75C5-9F62-700F3565CE79}"/>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24D5F382-9A89-87FB-3B1A-0DFB19FC3F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D1324691-1C48-1B28-F478-A22E0D821F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8249EC6C-CBAD-F552-45C3-92E893B8A96C}"/>
              </a:ext>
            </a:extLst>
          </p:cNvPr>
          <p:cNvSpPr>
            <a:spLocks noGrp="1"/>
          </p:cNvSpPr>
          <p:nvPr>
            <p:ph type="dt" sz="half" idx="10"/>
          </p:nvPr>
        </p:nvSpPr>
        <p:spPr/>
        <p:txBody>
          <a:bodyPr/>
          <a:lstStyle/>
          <a:p>
            <a:fld id="{741DAB40-46B7-470B-BE6E-D7E9EEE35A77}" type="datetimeFigureOut">
              <a:rPr lang="pt-BR" smtClean="0"/>
              <a:t>03/12/2024</a:t>
            </a:fld>
            <a:endParaRPr lang="pt-BR"/>
          </a:p>
        </p:txBody>
      </p:sp>
      <p:sp>
        <p:nvSpPr>
          <p:cNvPr id="6" name="Espaço Reservado para Rodapé 5">
            <a:extLst>
              <a:ext uri="{FF2B5EF4-FFF2-40B4-BE49-F238E27FC236}">
                <a16:creationId xmlns:a16="http://schemas.microsoft.com/office/drawing/2014/main" id="{D3FB2AC7-0432-FB51-6B52-A0CEA4D2E6ED}"/>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7259121C-0907-0A6D-6FB7-7A40F23C1BAA}"/>
              </a:ext>
            </a:extLst>
          </p:cNvPr>
          <p:cNvSpPr>
            <a:spLocks noGrp="1"/>
          </p:cNvSpPr>
          <p:nvPr>
            <p:ph type="sldNum" sz="quarter" idx="12"/>
          </p:nvPr>
        </p:nvSpPr>
        <p:spPr/>
        <p:txBody>
          <a:bodyPr/>
          <a:lstStyle/>
          <a:p>
            <a:fld id="{F797C9DD-BF75-4D18-A450-D3ACE76FAC76}" type="slidenum">
              <a:rPr lang="pt-BR" smtClean="0"/>
              <a:t>‹nº›</a:t>
            </a:fld>
            <a:endParaRPr lang="pt-BR"/>
          </a:p>
        </p:txBody>
      </p:sp>
    </p:spTree>
    <p:extLst>
      <p:ext uri="{BB962C8B-B14F-4D97-AF65-F5344CB8AC3E}">
        <p14:creationId xmlns:p14="http://schemas.microsoft.com/office/powerpoint/2010/main" val="3304809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3520DF-4316-2B16-40A2-C06325B23985}"/>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1727308F-5F1C-70D6-A592-F35E864E05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CA879B1F-813D-2EEB-6612-A50CC66D84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06F92316-67C6-DA6A-C70A-ACB622A75D59}"/>
              </a:ext>
            </a:extLst>
          </p:cNvPr>
          <p:cNvSpPr>
            <a:spLocks noGrp="1"/>
          </p:cNvSpPr>
          <p:nvPr>
            <p:ph type="dt" sz="half" idx="10"/>
          </p:nvPr>
        </p:nvSpPr>
        <p:spPr/>
        <p:txBody>
          <a:bodyPr/>
          <a:lstStyle/>
          <a:p>
            <a:fld id="{741DAB40-46B7-470B-BE6E-D7E9EEE35A77}" type="datetimeFigureOut">
              <a:rPr lang="pt-BR" smtClean="0"/>
              <a:t>03/12/2024</a:t>
            </a:fld>
            <a:endParaRPr lang="pt-BR"/>
          </a:p>
        </p:txBody>
      </p:sp>
      <p:sp>
        <p:nvSpPr>
          <p:cNvPr id="6" name="Espaço Reservado para Rodapé 5">
            <a:extLst>
              <a:ext uri="{FF2B5EF4-FFF2-40B4-BE49-F238E27FC236}">
                <a16:creationId xmlns:a16="http://schemas.microsoft.com/office/drawing/2014/main" id="{BAE71F85-381B-0E3D-1371-48F2F49C1F19}"/>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F07CAFC1-B33A-5368-616E-FA62D2C2BBE1}"/>
              </a:ext>
            </a:extLst>
          </p:cNvPr>
          <p:cNvSpPr>
            <a:spLocks noGrp="1"/>
          </p:cNvSpPr>
          <p:nvPr>
            <p:ph type="sldNum" sz="quarter" idx="12"/>
          </p:nvPr>
        </p:nvSpPr>
        <p:spPr/>
        <p:txBody>
          <a:bodyPr/>
          <a:lstStyle/>
          <a:p>
            <a:fld id="{F797C9DD-BF75-4D18-A450-D3ACE76FAC76}" type="slidenum">
              <a:rPr lang="pt-BR" smtClean="0"/>
              <a:t>‹nº›</a:t>
            </a:fld>
            <a:endParaRPr lang="pt-BR"/>
          </a:p>
        </p:txBody>
      </p:sp>
    </p:spTree>
    <p:extLst>
      <p:ext uri="{BB962C8B-B14F-4D97-AF65-F5344CB8AC3E}">
        <p14:creationId xmlns:p14="http://schemas.microsoft.com/office/powerpoint/2010/main" val="3960463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4CB6A6A5-F6DA-50B0-0529-D83746AF63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17CA1473-FB8D-199A-2C21-F7E16D6006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1616F80-AD03-C5DB-81F5-4E3ED916ED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41DAB40-46B7-470B-BE6E-D7E9EEE35A77}" type="datetimeFigureOut">
              <a:rPr lang="pt-BR" smtClean="0"/>
              <a:t>03/12/2024</a:t>
            </a:fld>
            <a:endParaRPr lang="pt-BR"/>
          </a:p>
        </p:txBody>
      </p:sp>
      <p:sp>
        <p:nvSpPr>
          <p:cNvPr id="5" name="Espaço Reservado para Rodapé 4">
            <a:extLst>
              <a:ext uri="{FF2B5EF4-FFF2-40B4-BE49-F238E27FC236}">
                <a16:creationId xmlns:a16="http://schemas.microsoft.com/office/drawing/2014/main" id="{6B96C216-1C68-C1ED-3F53-5CC011E445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Espaço Reservado para Número de Slide 5">
            <a:extLst>
              <a:ext uri="{FF2B5EF4-FFF2-40B4-BE49-F238E27FC236}">
                <a16:creationId xmlns:a16="http://schemas.microsoft.com/office/drawing/2014/main" id="{EDA83ACB-1F0E-DD91-EAB0-A03E0D0E87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797C9DD-BF75-4D18-A450-D3ACE76FAC76}" type="slidenum">
              <a:rPr lang="pt-BR" smtClean="0"/>
              <a:t>‹nº›</a:t>
            </a:fld>
            <a:endParaRPr lang="pt-BR"/>
          </a:p>
        </p:txBody>
      </p:sp>
    </p:spTree>
    <p:extLst>
      <p:ext uri="{BB962C8B-B14F-4D97-AF65-F5344CB8AC3E}">
        <p14:creationId xmlns:p14="http://schemas.microsoft.com/office/powerpoint/2010/main" val="19947073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microsoft.com/office/2018/10/relationships/comments" Target="../comments/modernComment_122_9533316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microsoft.com/office/2018/10/relationships/comments" Target="../comments/modernComment_120_EBD5714F.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94975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6DF449D-8B2B-697D-3ECC-64659B1EFC05}"/>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90BBC361-DABF-9956-D082-98607B2A289F}"/>
              </a:ext>
            </a:extLst>
          </p:cNvPr>
          <p:cNvSpPr txBox="1"/>
          <p:nvPr/>
        </p:nvSpPr>
        <p:spPr>
          <a:xfrm>
            <a:off x="725888" y="787223"/>
            <a:ext cx="9181787" cy="1323439"/>
          </a:xfrm>
          <a:prstGeom prst="rect">
            <a:avLst/>
          </a:prstGeom>
          <a:noFill/>
        </p:spPr>
        <p:txBody>
          <a:bodyPr wrap="square">
            <a:spAutoFit/>
          </a:bodyPr>
          <a:lstStyle/>
          <a:p>
            <a:pPr marL="0" indent="0">
              <a:buNone/>
            </a:pPr>
            <a:r>
              <a:rPr lang="pt-BR" sz="4000" b="1" dirty="0">
                <a:solidFill>
                  <a:srgbClr val="D2C092"/>
                </a:solidFill>
                <a:latin typeface="Montserrat ExtraBold" panose="00000900000000000000" pitchFamily="2" charset="0"/>
              </a:rPr>
              <a:t>Barnabé – </a:t>
            </a:r>
          </a:p>
          <a:p>
            <a:pPr marL="0" indent="0">
              <a:buNone/>
            </a:pPr>
            <a:r>
              <a:rPr lang="pt-BR" sz="4000" b="1" dirty="0">
                <a:solidFill>
                  <a:srgbClr val="D2C092"/>
                </a:solidFill>
                <a:latin typeface="Montserrat ExtraBold" panose="00000900000000000000" pitchFamily="2" charset="0"/>
              </a:rPr>
              <a:t>Um homem de confiança</a:t>
            </a:r>
          </a:p>
        </p:txBody>
      </p:sp>
      <p:sp>
        <p:nvSpPr>
          <p:cNvPr id="5" name="CaixaDeTexto 4">
            <a:extLst>
              <a:ext uri="{FF2B5EF4-FFF2-40B4-BE49-F238E27FC236}">
                <a16:creationId xmlns:a16="http://schemas.microsoft.com/office/drawing/2014/main" id="{C126D43C-A0B7-FF1F-A005-D72426DB9338}"/>
              </a:ext>
            </a:extLst>
          </p:cNvPr>
          <p:cNvSpPr txBox="1"/>
          <p:nvPr/>
        </p:nvSpPr>
        <p:spPr>
          <a:xfrm>
            <a:off x="1086201" y="3429000"/>
            <a:ext cx="10019597" cy="2292935"/>
          </a:xfrm>
          <a:prstGeom prst="rect">
            <a:avLst/>
          </a:prstGeom>
          <a:noFill/>
        </p:spPr>
        <p:txBody>
          <a:bodyPr wrap="square">
            <a:spAutoFit/>
          </a:bodyPr>
          <a:lstStyle/>
          <a:p>
            <a:pPr algn="ctr">
              <a:spcAft>
                <a:spcPts val="1800"/>
              </a:spcAft>
            </a:pPr>
            <a:r>
              <a:rPr lang="pt-BR" sz="3200" dirty="0">
                <a:solidFill>
                  <a:srgbClr val="494B42"/>
                </a:solidFill>
                <a:latin typeface="Montserrat SemiBold" panose="00000700000000000000" pitchFamily="2" charset="0"/>
              </a:rPr>
              <a:t>“Os trabalhos de Barnabé em </a:t>
            </a:r>
            <a:r>
              <a:rPr lang="pt-BR" sz="3200" dirty="0" err="1">
                <a:solidFill>
                  <a:srgbClr val="494B42"/>
                </a:solidFill>
                <a:latin typeface="Montserrat SemiBold" panose="00000700000000000000" pitchFamily="2" charset="0"/>
              </a:rPr>
              <a:t>Antioquia</a:t>
            </a:r>
            <a:r>
              <a:rPr lang="pt-BR" sz="3200" dirty="0">
                <a:solidFill>
                  <a:srgbClr val="494B42"/>
                </a:solidFill>
                <a:latin typeface="Montserrat SemiBold" panose="00000700000000000000" pitchFamily="2" charset="0"/>
              </a:rPr>
              <a:t> foram ricamente abençoados, e muitos foram acrescentados ao número dos crentes ali”</a:t>
            </a:r>
          </a:p>
          <a:p>
            <a:pPr algn="ctr">
              <a:spcAft>
                <a:spcPts val="1800"/>
              </a:spcAft>
            </a:pPr>
            <a:r>
              <a:rPr lang="pt-BR" sz="3200" dirty="0">
                <a:solidFill>
                  <a:srgbClr val="494B42"/>
                </a:solidFill>
                <a:latin typeface="Montserrat SemiBold" panose="00000700000000000000" pitchFamily="2" charset="0"/>
              </a:rPr>
              <a:t> </a:t>
            </a:r>
            <a:r>
              <a:rPr lang="pt-BR" sz="2800" dirty="0">
                <a:solidFill>
                  <a:srgbClr val="494B42"/>
                </a:solidFill>
                <a:latin typeface="Montserrat SemiBold" panose="00000700000000000000" pitchFamily="2" charset="0"/>
              </a:rPr>
              <a:t>(</a:t>
            </a:r>
            <a:r>
              <a:rPr lang="pt-BR" sz="2800" i="1" dirty="0">
                <a:solidFill>
                  <a:srgbClr val="494B42"/>
                </a:solidFill>
                <a:latin typeface="Montserrat SemiBold" panose="00000700000000000000" pitchFamily="2" charset="0"/>
              </a:rPr>
              <a:t>Atos dos Apóstolos</a:t>
            </a:r>
            <a:r>
              <a:rPr lang="pt-BR" sz="2800" dirty="0">
                <a:solidFill>
                  <a:srgbClr val="494B42"/>
                </a:solidFill>
                <a:latin typeface="Montserrat SemiBold" panose="00000700000000000000" pitchFamily="2" charset="0"/>
              </a:rPr>
              <a:t>, p. 86).</a:t>
            </a:r>
            <a:endParaRPr lang="pt-BR" sz="3200" dirty="0">
              <a:solidFill>
                <a:srgbClr val="494B42"/>
              </a:solidFill>
              <a:latin typeface="Montserrat SemiBold" panose="00000700000000000000" pitchFamily="2" charset="0"/>
            </a:endParaRPr>
          </a:p>
        </p:txBody>
      </p:sp>
    </p:spTree>
    <p:extLst>
      <p:ext uri="{BB962C8B-B14F-4D97-AF65-F5344CB8AC3E}">
        <p14:creationId xmlns:p14="http://schemas.microsoft.com/office/powerpoint/2010/main" val="2503160162"/>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AC5FBF2-43CF-EA54-5B2D-3CA9304466B1}"/>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2B76BB4B-3FE3-CAE0-33D3-80EB2BC4CF08}"/>
              </a:ext>
            </a:extLst>
          </p:cNvPr>
          <p:cNvSpPr txBox="1"/>
          <p:nvPr/>
        </p:nvSpPr>
        <p:spPr>
          <a:xfrm>
            <a:off x="725889" y="787223"/>
            <a:ext cx="8799112" cy="1323439"/>
          </a:xfrm>
          <a:prstGeom prst="rect">
            <a:avLst/>
          </a:prstGeom>
          <a:noFill/>
        </p:spPr>
        <p:txBody>
          <a:bodyPr wrap="square">
            <a:spAutoFit/>
          </a:bodyPr>
          <a:lstStyle/>
          <a:p>
            <a:pPr marL="0" indent="0">
              <a:buNone/>
            </a:pPr>
            <a:r>
              <a:rPr lang="pt-BR" sz="4000" b="1" dirty="0">
                <a:solidFill>
                  <a:srgbClr val="D2C092"/>
                </a:solidFill>
                <a:latin typeface="Montserrat ExtraBold" panose="00000900000000000000" pitchFamily="2" charset="0"/>
              </a:rPr>
              <a:t>Barnabé – Um homem bom, cheio do Espírito Santo e de fé</a:t>
            </a:r>
          </a:p>
        </p:txBody>
      </p:sp>
      <p:sp>
        <p:nvSpPr>
          <p:cNvPr id="5" name="CaixaDeTexto 4">
            <a:extLst>
              <a:ext uri="{FF2B5EF4-FFF2-40B4-BE49-F238E27FC236}">
                <a16:creationId xmlns:a16="http://schemas.microsoft.com/office/drawing/2014/main" id="{7ED6FE9C-B17D-E888-DD54-2B8A1C5CF543}"/>
              </a:ext>
            </a:extLst>
          </p:cNvPr>
          <p:cNvSpPr txBox="1"/>
          <p:nvPr/>
        </p:nvSpPr>
        <p:spPr>
          <a:xfrm>
            <a:off x="1976613" y="3533775"/>
            <a:ext cx="8238774" cy="2231380"/>
          </a:xfrm>
          <a:prstGeom prst="rect">
            <a:avLst/>
          </a:prstGeom>
          <a:noFill/>
        </p:spPr>
        <p:txBody>
          <a:bodyPr wrap="square">
            <a:spAutoFit/>
          </a:bodyPr>
          <a:lstStyle/>
          <a:p>
            <a:pPr algn="ctr">
              <a:spcAft>
                <a:spcPts val="1800"/>
              </a:spcAft>
            </a:pPr>
            <a:r>
              <a:rPr lang="pt-BR" sz="3200" dirty="0">
                <a:solidFill>
                  <a:srgbClr val="494B42"/>
                </a:solidFill>
                <a:latin typeface="Montserrat SemiBold" panose="00000700000000000000" pitchFamily="2" charset="0"/>
              </a:rPr>
              <a:t>“Porque era homem bom, cheio do Espírito Santo e de fé. E muita gente se uniu ao Senhor” </a:t>
            </a:r>
          </a:p>
          <a:p>
            <a:pPr algn="ctr">
              <a:spcAft>
                <a:spcPts val="1800"/>
              </a:spcAft>
            </a:pPr>
            <a:r>
              <a:rPr lang="pt-BR" sz="2800" dirty="0">
                <a:solidFill>
                  <a:srgbClr val="494B42"/>
                </a:solidFill>
                <a:latin typeface="Montserrat SemiBold" panose="00000700000000000000" pitchFamily="2" charset="0"/>
              </a:rPr>
              <a:t>(Atos 11:24)</a:t>
            </a:r>
            <a:endParaRPr lang="pt-BR" sz="3200" dirty="0">
              <a:solidFill>
                <a:srgbClr val="494B42"/>
              </a:solidFill>
              <a:latin typeface="Montserrat SemiBold" panose="00000700000000000000" pitchFamily="2" charset="0"/>
            </a:endParaRPr>
          </a:p>
        </p:txBody>
      </p:sp>
    </p:spTree>
    <p:extLst>
      <p:ext uri="{BB962C8B-B14F-4D97-AF65-F5344CB8AC3E}">
        <p14:creationId xmlns:p14="http://schemas.microsoft.com/office/powerpoint/2010/main" val="629187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EF439A5-0635-8067-8CAB-989FE9EC10EE}"/>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BAE7E191-4303-6DF5-0A9B-3114ECBAB6B6}"/>
              </a:ext>
            </a:extLst>
          </p:cNvPr>
          <p:cNvSpPr txBox="1"/>
          <p:nvPr/>
        </p:nvSpPr>
        <p:spPr>
          <a:xfrm>
            <a:off x="939298" y="1536174"/>
            <a:ext cx="4402247" cy="3785652"/>
          </a:xfrm>
          <a:prstGeom prst="rect">
            <a:avLst/>
          </a:prstGeom>
          <a:noFill/>
        </p:spPr>
        <p:txBody>
          <a:bodyPr wrap="square" anchor="ctr">
            <a:spAutoFit/>
          </a:bodyPr>
          <a:lstStyle/>
          <a:p>
            <a:pPr marL="0" indent="0">
              <a:buNone/>
            </a:pPr>
            <a:r>
              <a:rPr lang="pt-BR" sz="4000" dirty="0">
                <a:solidFill>
                  <a:srgbClr val="494B42"/>
                </a:solidFill>
                <a:latin typeface="Montserrat ExtraBold" panose="00000900000000000000" pitchFamily="2" charset="0"/>
              </a:rPr>
              <a:t>Ele era uma influência inspiradora, era um líder que produzia resultados.</a:t>
            </a:r>
          </a:p>
        </p:txBody>
      </p:sp>
    </p:spTree>
    <p:extLst>
      <p:ext uri="{BB962C8B-B14F-4D97-AF65-F5344CB8AC3E}">
        <p14:creationId xmlns:p14="http://schemas.microsoft.com/office/powerpoint/2010/main" val="2431043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E6A2855-E02E-7D43-AA80-965F47E46A5D}"/>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08ED871F-49BE-7FED-6DF9-16E8C469EE2C}"/>
              </a:ext>
            </a:extLst>
          </p:cNvPr>
          <p:cNvSpPr txBox="1"/>
          <p:nvPr/>
        </p:nvSpPr>
        <p:spPr>
          <a:xfrm>
            <a:off x="1676278" y="1485525"/>
            <a:ext cx="6317347" cy="3539430"/>
          </a:xfrm>
          <a:prstGeom prst="rect">
            <a:avLst/>
          </a:prstGeom>
          <a:noFill/>
        </p:spPr>
        <p:txBody>
          <a:bodyPr wrap="square">
            <a:spAutoFit/>
          </a:bodyPr>
          <a:lstStyle/>
          <a:p>
            <a:pPr algn="ctr"/>
            <a:r>
              <a:rPr lang="pt-BR" sz="2800" dirty="0">
                <a:solidFill>
                  <a:srgbClr val="494B42"/>
                </a:solidFill>
                <a:latin typeface="Montserrat ExtraBold" panose="00000900000000000000" pitchFamily="2" charset="0"/>
              </a:rPr>
              <a:t>Barnabé foi buscar Saulo e designar a ele uma missão</a:t>
            </a:r>
          </a:p>
          <a:p>
            <a:pPr algn="ctr"/>
            <a:endParaRPr lang="pt-BR" sz="2800" dirty="0">
              <a:solidFill>
                <a:srgbClr val="494B42"/>
              </a:solidFill>
              <a:latin typeface="Montserrat SemiBold" panose="00000700000000000000" pitchFamily="2" charset="0"/>
            </a:endParaRPr>
          </a:p>
          <a:p>
            <a:pPr algn="ctr"/>
            <a:r>
              <a:rPr lang="pt-BR" sz="2800" dirty="0">
                <a:solidFill>
                  <a:srgbClr val="494B42"/>
                </a:solidFill>
                <a:latin typeface="Montserrat SemiBold" panose="00000700000000000000" pitchFamily="2" charset="0"/>
              </a:rPr>
              <a:t>“Depois Barnabé foi a Tarso à procura de Saulo. E, quando o encontrou, levou-o para </a:t>
            </a:r>
            <a:r>
              <a:rPr lang="pt-BR" sz="2800" dirty="0" err="1">
                <a:solidFill>
                  <a:srgbClr val="494B42"/>
                </a:solidFill>
                <a:latin typeface="Montserrat SemiBold" panose="00000700000000000000" pitchFamily="2" charset="0"/>
              </a:rPr>
              <a:t>Antioquia</a:t>
            </a:r>
            <a:r>
              <a:rPr lang="pt-BR" sz="2800" dirty="0">
                <a:solidFill>
                  <a:srgbClr val="494B42"/>
                </a:solidFill>
                <a:latin typeface="Montserrat SemiBold" panose="00000700000000000000" pitchFamily="2" charset="0"/>
              </a:rPr>
              <a:t> [...]”. </a:t>
            </a:r>
          </a:p>
          <a:p>
            <a:pPr algn="ctr"/>
            <a:r>
              <a:rPr lang="pt-BR" sz="2000" dirty="0">
                <a:solidFill>
                  <a:srgbClr val="494B42"/>
                </a:solidFill>
                <a:latin typeface="Montserrat SemiBold" panose="00000700000000000000" pitchFamily="2" charset="0"/>
              </a:rPr>
              <a:t>(Atos 11:25-26)</a:t>
            </a:r>
          </a:p>
        </p:txBody>
      </p:sp>
    </p:spTree>
    <p:extLst>
      <p:ext uri="{BB962C8B-B14F-4D97-AF65-F5344CB8AC3E}">
        <p14:creationId xmlns:p14="http://schemas.microsoft.com/office/powerpoint/2010/main" val="3148095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FBAD0B4-7A0B-0B56-30FC-40ECED00E170}"/>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D8D1D81-94DB-21A8-B2E3-1C10A598C777}"/>
              </a:ext>
            </a:extLst>
          </p:cNvPr>
          <p:cNvSpPr txBox="1">
            <a:spLocks/>
          </p:cNvSpPr>
          <p:nvPr/>
        </p:nvSpPr>
        <p:spPr>
          <a:xfrm>
            <a:off x="1622136" y="1871518"/>
            <a:ext cx="8947728" cy="3348778"/>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pt-BR" sz="3200" dirty="0">
                <a:solidFill>
                  <a:srgbClr val="D2C092"/>
                </a:solidFill>
                <a:latin typeface="Montserrat SemiBold" panose="00000700000000000000" pitchFamily="2" charset="0"/>
              </a:rPr>
              <a:t>“Enquanto eles estavam adorando o Senhor e jejuando, o Espírito Santo disse: — Separem-me, agora, Barnabé e Saulo para a obra a que os tenho chamado. Então, jejuando e orando, e impondo as mãos sobre eles, os despediram”</a:t>
            </a:r>
          </a:p>
          <a:p>
            <a:r>
              <a:rPr lang="pt-BR" dirty="0">
                <a:solidFill>
                  <a:srgbClr val="D2C092"/>
                </a:solidFill>
                <a:latin typeface="Montserrat SemiBold" panose="00000700000000000000" pitchFamily="2" charset="0"/>
              </a:rPr>
              <a:t> </a:t>
            </a:r>
            <a:r>
              <a:rPr lang="pt-BR" sz="2000" dirty="0">
                <a:solidFill>
                  <a:srgbClr val="D2C092"/>
                </a:solidFill>
                <a:latin typeface="Montserrat SemiBold" panose="00000700000000000000" pitchFamily="2" charset="0"/>
              </a:rPr>
              <a:t>(Atos 13:2, 3).</a:t>
            </a:r>
          </a:p>
        </p:txBody>
      </p:sp>
    </p:spTree>
    <p:extLst>
      <p:ext uri="{BB962C8B-B14F-4D97-AF65-F5344CB8AC3E}">
        <p14:creationId xmlns:p14="http://schemas.microsoft.com/office/powerpoint/2010/main" val="26436970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07C5301-A549-0DAE-5FE3-1D2214E456FC}"/>
            </a:ext>
          </a:extLst>
        </p:cNvPr>
        <p:cNvGrpSpPr/>
        <p:nvPr/>
      </p:nvGrpSpPr>
      <p:grpSpPr>
        <a:xfrm>
          <a:off x="0" y="0"/>
          <a:ext cx="0" cy="0"/>
          <a:chOff x="0" y="0"/>
          <a:chExt cx="0" cy="0"/>
        </a:xfrm>
      </p:grpSpPr>
      <p:sp>
        <p:nvSpPr>
          <p:cNvPr id="4" name="CaixaDeTexto 3">
            <a:extLst>
              <a:ext uri="{FF2B5EF4-FFF2-40B4-BE49-F238E27FC236}">
                <a16:creationId xmlns:a16="http://schemas.microsoft.com/office/drawing/2014/main" id="{3B8319FA-CE87-829D-313C-3DD85C3720CD}"/>
              </a:ext>
            </a:extLst>
          </p:cNvPr>
          <p:cNvSpPr txBox="1"/>
          <p:nvPr/>
        </p:nvSpPr>
        <p:spPr>
          <a:xfrm>
            <a:off x="919162" y="2566476"/>
            <a:ext cx="10353675" cy="3234249"/>
          </a:xfrm>
          <a:prstGeom prst="rect">
            <a:avLst/>
          </a:prstGeom>
          <a:noFill/>
        </p:spPr>
        <p:txBody>
          <a:bodyPr wrap="square">
            <a:noAutofit/>
          </a:bodyPr>
          <a:lstStyle/>
          <a:p>
            <a:pPr marL="0" indent="0" algn="ctr">
              <a:spcAft>
                <a:spcPts val="600"/>
              </a:spcAft>
              <a:buNone/>
            </a:pPr>
            <a:r>
              <a:rPr lang="pt-BR" sz="4000" dirty="0">
                <a:solidFill>
                  <a:srgbClr val="494B42"/>
                </a:solidFill>
                <a:latin typeface="Montserrat SemiBold" panose="00000700000000000000" pitchFamily="2" charset="0"/>
              </a:rPr>
              <a:t>O exemplo de Barnabé nos ensina a sermos generosos, acolhedores e confiantes no potencial alheio.</a:t>
            </a:r>
          </a:p>
        </p:txBody>
      </p:sp>
    </p:spTree>
    <p:extLst>
      <p:ext uri="{BB962C8B-B14F-4D97-AF65-F5344CB8AC3E}">
        <p14:creationId xmlns:p14="http://schemas.microsoft.com/office/powerpoint/2010/main" val="2849920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EA9C029-FFC9-CD65-8E94-96F99EF8044C}"/>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C3ACB9A0-AC02-35C6-1FA3-6A1CCED3C42B}"/>
              </a:ext>
            </a:extLst>
          </p:cNvPr>
          <p:cNvSpPr txBox="1"/>
          <p:nvPr/>
        </p:nvSpPr>
        <p:spPr>
          <a:xfrm>
            <a:off x="939298" y="1166842"/>
            <a:ext cx="4402247" cy="4524315"/>
          </a:xfrm>
          <a:prstGeom prst="rect">
            <a:avLst/>
          </a:prstGeom>
          <a:noFill/>
        </p:spPr>
        <p:txBody>
          <a:bodyPr wrap="square" anchor="ctr">
            <a:spAutoFit/>
          </a:bodyPr>
          <a:lstStyle/>
          <a:p>
            <a:pPr marL="0" indent="0">
              <a:buNone/>
            </a:pPr>
            <a:r>
              <a:rPr lang="pt-BR" sz="3600" dirty="0">
                <a:solidFill>
                  <a:srgbClr val="494B42"/>
                </a:solidFill>
                <a:latin typeface="Montserrat ExtraBold" panose="00000900000000000000" pitchFamily="2" charset="0"/>
              </a:rPr>
              <a:t>Sua vida demonstrou que o Espírito Santo pode usar pessoas comuns para cumprir propósitos extraordinários.</a:t>
            </a:r>
          </a:p>
        </p:txBody>
      </p:sp>
    </p:spTree>
    <p:extLst>
      <p:ext uri="{BB962C8B-B14F-4D97-AF65-F5344CB8AC3E}">
        <p14:creationId xmlns:p14="http://schemas.microsoft.com/office/powerpoint/2010/main" val="783595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9685A35-C133-6232-D67D-DD2CBA36C9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42D79F-5686-5BAD-6C15-5C71F9AEF662}"/>
              </a:ext>
            </a:extLst>
          </p:cNvPr>
          <p:cNvSpPr txBox="1">
            <a:spLocks/>
          </p:cNvSpPr>
          <p:nvPr/>
        </p:nvSpPr>
        <p:spPr>
          <a:xfrm>
            <a:off x="2096655" y="1888836"/>
            <a:ext cx="7952509" cy="326505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b="1" dirty="0">
                <a:solidFill>
                  <a:srgbClr val="494B42"/>
                </a:solidFill>
                <a:latin typeface="Montserrat ExtraBold" panose="00000900000000000000" pitchFamily="2" charset="0"/>
              </a:rPr>
              <a:t>Barnabé – </a:t>
            </a:r>
          </a:p>
          <a:p>
            <a:r>
              <a:rPr lang="pt-BR" b="1" dirty="0">
                <a:solidFill>
                  <a:srgbClr val="494B42"/>
                </a:solidFill>
                <a:latin typeface="Montserrat ExtraBold" panose="00000900000000000000" pitchFamily="2" charset="0"/>
              </a:rPr>
              <a:t>O conselheiro</a:t>
            </a:r>
            <a:endParaRPr lang="en-US" dirty="0">
              <a:solidFill>
                <a:srgbClr val="494B42"/>
              </a:solidFill>
              <a:latin typeface="Montserrat ExtraBold" panose="00000900000000000000" pitchFamily="2" charset="0"/>
            </a:endParaRPr>
          </a:p>
        </p:txBody>
      </p:sp>
    </p:spTree>
    <p:extLst>
      <p:ext uri="{BB962C8B-B14F-4D97-AF65-F5344CB8AC3E}">
        <p14:creationId xmlns:p14="http://schemas.microsoft.com/office/powerpoint/2010/main" val="4232390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0A91475-5669-9EF7-6E73-A1E1EB5CCE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7654CD-824D-AEC9-73CC-A0ECA1CB2E78}"/>
              </a:ext>
            </a:extLst>
          </p:cNvPr>
          <p:cNvSpPr txBox="1">
            <a:spLocks/>
          </p:cNvSpPr>
          <p:nvPr/>
        </p:nvSpPr>
        <p:spPr>
          <a:xfrm>
            <a:off x="774827" y="634839"/>
            <a:ext cx="5488322" cy="1597084"/>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10000"/>
              </a:lnSpc>
            </a:pPr>
            <a:r>
              <a:rPr lang="pt-BR" sz="3600" dirty="0">
                <a:solidFill>
                  <a:schemeClr val="accent1">
                    <a:lumMod val="75000"/>
                  </a:schemeClr>
                </a:solidFill>
                <a:latin typeface="Montserrat ExtraBold" panose="00000900000000000000" pitchFamily="2" charset="0"/>
              </a:rPr>
              <a:t>Barnabé na Bíblia      e na história</a:t>
            </a:r>
            <a:endParaRPr lang="en-US" sz="3600" dirty="0">
              <a:solidFill>
                <a:schemeClr val="accent1">
                  <a:lumMod val="75000"/>
                </a:schemeClr>
              </a:solidFill>
              <a:latin typeface="Montserrat ExtraBold" panose="00000900000000000000" pitchFamily="2" charset="0"/>
            </a:endParaRPr>
          </a:p>
        </p:txBody>
      </p:sp>
      <p:sp>
        <p:nvSpPr>
          <p:cNvPr id="3" name="Content Placeholder 2">
            <a:extLst>
              <a:ext uri="{FF2B5EF4-FFF2-40B4-BE49-F238E27FC236}">
                <a16:creationId xmlns:a16="http://schemas.microsoft.com/office/drawing/2014/main" id="{1A1208DB-2A4A-8982-BD98-BF7F7838CA73}"/>
              </a:ext>
            </a:extLst>
          </p:cNvPr>
          <p:cNvSpPr txBox="1">
            <a:spLocks/>
          </p:cNvSpPr>
          <p:nvPr/>
        </p:nvSpPr>
        <p:spPr>
          <a:xfrm>
            <a:off x="774827" y="2117189"/>
            <a:ext cx="8821457" cy="388966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spcBef>
                <a:spcPts val="0"/>
              </a:spcBef>
              <a:spcAft>
                <a:spcPts val="1800"/>
              </a:spcAft>
              <a:buFont typeface="Arial" panose="020B0604020202020204" pitchFamily="34" charset="0"/>
              <a:buChar char="•"/>
            </a:pPr>
            <a:r>
              <a:rPr lang="pt-BR" dirty="0">
                <a:solidFill>
                  <a:srgbClr val="494B42"/>
                </a:solidFill>
                <a:latin typeface="Montserrat SemiBold" panose="00000700000000000000" pitchFamily="2" charset="0"/>
              </a:rPr>
              <a:t>Nome mencionado 33 vezes na Bíblia (Atos, Coríntios, Gálatas e Colossenses).</a:t>
            </a:r>
          </a:p>
          <a:p>
            <a:pPr marL="342900" indent="-342900" algn="l">
              <a:lnSpc>
                <a:spcPct val="100000"/>
              </a:lnSpc>
              <a:spcBef>
                <a:spcPts val="0"/>
              </a:spcBef>
              <a:spcAft>
                <a:spcPts val="1800"/>
              </a:spcAft>
              <a:buFont typeface="Arial" panose="020B0604020202020204" pitchFamily="34" charset="0"/>
              <a:buChar char="•"/>
            </a:pPr>
            <a:r>
              <a:rPr lang="pt-BR" dirty="0">
                <a:solidFill>
                  <a:srgbClr val="494B42"/>
                </a:solidFill>
                <a:latin typeface="Montserrat SemiBold" panose="00000700000000000000" pitchFamily="2" charset="0"/>
              </a:rPr>
              <a:t>Ele foi o grande divulgador do cristianismo na Ilha de Chipre.</a:t>
            </a:r>
          </a:p>
          <a:p>
            <a:pPr marL="342900" indent="-342900" algn="l">
              <a:lnSpc>
                <a:spcPct val="100000"/>
              </a:lnSpc>
              <a:spcBef>
                <a:spcPts val="0"/>
              </a:spcBef>
              <a:spcAft>
                <a:spcPts val="1800"/>
              </a:spcAft>
              <a:buFont typeface="Arial" panose="020B0604020202020204" pitchFamily="34" charset="0"/>
              <a:buChar char="•"/>
            </a:pPr>
            <a:r>
              <a:rPr lang="pt-BR" dirty="0">
                <a:solidFill>
                  <a:srgbClr val="494B42"/>
                </a:solidFill>
                <a:latin typeface="Montserrat SemiBold" panose="00000700000000000000" pitchFamily="2" charset="0"/>
              </a:rPr>
              <a:t>Foram encontradas muitas ruínas de igrejas cristãs na cidade vizinha, a Salamina (</a:t>
            </a:r>
            <a:r>
              <a:rPr lang="pt-BR" dirty="0" err="1">
                <a:solidFill>
                  <a:srgbClr val="494B42"/>
                </a:solidFill>
                <a:latin typeface="Montserrat SemiBold" panose="00000700000000000000" pitchFamily="2" charset="0"/>
              </a:rPr>
              <a:t>Famagusta</a:t>
            </a:r>
            <a:r>
              <a:rPr lang="pt-BR" dirty="0">
                <a:solidFill>
                  <a:srgbClr val="494B42"/>
                </a:solidFill>
                <a:latin typeface="Montserrat SemiBold" panose="00000700000000000000" pitchFamily="2" charset="0"/>
              </a:rPr>
              <a:t>), que são atribuídas ao evangelismo feito por ele.</a:t>
            </a:r>
          </a:p>
        </p:txBody>
      </p:sp>
    </p:spTree>
    <p:extLst>
      <p:ext uri="{BB962C8B-B14F-4D97-AF65-F5344CB8AC3E}">
        <p14:creationId xmlns:p14="http://schemas.microsoft.com/office/powerpoint/2010/main" val="23140807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3BAB7DA-D973-0FDF-5D08-2EF290DD137E}"/>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483038F2-2708-51FB-BD67-20C02750BE56}"/>
              </a:ext>
            </a:extLst>
          </p:cNvPr>
          <p:cNvSpPr txBox="1"/>
          <p:nvPr/>
        </p:nvSpPr>
        <p:spPr>
          <a:xfrm>
            <a:off x="1676278" y="1485525"/>
            <a:ext cx="6317347" cy="4278094"/>
          </a:xfrm>
          <a:prstGeom prst="rect">
            <a:avLst/>
          </a:prstGeom>
          <a:noFill/>
        </p:spPr>
        <p:txBody>
          <a:bodyPr wrap="square">
            <a:spAutoFit/>
          </a:bodyPr>
          <a:lstStyle/>
          <a:p>
            <a:pPr algn="ctr"/>
            <a:r>
              <a:rPr lang="pt-BR" sz="2800" dirty="0">
                <a:solidFill>
                  <a:srgbClr val="494B42"/>
                </a:solidFill>
                <a:latin typeface="Montserrat SemiBold" panose="00000700000000000000" pitchFamily="2" charset="0"/>
              </a:rPr>
              <a:t>“Era homem de família judia, da classe sacerdotal, que se tinha fixado na ilha de Chipre [...] Clemente de Alexandria </a:t>
            </a:r>
          </a:p>
          <a:p>
            <a:pPr algn="ctr"/>
            <a:r>
              <a:rPr lang="pt-BR" sz="2800" dirty="0">
                <a:solidFill>
                  <a:srgbClr val="494B42"/>
                </a:solidFill>
                <a:latin typeface="Montserrat SemiBold" panose="00000700000000000000" pitchFamily="2" charset="0"/>
              </a:rPr>
              <a:t>presta-nos a informação de </a:t>
            </a:r>
          </a:p>
          <a:p>
            <a:pPr algn="ctr"/>
            <a:r>
              <a:rPr lang="pt-BR" sz="2800" dirty="0">
                <a:solidFill>
                  <a:srgbClr val="494B42"/>
                </a:solidFill>
                <a:latin typeface="Montserrat SemiBold" panose="00000700000000000000" pitchFamily="2" charset="0"/>
              </a:rPr>
              <a:t>que Barnabé era um dos </a:t>
            </a:r>
          </a:p>
          <a:p>
            <a:pPr algn="ctr"/>
            <a:r>
              <a:rPr lang="pt-BR" sz="2800" dirty="0">
                <a:solidFill>
                  <a:srgbClr val="494B42"/>
                </a:solidFill>
                <a:latin typeface="Montserrat SemiBold" panose="00000700000000000000" pitchFamily="2" charset="0"/>
              </a:rPr>
              <a:t>70 discípulos [...]”</a:t>
            </a:r>
          </a:p>
          <a:p>
            <a:pPr algn="ctr"/>
            <a:r>
              <a:rPr lang="pt-BR" sz="2800" dirty="0">
                <a:solidFill>
                  <a:srgbClr val="494B42"/>
                </a:solidFill>
                <a:latin typeface="Montserrat SemiBold" panose="00000700000000000000" pitchFamily="2" charset="0"/>
              </a:rPr>
              <a:t> </a:t>
            </a:r>
          </a:p>
          <a:p>
            <a:pPr algn="ctr"/>
            <a:r>
              <a:rPr lang="pt-BR" sz="2000" dirty="0">
                <a:solidFill>
                  <a:srgbClr val="494B42"/>
                </a:solidFill>
                <a:latin typeface="Montserrat SemiBold" panose="00000700000000000000" pitchFamily="2" charset="0"/>
              </a:rPr>
              <a:t>(Russel </a:t>
            </a:r>
            <a:r>
              <a:rPr lang="pt-BR" sz="2000" dirty="0" err="1">
                <a:solidFill>
                  <a:srgbClr val="494B42"/>
                </a:solidFill>
                <a:latin typeface="Montserrat SemiBold" panose="00000700000000000000" pitchFamily="2" charset="0"/>
              </a:rPr>
              <a:t>Camplim</a:t>
            </a:r>
            <a:r>
              <a:rPr lang="pt-BR" sz="2000" dirty="0">
                <a:solidFill>
                  <a:srgbClr val="494B42"/>
                </a:solidFill>
                <a:latin typeface="Montserrat SemiBold" panose="00000700000000000000" pitchFamily="2" charset="0"/>
              </a:rPr>
              <a:t>, </a:t>
            </a:r>
          </a:p>
          <a:p>
            <a:pPr algn="ctr"/>
            <a:r>
              <a:rPr lang="pt-BR" sz="2000" dirty="0">
                <a:solidFill>
                  <a:srgbClr val="494B42"/>
                </a:solidFill>
                <a:latin typeface="Montserrat SemiBold" panose="00000700000000000000" pitchFamily="2" charset="0"/>
              </a:rPr>
              <a:t>O NT Interpretado, v. 3, p. 108).</a:t>
            </a:r>
            <a:endParaRPr lang="pt-BR" sz="2800" dirty="0">
              <a:solidFill>
                <a:srgbClr val="494B42"/>
              </a:solidFill>
              <a:latin typeface="Montserrat SemiBold" panose="00000700000000000000" pitchFamily="2" charset="0"/>
            </a:endParaRPr>
          </a:p>
        </p:txBody>
      </p:sp>
    </p:spTree>
    <p:extLst>
      <p:ext uri="{BB962C8B-B14F-4D97-AF65-F5344CB8AC3E}">
        <p14:creationId xmlns:p14="http://schemas.microsoft.com/office/powerpoint/2010/main" val="17963851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FDA201F-BBB1-18BC-A79A-DADB7CC3668A}"/>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511A6BD9-CE55-5879-3CBB-4F2AF977E367}"/>
              </a:ext>
            </a:extLst>
          </p:cNvPr>
          <p:cNvSpPr txBox="1"/>
          <p:nvPr/>
        </p:nvSpPr>
        <p:spPr>
          <a:xfrm>
            <a:off x="725888" y="787223"/>
            <a:ext cx="9181787" cy="1323439"/>
          </a:xfrm>
          <a:prstGeom prst="rect">
            <a:avLst/>
          </a:prstGeom>
          <a:noFill/>
        </p:spPr>
        <p:txBody>
          <a:bodyPr wrap="square">
            <a:spAutoFit/>
          </a:bodyPr>
          <a:lstStyle/>
          <a:p>
            <a:pPr marL="0" indent="0">
              <a:buNone/>
            </a:pPr>
            <a:r>
              <a:rPr lang="pt-BR" sz="4000" b="1" dirty="0">
                <a:solidFill>
                  <a:srgbClr val="D2C092"/>
                </a:solidFill>
                <a:latin typeface="Montserrat ExtraBold" panose="00000900000000000000" pitchFamily="2" charset="0"/>
              </a:rPr>
              <a:t>Barnabé – </a:t>
            </a:r>
          </a:p>
          <a:p>
            <a:pPr marL="0" indent="0">
              <a:buNone/>
            </a:pPr>
            <a:r>
              <a:rPr lang="pt-BR" sz="4000" b="1" dirty="0">
                <a:solidFill>
                  <a:srgbClr val="D2C092"/>
                </a:solidFill>
                <a:latin typeface="Montserrat ExtraBold" panose="00000900000000000000" pitchFamily="2" charset="0"/>
              </a:rPr>
              <a:t>Um homem generoso</a:t>
            </a:r>
          </a:p>
        </p:txBody>
      </p:sp>
      <p:sp>
        <p:nvSpPr>
          <p:cNvPr id="5" name="CaixaDeTexto 4">
            <a:extLst>
              <a:ext uri="{FF2B5EF4-FFF2-40B4-BE49-F238E27FC236}">
                <a16:creationId xmlns:a16="http://schemas.microsoft.com/office/drawing/2014/main" id="{D18DDCEF-584D-47BD-9188-CA1EA1614E41}"/>
              </a:ext>
            </a:extLst>
          </p:cNvPr>
          <p:cNvSpPr txBox="1"/>
          <p:nvPr/>
        </p:nvSpPr>
        <p:spPr>
          <a:xfrm>
            <a:off x="823649" y="3696360"/>
            <a:ext cx="10544701" cy="2062103"/>
          </a:xfrm>
          <a:prstGeom prst="rect">
            <a:avLst/>
          </a:prstGeom>
          <a:noFill/>
        </p:spPr>
        <p:txBody>
          <a:bodyPr wrap="square">
            <a:spAutoFit/>
          </a:bodyPr>
          <a:lstStyle/>
          <a:p>
            <a:pPr algn="ctr">
              <a:spcAft>
                <a:spcPts val="1800"/>
              </a:spcAft>
            </a:pPr>
            <a:r>
              <a:rPr lang="pt-BR" sz="3200" dirty="0">
                <a:solidFill>
                  <a:srgbClr val="494B42"/>
                </a:solidFill>
                <a:latin typeface="Montserrat SemiBold" panose="00000700000000000000" pitchFamily="2" charset="0"/>
              </a:rPr>
              <a:t>Destacava-se na comunidade de Jerusalém, por sua generosidade. Entregou tudo que ganhara, com a venda de seu campo, aos apóstolos (Atos 4:37).</a:t>
            </a:r>
          </a:p>
        </p:txBody>
      </p:sp>
    </p:spTree>
    <p:extLst>
      <p:ext uri="{BB962C8B-B14F-4D97-AF65-F5344CB8AC3E}">
        <p14:creationId xmlns:p14="http://schemas.microsoft.com/office/powerpoint/2010/main" val="130863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60A9E34-18AE-B030-FDFC-FC93DA51116E}"/>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EDD17B88-7A34-52D5-B322-9D97F9C3CFC6}"/>
              </a:ext>
            </a:extLst>
          </p:cNvPr>
          <p:cNvSpPr txBox="1"/>
          <p:nvPr/>
        </p:nvSpPr>
        <p:spPr>
          <a:xfrm>
            <a:off x="725888" y="787223"/>
            <a:ext cx="9181787" cy="1323439"/>
          </a:xfrm>
          <a:prstGeom prst="rect">
            <a:avLst/>
          </a:prstGeom>
          <a:noFill/>
        </p:spPr>
        <p:txBody>
          <a:bodyPr wrap="square">
            <a:spAutoFit/>
          </a:bodyPr>
          <a:lstStyle/>
          <a:p>
            <a:pPr marL="0" indent="0">
              <a:buNone/>
            </a:pPr>
            <a:r>
              <a:rPr lang="pt-BR" sz="4000" b="1" dirty="0">
                <a:solidFill>
                  <a:srgbClr val="D2C092"/>
                </a:solidFill>
                <a:latin typeface="Montserrat ExtraBold" panose="00000900000000000000" pitchFamily="2" charset="0"/>
              </a:rPr>
              <a:t>Barnabé – </a:t>
            </a:r>
          </a:p>
          <a:p>
            <a:pPr marL="0" indent="0">
              <a:buNone/>
            </a:pPr>
            <a:r>
              <a:rPr lang="pt-BR" sz="4000" b="1" dirty="0">
                <a:solidFill>
                  <a:srgbClr val="D2C092"/>
                </a:solidFill>
                <a:latin typeface="Montserrat ExtraBold" panose="00000900000000000000" pitchFamily="2" charset="0"/>
              </a:rPr>
              <a:t>Um homem generoso</a:t>
            </a:r>
          </a:p>
        </p:txBody>
      </p:sp>
      <p:sp>
        <p:nvSpPr>
          <p:cNvPr id="5" name="CaixaDeTexto 4">
            <a:extLst>
              <a:ext uri="{FF2B5EF4-FFF2-40B4-BE49-F238E27FC236}">
                <a16:creationId xmlns:a16="http://schemas.microsoft.com/office/drawing/2014/main" id="{4ED69769-83E9-97CE-860B-8FC0E7BF0237}"/>
              </a:ext>
            </a:extLst>
          </p:cNvPr>
          <p:cNvSpPr txBox="1"/>
          <p:nvPr/>
        </p:nvSpPr>
        <p:spPr>
          <a:xfrm>
            <a:off x="913874" y="3600871"/>
            <a:ext cx="10364251" cy="1569660"/>
          </a:xfrm>
          <a:prstGeom prst="rect">
            <a:avLst/>
          </a:prstGeom>
          <a:noFill/>
        </p:spPr>
        <p:txBody>
          <a:bodyPr wrap="square">
            <a:spAutoFit/>
          </a:bodyPr>
          <a:lstStyle/>
          <a:p>
            <a:pPr algn="ctr">
              <a:spcAft>
                <a:spcPts val="1800"/>
              </a:spcAft>
            </a:pPr>
            <a:r>
              <a:rPr lang="pt-BR" sz="3200" dirty="0">
                <a:solidFill>
                  <a:srgbClr val="494B42"/>
                </a:solidFill>
                <a:latin typeface="Montserrat SemiBold" panose="00000700000000000000" pitchFamily="2" charset="0"/>
              </a:rPr>
              <a:t>Barnabé e Paulo levaram uma coleta da comunidade para Jerusalém, onde muitos irmãos estavam passando fome (Atos 11:27-30).</a:t>
            </a:r>
          </a:p>
        </p:txBody>
      </p:sp>
    </p:spTree>
    <p:extLst>
      <p:ext uri="{BB962C8B-B14F-4D97-AF65-F5344CB8AC3E}">
        <p14:creationId xmlns:p14="http://schemas.microsoft.com/office/powerpoint/2010/main" val="384267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141CEE7-2A04-2763-8B02-32CA789503B5}"/>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4D5F8B51-3B91-3B52-266C-8B1E3180E05D}"/>
              </a:ext>
            </a:extLst>
          </p:cNvPr>
          <p:cNvSpPr txBox="1">
            <a:spLocks/>
          </p:cNvSpPr>
          <p:nvPr/>
        </p:nvSpPr>
        <p:spPr>
          <a:xfrm>
            <a:off x="2044700" y="1754611"/>
            <a:ext cx="8102599" cy="3348778"/>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pt-BR" sz="2600" dirty="0">
                <a:solidFill>
                  <a:srgbClr val="D2C092"/>
                </a:solidFill>
                <a:latin typeface="Montserrat SemiBold" panose="00000700000000000000" pitchFamily="2" charset="0"/>
              </a:rPr>
              <a:t>“Parece que Barnabé teve que trabalhar mais tarde para seu sustento, como também o fez Paulo. É possível que Barnabé houvesse sido escolhido como exemplo de liberalidade dentro da igreja primitiva porque tinha algo de extraordinário no tipo de sua dádiva ou na natureza do sacrifício que fez” </a:t>
            </a:r>
          </a:p>
          <a:p>
            <a:r>
              <a:rPr lang="pt-BR" sz="2000" dirty="0">
                <a:solidFill>
                  <a:srgbClr val="D2C092"/>
                </a:solidFill>
                <a:latin typeface="Montserrat SemiBold" panose="00000700000000000000" pitchFamily="2" charset="0"/>
              </a:rPr>
              <a:t>(Comentário Bíblico Adventista, v. 6, p. 176).</a:t>
            </a:r>
          </a:p>
        </p:txBody>
      </p:sp>
    </p:spTree>
    <p:extLst>
      <p:ext uri="{BB962C8B-B14F-4D97-AF65-F5344CB8AC3E}">
        <p14:creationId xmlns:p14="http://schemas.microsoft.com/office/powerpoint/2010/main" val="3956633935"/>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6739847-CCC1-69DF-E395-08FA6F531B54}"/>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4B3678E1-FDB5-B570-5C3E-EF5F86DB0F8C}"/>
              </a:ext>
            </a:extLst>
          </p:cNvPr>
          <p:cNvSpPr txBox="1"/>
          <p:nvPr/>
        </p:nvSpPr>
        <p:spPr>
          <a:xfrm>
            <a:off x="725888" y="787223"/>
            <a:ext cx="9181787" cy="1323439"/>
          </a:xfrm>
          <a:prstGeom prst="rect">
            <a:avLst/>
          </a:prstGeom>
          <a:noFill/>
        </p:spPr>
        <p:txBody>
          <a:bodyPr wrap="square">
            <a:spAutoFit/>
          </a:bodyPr>
          <a:lstStyle/>
          <a:p>
            <a:pPr marL="0" indent="0">
              <a:buNone/>
            </a:pPr>
            <a:r>
              <a:rPr lang="pt-BR" sz="4000" b="1" dirty="0">
                <a:solidFill>
                  <a:srgbClr val="D2C092"/>
                </a:solidFill>
                <a:latin typeface="Montserrat ExtraBold" panose="00000900000000000000" pitchFamily="2" charset="0"/>
              </a:rPr>
              <a:t>Barnabé – Acolhedor e sensível às necessidades dos outros</a:t>
            </a:r>
          </a:p>
        </p:txBody>
      </p:sp>
      <p:sp>
        <p:nvSpPr>
          <p:cNvPr id="5" name="CaixaDeTexto 4">
            <a:extLst>
              <a:ext uri="{FF2B5EF4-FFF2-40B4-BE49-F238E27FC236}">
                <a16:creationId xmlns:a16="http://schemas.microsoft.com/office/drawing/2014/main" id="{40EBA7E2-1230-AF51-2958-12D57A971B7F}"/>
              </a:ext>
            </a:extLst>
          </p:cNvPr>
          <p:cNvSpPr txBox="1"/>
          <p:nvPr/>
        </p:nvSpPr>
        <p:spPr>
          <a:xfrm>
            <a:off x="1086201" y="3429000"/>
            <a:ext cx="10019597" cy="2908489"/>
          </a:xfrm>
          <a:prstGeom prst="rect">
            <a:avLst/>
          </a:prstGeom>
          <a:noFill/>
        </p:spPr>
        <p:txBody>
          <a:bodyPr wrap="square">
            <a:spAutoFit/>
          </a:bodyPr>
          <a:lstStyle/>
          <a:p>
            <a:pPr algn="ctr">
              <a:spcAft>
                <a:spcPts val="1800"/>
              </a:spcAft>
            </a:pPr>
            <a:r>
              <a:rPr lang="pt-BR" sz="2400" dirty="0">
                <a:solidFill>
                  <a:srgbClr val="494B42"/>
                </a:solidFill>
                <a:latin typeface="Montserrat SemiBold" panose="00000700000000000000" pitchFamily="2" charset="0"/>
              </a:rPr>
              <a:t>“Deus providencia com fidelidade indivíduos menos famosos, que se aproximam de você, dizendo: ‘Ei, sou do seu time. Permita que o apoie nessa dificuldade.’ Foi exatamente isso que aconteceu com Saulo em Jerusalém. Alguém surgiu voluntariamente. Não precisava fazer isso, mas era o seu desejo. Seu nome [...] Barnabé” </a:t>
            </a:r>
          </a:p>
          <a:p>
            <a:pPr algn="ctr">
              <a:spcAft>
                <a:spcPts val="1800"/>
              </a:spcAft>
            </a:pPr>
            <a:r>
              <a:rPr lang="pt-BR" sz="2000" dirty="0">
                <a:solidFill>
                  <a:srgbClr val="494B42"/>
                </a:solidFill>
                <a:latin typeface="Montserrat SemiBold" panose="00000700000000000000" pitchFamily="2" charset="0"/>
              </a:rPr>
              <a:t>(Charles </a:t>
            </a:r>
            <a:r>
              <a:rPr lang="pt-BR" sz="2000" dirty="0" err="1">
                <a:solidFill>
                  <a:srgbClr val="494B42"/>
                </a:solidFill>
                <a:latin typeface="Montserrat SemiBold" panose="00000700000000000000" pitchFamily="2" charset="0"/>
              </a:rPr>
              <a:t>Swindoll</a:t>
            </a:r>
            <a:r>
              <a:rPr lang="pt-BR" sz="2000" dirty="0">
                <a:solidFill>
                  <a:srgbClr val="494B42"/>
                </a:solidFill>
                <a:latin typeface="Montserrat SemiBold" panose="00000700000000000000" pitchFamily="2" charset="0"/>
              </a:rPr>
              <a:t> – Paulo, um Homem de Coragem e Graça).</a:t>
            </a:r>
          </a:p>
        </p:txBody>
      </p:sp>
    </p:spTree>
    <p:extLst>
      <p:ext uri="{BB962C8B-B14F-4D97-AF65-F5344CB8AC3E}">
        <p14:creationId xmlns:p14="http://schemas.microsoft.com/office/powerpoint/2010/main" val="3472902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6CE4315-398F-41A4-67DB-57C939D6A1EA}"/>
            </a:ext>
          </a:extLst>
        </p:cNvPr>
        <p:cNvGrpSpPr/>
        <p:nvPr/>
      </p:nvGrpSpPr>
      <p:grpSpPr>
        <a:xfrm>
          <a:off x="0" y="0"/>
          <a:ext cx="0" cy="0"/>
          <a:chOff x="0" y="0"/>
          <a:chExt cx="0" cy="0"/>
        </a:xfrm>
      </p:grpSpPr>
      <p:sp>
        <p:nvSpPr>
          <p:cNvPr id="5" name="CaixaDeTexto 4">
            <a:extLst>
              <a:ext uri="{FF2B5EF4-FFF2-40B4-BE49-F238E27FC236}">
                <a16:creationId xmlns:a16="http://schemas.microsoft.com/office/drawing/2014/main" id="{EE8E26A4-5657-E464-4B33-11DFC648FEA2}"/>
              </a:ext>
            </a:extLst>
          </p:cNvPr>
          <p:cNvSpPr txBox="1"/>
          <p:nvPr/>
        </p:nvSpPr>
        <p:spPr>
          <a:xfrm>
            <a:off x="1020777" y="1023446"/>
            <a:ext cx="8123223" cy="584775"/>
          </a:xfrm>
          <a:prstGeom prst="rect">
            <a:avLst/>
          </a:prstGeom>
          <a:noFill/>
        </p:spPr>
        <p:txBody>
          <a:bodyPr wrap="square">
            <a:spAutoFit/>
          </a:bodyPr>
          <a:lstStyle/>
          <a:p>
            <a:r>
              <a:rPr lang="pt-BR" sz="3200" dirty="0">
                <a:solidFill>
                  <a:srgbClr val="D2C092"/>
                </a:solidFill>
                <a:latin typeface="Montserrat ExtraBold" panose="00000900000000000000" pitchFamily="2" charset="0"/>
              </a:rPr>
              <a:t>Barnabé – Acolhedor e sensível</a:t>
            </a:r>
          </a:p>
        </p:txBody>
      </p:sp>
      <p:sp>
        <p:nvSpPr>
          <p:cNvPr id="7" name="CaixaDeTexto 6">
            <a:extLst>
              <a:ext uri="{FF2B5EF4-FFF2-40B4-BE49-F238E27FC236}">
                <a16:creationId xmlns:a16="http://schemas.microsoft.com/office/drawing/2014/main" id="{50C14AB1-9089-CBE1-220C-98B40AF549BD}"/>
              </a:ext>
            </a:extLst>
          </p:cNvPr>
          <p:cNvSpPr txBox="1"/>
          <p:nvPr/>
        </p:nvSpPr>
        <p:spPr>
          <a:xfrm>
            <a:off x="1020777" y="2165809"/>
            <a:ext cx="9335334" cy="2766719"/>
          </a:xfrm>
          <a:prstGeom prst="rect">
            <a:avLst/>
          </a:prstGeom>
          <a:noFill/>
        </p:spPr>
        <p:txBody>
          <a:bodyPr wrap="square">
            <a:spAutoFit/>
          </a:bodyPr>
          <a:lstStyle/>
          <a:p>
            <a:pPr>
              <a:lnSpc>
                <a:spcPct val="110000"/>
              </a:lnSpc>
              <a:spcAft>
                <a:spcPts val="1800"/>
              </a:spcAft>
            </a:pPr>
            <a:r>
              <a:rPr lang="pt-BR" sz="3200" dirty="0">
                <a:solidFill>
                  <a:schemeClr val="bg1"/>
                </a:solidFill>
                <a:latin typeface="Montserrat SemiBold" panose="00000700000000000000" pitchFamily="2" charset="0"/>
              </a:rPr>
              <a:t>Influência na vida de Saulo:</a:t>
            </a:r>
            <a:br>
              <a:rPr lang="pt-BR" sz="3200" dirty="0">
                <a:solidFill>
                  <a:schemeClr val="bg1"/>
                </a:solidFill>
                <a:latin typeface="Montserrat SemiBold" panose="00000700000000000000" pitchFamily="2" charset="0"/>
              </a:rPr>
            </a:br>
            <a:r>
              <a:rPr lang="pt-BR" sz="3200" dirty="0">
                <a:solidFill>
                  <a:schemeClr val="bg1"/>
                </a:solidFill>
                <a:latin typeface="Montserrat SemiBold" panose="00000700000000000000" pitchFamily="2" charset="0"/>
              </a:rPr>
              <a:t>a) Acreditou nele antes de outros.</a:t>
            </a:r>
            <a:br>
              <a:rPr lang="pt-BR" sz="3200" dirty="0">
                <a:solidFill>
                  <a:schemeClr val="bg1"/>
                </a:solidFill>
                <a:latin typeface="Montserrat SemiBold" panose="00000700000000000000" pitchFamily="2" charset="0"/>
              </a:rPr>
            </a:br>
            <a:r>
              <a:rPr lang="pt-BR" sz="3200" dirty="0">
                <a:solidFill>
                  <a:schemeClr val="bg1"/>
                </a:solidFill>
                <a:latin typeface="Montserrat SemiBold" panose="00000700000000000000" pitchFamily="2" charset="0"/>
              </a:rPr>
              <a:t>b) Defendeu sua liderança.</a:t>
            </a:r>
            <a:br>
              <a:rPr lang="pt-BR" sz="3200" dirty="0">
                <a:solidFill>
                  <a:schemeClr val="bg1"/>
                </a:solidFill>
                <a:latin typeface="Montserrat SemiBold" panose="00000700000000000000" pitchFamily="2" charset="0"/>
              </a:rPr>
            </a:br>
            <a:r>
              <a:rPr lang="pt-BR" sz="3200" dirty="0">
                <a:solidFill>
                  <a:schemeClr val="bg1"/>
                </a:solidFill>
                <a:latin typeface="Montserrat SemiBold" panose="00000700000000000000" pitchFamily="2" charset="0"/>
              </a:rPr>
              <a:t>c) Delegou poder para alcançar seu potencial.</a:t>
            </a:r>
          </a:p>
        </p:txBody>
      </p:sp>
    </p:spTree>
    <p:extLst>
      <p:ext uri="{BB962C8B-B14F-4D97-AF65-F5344CB8AC3E}">
        <p14:creationId xmlns:p14="http://schemas.microsoft.com/office/powerpoint/2010/main" val="1770647073"/>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624F9E3DF7FBAB4A9A6D824FE11CA10C" ma:contentTypeVersion="18" ma:contentTypeDescription="Crie um novo documento." ma:contentTypeScope="" ma:versionID="e667ed11a7dc85a5ce8aef94a7e3c0c4">
  <xsd:schema xmlns:xsd="http://www.w3.org/2001/XMLSchema" xmlns:xs="http://www.w3.org/2001/XMLSchema" xmlns:p="http://schemas.microsoft.com/office/2006/metadata/properties" xmlns:ns2="4d66254c-b8c0-4e16-9669-44d49c614d61" xmlns:ns3="cc85661e-698c-471d-81cd-239229bffddc" targetNamespace="http://schemas.microsoft.com/office/2006/metadata/properties" ma:root="true" ma:fieldsID="86402b3dae7abd56f70f156dc023e281" ns2:_="" ns3:_="">
    <xsd:import namespace="4d66254c-b8c0-4e16-9669-44d49c614d61"/>
    <xsd:import namespace="cc85661e-698c-471d-81cd-239229bffdd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66254c-b8c0-4e16-9669-44d49c614d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Marcações de imagem" ma:readOnly="false" ma:fieldId="{5cf76f15-5ced-4ddc-b409-7134ff3c332f}" ma:taxonomyMulti="true" ma:sspId="8e8593b7-542e-4346-9e98-482410f851d1"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c85661e-698c-471d-81cd-239229bffddc" elementFormDefault="qualified">
    <xsd:import namespace="http://schemas.microsoft.com/office/2006/documentManagement/types"/>
    <xsd:import namespace="http://schemas.microsoft.com/office/infopath/2007/PartnerControls"/>
    <xsd:element name="SharedWithUsers" ma:index="18"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talhes de Compartilhado Com" ma:internalName="SharedWithDetails" ma:readOnly="true">
      <xsd:simpleType>
        <xsd:restriction base="dms:Note">
          <xsd:maxLength value="255"/>
        </xsd:restriction>
      </xsd:simpleType>
    </xsd:element>
    <xsd:element name="TaxCatchAll" ma:index="22" nillable="true" ma:displayName="Taxonomy Catch All Column" ma:hidden="true" ma:list="{47e5e28a-6981-44d9-947a-1619d35bb1a9}" ma:internalName="TaxCatchAll" ma:showField="CatchAllData" ma:web="cc85661e-698c-471d-81cd-239229bffd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d66254c-b8c0-4e16-9669-44d49c614d61">
      <Terms xmlns="http://schemas.microsoft.com/office/infopath/2007/PartnerControls"/>
    </lcf76f155ced4ddcb4097134ff3c332f>
    <TaxCatchAll xmlns="cc85661e-698c-471d-81cd-239229bffddc" xsi:nil="true"/>
  </documentManagement>
</p:properties>
</file>

<file path=customXml/itemProps1.xml><?xml version="1.0" encoding="utf-8"?>
<ds:datastoreItem xmlns:ds="http://schemas.openxmlformats.org/officeDocument/2006/customXml" ds:itemID="{E217A39E-5AF1-46CC-8712-485904FC085C}"/>
</file>

<file path=customXml/itemProps2.xml><?xml version="1.0" encoding="utf-8"?>
<ds:datastoreItem xmlns:ds="http://schemas.openxmlformats.org/officeDocument/2006/customXml" ds:itemID="{330CBEFB-21AF-4369-B836-CDDB59892D36}"/>
</file>

<file path=customXml/itemProps3.xml><?xml version="1.0" encoding="utf-8"?>
<ds:datastoreItem xmlns:ds="http://schemas.openxmlformats.org/officeDocument/2006/customXml" ds:itemID="{D9A5EC42-4D48-4E80-A768-1FA61B4C5930}"/>
</file>

<file path=docProps/app.xml><?xml version="1.0" encoding="utf-8"?>
<Properties xmlns="http://schemas.openxmlformats.org/officeDocument/2006/extended-properties" xmlns:vt="http://schemas.openxmlformats.org/officeDocument/2006/docPropsVTypes">
  <TotalTime>950</TotalTime>
  <Words>572</Words>
  <Application>Microsoft Office PowerPoint</Application>
  <PresentationFormat>Widescreen</PresentationFormat>
  <Paragraphs>43</Paragraphs>
  <Slides>16</Slides>
  <Notes>1</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16</vt:i4>
      </vt:variant>
    </vt:vector>
  </HeadingPairs>
  <TitlesOfParts>
    <vt:vector size="22" baseType="lpstr">
      <vt:lpstr>Aptos Display</vt:lpstr>
      <vt:lpstr>Montserrat ExtraBold</vt:lpstr>
      <vt:lpstr>Arial</vt:lpstr>
      <vt:lpstr>Montserrat SemiBold</vt:lpstr>
      <vt:lpstr>Aptos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Claudia Suzana Rossi Lima</dc:creator>
  <cp:lastModifiedBy>Claudia Suzana Rossi Lima</cp:lastModifiedBy>
  <cp:revision>14</cp:revision>
  <dcterms:created xsi:type="dcterms:W3CDTF">2024-11-25T23:42:57Z</dcterms:created>
  <dcterms:modified xsi:type="dcterms:W3CDTF">2024-12-04T01:37:19Z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0x010100624F9E3DF7FBAB4A9A6D824FE11CA10C</vt:lpwstr>
  </property>
</Properties>
</file>