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64" r:id="rId3"/>
    <p:sldId id="270" r:id="rId4"/>
    <p:sldId id="257" r:id="rId5"/>
    <p:sldId id="261" r:id="rId6"/>
    <p:sldId id="262" r:id="rId7"/>
    <p:sldId id="278" r:id="rId8"/>
    <p:sldId id="273" r:id="rId9"/>
    <p:sldId id="280" r:id="rId10"/>
    <p:sldId id="267" r:id="rId11"/>
    <p:sldId id="281" r:id="rId12"/>
    <p:sldId id="258" r:id="rId13"/>
    <p:sldId id="282" r:id="rId14"/>
    <p:sldId id="283" r:id="rId15"/>
    <p:sldId id="284" r:id="rId16"/>
    <p:sldId id="263" r:id="rId17"/>
  </p:sldIdLst>
  <p:sldSz cx="12192000" cy="6858000"/>
  <p:notesSz cx="6858000" cy="9144000"/>
  <p:embeddedFontLst>
    <p:embeddedFont>
      <p:font typeface="Montserrat ExtraBold" panose="00000900000000000000" pitchFamily="2" charset="0"/>
      <p:bold r:id="rId19"/>
      <p:boldItalic r:id="rId20"/>
    </p:embeddedFont>
    <p:embeddedFont>
      <p:font typeface="Montserrat SemiBold" panose="00000700000000000000" pitchFamily="2" charset="0"/>
      <p:bold r:id="rId21"/>
      <p:boldItalic r:id="rId22"/>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092"/>
    <a:srgbClr val="494B42"/>
    <a:srgbClr val="575952"/>
    <a:srgbClr val="D1B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1BEC4-4966-4905-9FBA-4B85F33F05BA}" type="datetimeFigureOut">
              <a:rPr lang="pt-BR" smtClean="0"/>
              <a:t>03/12/2024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0AE75-71D6-4CFA-BAF2-3698CB12F668}" type="slidenum">
              <a:rPr lang="pt-BR" smtClean="0"/>
              <a:t>‹nº›</a:t>
            </a:fld>
            <a:endParaRPr lang="pt-BR"/>
          </a:p>
        </p:txBody>
      </p:sp>
    </p:spTree>
    <p:extLst>
      <p:ext uri="{BB962C8B-B14F-4D97-AF65-F5344CB8AC3E}">
        <p14:creationId xmlns:p14="http://schemas.microsoft.com/office/powerpoint/2010/main" val="72659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8F0AE75-71D6-4CFA-BAF2-3698CB12F668}" type="slidenum">
              <a:rPr lang="pt-BR" smtClean="0"/>
              <a:t>12</a:t>
            </a:fld>
            <a:endParaRPr lang="pt-BR"/>
          </a:p>
        </p:txBody>
      </p:sp>
    </p:spTree>
    <p:extLst>
      <p:ext uri="{BB962C8B-B14F-4D97-AF65-F5344CB8AC3E}">
        <p14:creationId xmlns:p14="http://schemas.microsoft.com/office/powerpoint/2010/main" val="16556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34690-E3C7-08D3-6744-DFFB89DD8C9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2D73249-C837-EBE9-B118-B703C203B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9FC4E18-9CFA-FB45-A248-957AA618CF38}"/>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9353CCAB-36B9-8034-BB03-C4797D77371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A78CA9F-A3F4-25AD-81F5-DE2F365B1A6E}"/>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07103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B64BD-7175-558E-63D9-2D6D8D656A5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D746573-73CF-49EA-3B5C-2A16969E247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264FBBE-DA38-C863-C909-1EC53EC57FDB}"/>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F2FADF5D-0DF8-C29D-CC4C-5D6A67F0D8F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A5D9C2E-D1C6-9EC5-8467-63B3F6B2769B}"/>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411620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1C06D4-838D-261E-B8C9-50E5551EE75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94BC42E-0DB4-3193-E06D-D3D7E4764D0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E15311C-6DEF-E155-354D-4744D59410A1}"/>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EF8EE14A-A5FA-2593-A46C-EE4C34E5F18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19600E-3959-F0CC-51BD-4C42BE93E580}"/>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251234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87762-5989-2F1D-6B55-F29915B291E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A555B32-4C2C-1D2D-CE26-254E0352E96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BE5B13-3654-69E2-2ECF-80B3DE50F6E0}"/>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3C57E042-2884-ED3B-496C-008CC1ECF75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1DC68F-2D12-C4E1-7A5A-090A366F9A61}"/>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58490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E889E-7B2E-5518-92BD-6ED0BEC9A2A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827B527-F015-387E-4A6D-B872DC98CE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6BDB04D-12BA-BE5A-A1ED-6132748C83C3}"/>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AE490CD1-CE5C-BBEB-8446-CD9A344BE7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41B2DE-0A50-C47B-5596-B021D6DBB444}"/>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00222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F69E41-2F2D-B390-C387-3AC77515D2C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303A30B-9A95-E453-AE26-277E25CBA31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99E84E-CD4A-6E26-238C-A7D2B24DA9C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A69FBFA-17ED-28EE-A25C-C9563214C42C}"/>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429BBF86-9EAF-C9B2-7C1C-7BA1A38D317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0969074-956D-B8CA-7567-938DE586DFF5}"/>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35603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4D4AE-D69B-B97A-805C-39CD2F99AD4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E88C2C-E4D2-6CF3-6A11-7A8818738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DDF373B-7AE8-963E-F752-55333BCC534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F7A296C-0347-3A80-A575-7370AEA08D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6736877-B4A6-DDE3-92BA-4A9CEB3D0DF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5D3869D-40A6-8101-3BDB-DE43B4013A51}"/>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8" name="Espaço Reservado para Rodapé 7">
            <a:extLst>
              <a:ext uri="{FF2B5EF4-FFF2-40B4-BE49-F238E27FC236}">
                <a16:creationId xmlns:a16="http://schemas.microsoft.com/office/drawing/2014/main" id="{B5DA704B-FEF0-4799-E569-CD4E7D41BB5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BCB15EF-2E16-184F-C022-D665088373C6}"/>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12363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BD146-D2CD-D1EB-966D-E76E3831B0F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C79D5F3-530C-4D43-BE26-E8AF76685705}"/>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4" name="Espaço Reservado para Rodapé 3">
            <a:extLst>
              <a:ext uri="{FF2B5EF4-FFF2-40B4-BE49-F238E27FC236}">
                <a16:creationId xmlns:a16="http://schemas.microsoft.com/office/drawing/2014/main" id="{2B4819FA-D877-6436-F447-2C3AEBBEC51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FC9BBA0-7895-FFBE-581C-031282D3762F}"/>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422180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95C3059-6A08-AC69-862E-8800F5D4FFD6}"/>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3" name="Espaço Reservado para Rodapé 2">
            <a:extLst>
              <a:ext uri="{FF2B5EF4-FFF2-40B4-BE49-F238E27FC236}">
                <a16:creationId xmlns:a16="http://schemas.microsoft.com/office/drawing/2014/main" id="{D8EB573E-4A06-3743-3CE6-A6690433BE5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33F4C22-2A3F-AD80-F5B7-0499A1EC3FB2}"/>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22934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E6A57-4BB2-75C5-9F62-700F3565CE7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4D5F382-9A89-87FB-3B1A-0DFB19FC3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1324691-1C48-1B28-F478-A22E0D821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249EC6C-CBAD-F552-45C3-92E893B8A96C}"/>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D3FB2AC7-0432-FB51-6B52-A0CEA4D2E6E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259121C-0907-0A6D-6FB7-7A40F23C1BAA}"/>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330480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3520DF-4316-2B16-40A2-C06325B2398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727308F-5F1C-70D6-A592-F35E864E0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A879B1F-813D-2EEB-6612-A50CC66D8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6F92316-67C6-DA6A-C70A-ACB622A75D59}"/>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BAE71F85-381B-0E3D-1371-48F2F49C1F1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07CAFC1-B33A-5368-616E-FA62D2C2BBE1}"/>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396046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CB6A6A5-F6DA-50B0-0529-D83746AF6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7CA1473-FB8D-199A-2C21-F7E16D600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1616F80-AD03-C5DB-81F5-4E3ED916E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6B96C216-1C68-C1ED-3F53-5CC011E44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DA83ACB-1F0E-DD91-EAB0-A03E0D0E87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97C9DD-BF75-4D18-A450-D3ACE76FAC76}" type="slidenum">
              <a:rPr lang="pt-BR" smtClean="0"/>
              <a:t>‹nº›</a:t>
            </a:fld>
            <a:endParaRPr lang="pt-BR"/>
          </a:p>
        </p:txBody>
      </p:sp>
    </p:spTree>
    <p:extLst>
      <p:ext uri="{BB962C8B-B14F-4D97-AF65-F5344CB8AC3E}">
        <p14:creationId xmlns:p14="http://schemas.microsoft.com/office/powerpoint/2010/main" val="1994707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49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439A5-0635-8067-8CAB-989FE9EC10E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AE7E191-4303-6DF5-0A9B-3114ECBAB6B6}"/>
              </a:ext>
            </a:extLst>
          </p:cNvPr>
          <p:cNvSpPr txBox="1"/>
          <p:nvPr/>
        </p:nvSpPr>
        <p:spPr>
          <a:xfrm>
            <a:off x="939298" y="1997838"/>
            <a:ext cx="4473211" cy="2862322"/>
          </a:xfrm>
          <a:prstGeom prst="rect">
            <a:avLst/>
          </a:prstGeom>
          <a:noFill/>
        </p:spPr>
        <p:txBody>
          <a:bodyPr wrap="square" anchor="ctr">
            <a:spAutoFit/>
          </a:bodyPr>
          <a:lstStyle/>
          <a:p>
            <a:pPr marL="0" indent="0">
              <a:buNone/>
            </a:pPr>
            <a:r>
              <a:rPr lang="pt-BR" sz="3600" dirty="0">
                <a:solidFill>
                  <a:srgbClr val="494B42"/>
                </a:solidFill>
                <a:latin typeface="Montserrat ExtraBold" panose="00000900000000000000" pitchFamily="2" charset="0"/>
              </a:rPr>
              <a:t>Nossas fraquezas aumentam nossa capacidade de ministrar e sentir compaixão.</a:t>
            </a:r>
          </a:p>
        </p:txBody>
      </p:sp>
    </p:spTree>
    <p:extLst>
      <p:ext uri="{BB962C8B-B14F-4D97-AF65-F5344CB8AC3E}">
        <p14:creationId xmlns:p14="http://schemas.microsoft.com/office/powerpoint/2010/main" val="243104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04A213-1C5F-372C-621D-F379BEFEAF21}"/>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09D92F5-61FC-2C51-352E-B39D58DE3135}"/>
              </a:ext>
            </a:extLst>
          </p:cNvPr>
          <p:cNvSpPr txBox="1">
            <a:spLocks/>
          </p:cNvSpPr>
          <p:nvPr/>
        </p:nvSpPr>
        <p:spPr>
          <a:xfrm>
            <a:off x="1472045" y="1520305"/>
            <a:ext cx="9247909" cy="381738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800" dirty="0">
                <a:solidFill>
                  <a:srgbClr val="D2C092"/>
                </a:solidFill>
                <a:latin typeface="Montserrat SemiBold" panose="00000700000000000000" pitchFamily="2" charset="0"/>
              </a:rPr>
              <a:t>“Nosso Senhor pede obreiros que, sentindo a própria necessidade do sangue expiador de Cristo, entrem em Sua obra, não com jactância ou suficiência própria, mas com inteira certeza de fé, compreendendo que hão de necessitar sempre do auxílio de Cristo a fim de saber lidar com o espírito dos homens”</a:t>
            </a:r>
            <a:br>
              <a:rPr lang="pt-BR" sz="2800" dirty="0">
                <a:solidFill>
                  <a:srgbClr val="D2C092"/>
                </a:solidFill>
                <a:latin typeface="Montserrat SemiBold" panose="00000700000000000000" pitchFamily="2" charset="0"/>
              </a:rPr>
            </a:br>
            <a:endParaRPr lang="pt-BR" sz="2800" dirty="0">
              <a:solidFill>
                <a:srgbClr val="D2C092"/>
              </a:solidFill>
              <a:latin typeface="Montserrat SemiBold" panose="00000700000000000000" pitchFamily="2" charset="0"/>
            </a:endParaRPr>
          </a:p>
          <a:p>
            <a:pPr>
              <a:spcBef>
                <a:spcPts val="0"/>
              </a:spcBef>
            </a:pPr>
            <a:r>
              <a:rPr lang="pt-BR" sz="1800" dirty="0">
                <a:solidFill>
                  <a:srgbClr val="D2C092"/>
                </a:solidFill>
                <a:latin typeface="Montserrat SemiBold" panose="00000700000000000000" pitchFamily="2" charset="0"/>
              </a:rPr>
              <a:t>(</a:t>
            </a:r>
            <a:r>
              <a:rPr lang="pt-BR" sz="1800" i="1" dirty="0">
                <a:solidFill>
                  <a:srgbClr val="D2C092"/>
                </a:solidFill>
                <a:latin typeface="Montserrat SemiBold" panose="00000700000000000000" pitchFamily="2" charset="0"/>
              </a:rPr>
              <a:t>Obreiros Evangélicos</a:t>
            </a:r>
            <a:r>
              <a:rPr lang="pt-BR" sz="1800" dirty="0">
                <a:solidFill>
                  <a:srgbClr val="D2C092"/>
                </a:solidFill>
                <a:latin typeface="Montserrat SemiBold" panose="00000700000000000000" pitchFamily="2" charset="0"/>
              </a:rPr>
              <a:t>, p. 143).</a:t>
            </a:r>
          </a:p>
        </p:txBody>
      </p:sp>
    </p:spTree>
    <p:extLst>
      <p:ext uri="{BB962C8B-B14F-4D97-AF65-F5344CB8AC3E}">
        <p14:creationId xmlns:p14="http://schemas.microsoft.com/office/powerpoint/2010/main" val="94293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6CE4315-398F-41A4-67DB-57C939D6A1EA}"/>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EE8E26A4-5657-E464-4B33-11DFC648FEA2}"/>
              </a:ext>
            </a:extLst>
          </p:cNvPr>
          <p:cNvSpPr txBox="1"/>
          <p:nvPr/>
        </p:nvSpPr>
        <p:spPr>
          <a:xfrm>
            <a:off x="1020778" y="874590"/>
            <a:ext cx="6097508" cy="1077218"/>
          </a:xfrm>
          <a:prstGeom prst="rect">
            <a:avLst/>
          </a:prstGeom>
          <a:noFill/>
        </p:spPr>
        <p:txBody>
          <a:bodyPr wrap="square">
            <a:spAutoFit/>
          </a:bodyPr>
          <a:lstStyle/>
          <a:p>
            <a:r>
              <a:rPr lang="pt-BR" sz="3200" dirty="0">
                <a:solidFill>
                  <a:srgbClr val="D2C092"/>
                </a:solidFill>
                <a:latin typeface="Montserrat ExtraBold" panose="00000900000000000000" pitchFamily="2" charset="0"/>
              </a:rPr>
              <a:t>Exemplos bíblicos de transformação</a:t>
            </a:r>
          </a:p>
        </p:txBody>
      </p:sp>
      <p:sp>
        <p:nvSpPr>
          <p:cNvPr id="7" name="CaixaDeTexto 6">
            <a:extLst>
              <a:ext uri="{FF2B5EF4-FFF2-40B4-BE49-F238E27FC236}">
                <a16:creationId xmlns:a16="http://schemas.microsoft.com/office/drawing/2014/main" id="{50C14AB1-9089-CBE1-220C-98B40AF549BD}"/>
              </a:ext>
            </a:extLst>
          </p:cNvPr>
          <p:cNvSpPr txBox="1"/>
          <p:nvPr/>
        </p:nvSpPr>
        <p:spPr>
          <a:xfrm>
            <a:off x="1020777" y="2503386"/>
            <a:ext cx="8335659" cy="3214213"/>
          </a:xfrm>
          <a:prstGeom prst="rect">
            <a:avLst/>
          </a:prstGeom>
          <a:noFill/>
        </p:spPr>
        <p:txBody>
          <a:bodyPr wrap="square">
            <a:spAutoFit/>
          </a:bodyPr>
          <a:lstStyle/>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Gideão: Insegurança → Homem de valor.</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Abraão: Medo → Pai da fé.</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Pedro: Impulsividade → Rocha.</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Davi: Queda → Homem segundo o coração de Deus.</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João: Filho do trovão → Apóstolo do amor.</a:t>
            </a:r>
          </a:p>
        </p:txBody>
      </p:sp>
    </p:spTree>
    <p:extLst>
      <p:ext uri="{BB962C8B-B14F-4D97-AF65-F5344CB8AC3E}">
        <p14:creationId xmlns:p14="http://schemas.microsoft.com/office/powerpoint/2010/main" val="1770647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481A924-6EC6-5DD1-5A98-B68F5E390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0B96A-4D98-3DEF-C3EE-82601A95562A}"/>
              </a:ext>
            </a:extLst>
          </p:cNvPr>
          <p:cNvSpPr txBox="1">
            <a:spLocks/>
          </p:cNvSpPr>
          <p:nvPr/>
        </p:nvSpPr>
        <p:spPr>
          <a:xfrm>
            <a:off x="784063" y="779047"/>
            <a:ext cx="7399356" cy="10841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600" dirty="0">
                <a:solidFill>
                  <a:schemeClr val="accent1">
                    <a:lumMod val="75000"/>
                  </a:schemeClr>
                </a:solidFill>
                <a:latin typeface="Montserrat ExtraBold" panose="00000900000000000000" pitchFamily="2" charset="0"/>
              </a:rPr>
              <a:t>Não tema a vulnerabilidade</a:t>
            </a:r>
          </a:p>
        </p:txBody>
      </p:sp>
      <p:sp>
        <p:nvSpPr>
          <p:cNvPr id="3" name="Content Placeholder 2">
            <a:extLst>
              <a:ext uri="{FF2B5EF4-FFF2-40B4-BE49-F238E27FC236}">
                <a16:creationId xmlns:a16="http://schemas.microsoft.com/office/drawing/2014/main" id="{00820AB8-B3BC-0715-A997-9A040DFD206D}"/>
              </a:ext>
            </a:extLst>
          </p:cNvPr>
          <p:cNvSpPr txBox="1">
            <a:spLocks/>
          </p:cNvSpPr>
          <p:nvPr/>
        </p:nvSpPr>
        <p:spPr>
          <a:xfrm>
            <a:off x="784063" y="1972467"/>
            <a:ext cx="7491720" cy="37698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A vulnerabilidade cativa, enquanto a pretensão afasta.</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A pretensão traz aversão, mas a vulnerabilidade atrai.</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Exibir nossos pontos fortes cria espírito competitivo e até combativo.</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Nossas vulnerabilidades criam vida em comunidade.</a:t>
            </a:r>
          </a:p>
        </p:txBody>
      </p:sp>
    </p:spTree>
    <p:extLst>
      <p:ext uri="{BB962C8B-B14F-4D97-AF65-F5344CB8AC3E}">
        <p14:creationId xmlns:p14="http://schemas.microsoft.com/office/powerpoint/2010/main" val="4117511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6677679-27FA-A93A-7DE3-22FC99F61D63}"/>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E20A427-8A55-C855-98B0-ECB3733FD2BD}"/>
              </a:ext>
            </a:extLst>
          </p:cNvPr>
          <p:cNvSpPr txBox="1">
            <a:spLocks/>
          </p:cNvSpPr>
          <p:nvPr/>
        </p:nvSpPr>
        <p:spPr>
          <a:xfrm>
            <a:off x="1835428" y="1711781"/>
            <a:ext cx="8521144" cy="343443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2400"/>
              </a:spcAft>
            </a:pPr>
            <a:r>
              <a:rPr lang="pt-BR" sz="4000" dirty="0">
                <a:solidFill>
                  <a:schemeClr val="accent1">
                    <a:lumMod val="75000"/>
                  </a:schemeClr>
                </a:solidFill>
                <a:latin typeface="Montserrat ExtraBold" panose="00000900000000000000" pitchFamily="2" charset="0"/>
              </a:rPr>
              <a:t>Glorie-se em suas fraquezas</a:t>
            </a:r>
          </a:p>
          <a:p>
            <a:pPr>
              <a:lnSpc>
                <a:spcPct val="100000"/>
              </a:lnSpc>
              <a:spcBef>
                <a:spcPts val="0"/>
              </a:spcBef>
              <a:spcAft>
                <a:spcPts val="2400"/>
              </a:spcAft>
            </a:pPr>
            <a:r>
              <a:rPr lang="pt-BR" sz="4000" b="1" dirty="0">
                <a:solidFill>
                  <a:srgbClr val="494B42"/>
                </a:solidFill>
                <a:highlight>
                  <a:srgbClr val="D2C092"/>
                </a:highlight>
                <a:latin typeface="Montserrat SemiBold" panose="00000700000000000000" pitchFamily="2" charset="0"/>
              </a:rPr>
              <a:t>Exiba a graça de Deus por meio de sua dependência Dele</a:t>
            </a:r>
          </a:p>
        </p:txBody>
      </p:sp>
    </p:spTree>
    <p:extLst>
      <p:ext uri="{BB962C8B-B14F-4D97-AF65-F5344CB8AC3E}">
        <p14:creationId xmlns:p14="http://schemas.microsoft.com/office/powerpoint/2010/main" val="837421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FC2A15-2943-9A9B-F7C9-2248FA45385D}"/>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A6B02BB-08E5-3746-F52C-43329379B7F5}"/>
              </a:ext>
            </a:extLst>
          </p:cNvPr>
          <p:cNvSpPr txBox="1">
            <a:spLocks/>
          </p:cNvSpPr>
          <p:nvPr/>
        </p:nvSpPr>
        <p:spPr>
          <a:xfrm>
            <a:off x="1472045" y="1727108"/>
            <a:ext cx="9247909" cy="381738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800" dirty="0">
                <a:solidFill>
                  <a:srgbClr val="D2C092"/>
                </a:solidFill>
                <a:latin typeface="Montserrat SemiBold" panose="00000700000000000000" pitchFamily="2" charset="0"/>
              </a:rPr>
              <a:t>“Sua esperança não está em si mesmo, mas em Cristo. Sua fraqueza está ligada à Sua força; sua ignorância, à Sua sabedoria; sua fragilidade, ao Seu eterno poder. Por isso, não olhe para você mesmo. Não permita que seus pensamentos fiquem centralizados no próprio eu, mas olhe para Cristo. Pense em Seu amor, Sua beleza e na perfeição do Seu caráter” </a:t>
            </a:r>
            <a:br>
              <a:rPr lang="pt-BR" sz="2800" dirty="0">
                <a:solidFill>
                  <a:srgbClr val="D2C092"/>
                </a:solidFill>
                <a:latin typeface="Montserrat SemiBold" panose="00000700000000000000" pitchFamily="2" charset="0"/>
              </a:rPr>
            </a:br>
            <a:endParaRPr lang="pt-BR" sz="2800" dirty="0">
              <a:solidFill>
                <a:srgbClr val="D2C092"/>
              </a:solidFill>
              <a:latin typeface="Montserrat SemiBold" panose="00000700000000000000" pitchFamily="2" charset="0"/>
            </a:endParaRPr>
          </a:p>
          <a:p>
            <a:pPr>
              <a:spcBef>
                <a:spcPts val="0"/>
              </a:spcBef>
            </a:pPr>
            <a:r>
              <a:rPr lang="pt-BR" sz="1800" dirty="0">
                <a:solidFill>
                  <a:srgbClr val="D2C092"/>
                </a:solidFill>
                <a:latin typeface="Montserrat SemiBold" panose="00000700000000000000" pitchFamily="2" charset="0"/>
              </a:rPr>
              <a:t>(</a:t>
            </a:r>
            <a:r>
              <a:rPr lang="pt-BR" sz="1800" i="1" dirty="0">
                <a:solidFill>
                  <a:srgbClr val="D2C092"/>
                </a:solidFill>
                <a:latin typeface="Montserrat SemiBold" panose="00000700000000000000" pitchFamily="2" charset="0"/>
              </a:rPr>
              <a:t>Caminho a Cristo </a:t>
            </a:r>
            <a:r>
              <a:rPr lang="pt-BR" sz="1800" dirty="0">
                <a:solidFill>
                  <a:srgbClr val="D2C092"/>
                </a:solidFill>
                <a:latin typeface="Montserrat SemiBold" panose="00000700000000000000" pitchFamily="2" charset="0"/>
              </a:rPr>
              <a:t>[nova edição], p. 45).</a:t>
            </a:r>
          </a:p>
        </p:txBody>
      </p:sp>
    </p:spTree>
    <p:extLst>
      <p:ext uri="{BB962C8B-B14F-4D97-AF65-F5344CB8AC3E}">
        <p14:creationId xmlns:p14="http://schemas.microsoft.com/office/powerpoint/2010/main" val="3999035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BAB7DA-D973-0FDF-5D08-2EF290DD137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AC85BF8-8A63-90BF-1773-CA7F684D909A}"/>
              </a:ext>
            </a:extLst>
          </p:cNvPr>
          <p:cNvSpPr txBox="1">
            <a:spLocks/>
          </p:cNvSpPr>
          <p:nvPr/>
        </p:nvSpPr>
        <p:spPr>
          <a:xfrm>
            <a:off x="1514352" y="1477817"/>
            <a:ext cx="6538157" cy="413789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pt-BR" b="1" dirty="0">
                <a:solidFill>
                  <a:srgbClr val="494B42"/>
                </a:solidFill>
                <a:latin typeface="Montserrat SemiBold" panose="00000700000000000000" pitchFamily="2" charset="0"/>
              </a:rPr>
              <a:t>“Porque não temos sumo sacerdote que não possa se compadecer das nossas fraquezas; pelo contrário, ele foi tentado em todas as coisas, à nossa semelhança, mas sem pecado. Portanto, aproximemo-nos do trono da graça com confiança, a fim de recebermos misericórdia e encontrarmos graça para ajuda em momento oportuno” </a:t>
            </a:r>
          </a:p>
          <a:p>
            <a:pPr>
              <a:lnSpc>
                <a:spcPct val="100000"/>
              </a:lnSpc>
            </a:pPr>
            <a:r>
              <a:rPr lang="pt-BR" sz="1800" b="1" dirty="0">
                <a:solidFill>
                  <a:srgbClr val="494B42"/>
                </a:solidFill>
                <a:latin typeface="Montserrat SemiBold" panose="00000700000000000000" pitchFamily="2" charset="0"/>
              </a:rPr>
              <a:t>(Hebreus 4:15, 16).</a:t>
            </a:r>
          </a:p>
        </p:txBody>
      </p:sp>
    </p:spTree>
    <p:extLst>
      <p:ext uri="{BB962C8B-B14F-4D97-AF65-F5344CB8AC3E}">
        <p14:creationId xmlns:p14="http://schemas.microsoft.com/office/powerpoint/2010/main" val="179638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685A35-C133-6232-D67D-DD2CBA36C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2D79F-5686-5BAD-6C15-5C71F9AEF662}"/>
              </a:ext>
            </a:extLst>
          </p:cNvPr>
          <p:cNvSpPr txBox="1">
            <a:spLocks/>
          </p:cNvSpPr>
          <p:nvPr/>
        </p:nvSpPr>
        <p:spPr>
          <a:xfrm>
            <a:off x="2905270" y="2410622"/>
            <a:ext cx="6381459" cy="22721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4800" b="1" dirty="0">
                <a:solidFill>
                  <a:srgbClr val="494B42"/>
                </a:solidFill>
                <a:latin typeface="Montserrat ExtraBold" panose="00000900000000000000" pitchFamily="2" charset="0"/>
              </a:rPr>
              <a:t>O poder de Deus na fraqueza</a:t>
            </a:r>
            <a:endParaRPr lang="en-US" sz="4800" dirty="0">
              <a:solidFill>
                <a:srgbClr val="494B42"/>
              </a:solidFill>
              <a:latin typeface="Montserrat ExtraBold" panose="00000900000000000000" pitchFamily="2" charset="0"/>
            </a:endParaRPr>
          </a:p>
        </p:txBody>
      </p:sp>
    </p:spTree>
    <p:extLst>
      <p:ext uri="{BB962C8B-B14F-4D97-AF65-F5344CB8AC3E}">
        <p14:creationId xmlns:p14="http://schemas.microsoft.com/office/powerpoint/2010/main" val="423239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664FAA-1654-470A-8C2A-6D4020A0FCA6}"/>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2F740A1-3A11-6CE0-8D68-43998C970145}"/>
              </a:ext>
            </a:extLst>
          </p:cNvPr>
          <p:cNvSpPr txBox="1">
            <a:spLocks/>
          </p:cNvSpPr>
          <p:nvPr/>
        </p:nvSpPr>
        <p:spPr>
          <a:xfrm>
            <a:off x="1414158" y="1883121"/>
            <a:ext cx="9363683" cy="329603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t-BR" sz="2800" dirty="0">
              <a:solidFill>
                <a:srgbClr val="D2C092"/>
              </a:solidFill>
              <a:latin typeface="Montserrat SemiBold" panose="00000700000000000000" pitchFamily="2" charset="0"/>
            </a:endParaRPr>
          </a:p>
          <a:p>
            <a:r>
              <a:rPr lang="pt-BR" sz="2800" dirty="0">
                <a:solidFill>
                  <a:srgbClr val="D2C092"/>
                </a:solidFill>
                <a:latin typeface="Montserrat SemiBold" panose="00000700000000000000" pitchFamily="2" charset="0"/>
              </a:rPr>
              <a:t>“Pelo contrário, Deus escolheu as coisas loucas do mundo para envergonhar os sábios e escolheu as coisas fracas do mundo para envergonhar as fortes. E Deus escolheu as coisas humildes do mundo, e as desprezadas, e aquelas que não são, para reduzir a nada as que são, a fim de que ninguém se glorie na presença de Deus”</a:t>
            </a:r>
            <a:br>
              <a:rPr lang="pt-BR" sz="2800" dirty="0">
                <a:solidFill>
                  <a:srgbClr val="D2C092"/>
                </a:solidFill>
                <a:latin typeface="Montserrat SemiBold" panose="00000700000000000000" pitchFamily="2" charset="0"/>
              </a:rPr>
            </a:br>
            <a:br>
              <a:rPr lang="pt-BR" sz="2800" dirty="0">
                <a:solidFill>
                  <a:srgbClr val="D2C092"/>
                </a:solidFill>
                <a:latin typeface="Montserrat SemiBold" panose="00000700000000000000" pitchFamily="2" charset="0"/>
              </a:rPr>
            </a:br>
            <a:r>
              <a:rPr lang="pt-BR" sz="1800" dirty="0">
                <a:solidFill>
                  <a:srgbClr val="D2C092"/>
                </a:solidFill>
                <a:latin typeface="Montserrat SemiBold" panose="00000700000000000000" pitchFamily="2" charset="0"/>
              </a:rPr>
              <a:t>(1 Coríntios 1:27-29)</a:t>
            </a:r>
          </a:p>
          <a:p>
            <a:endParaRPr lang="en-US" sz="2800" dirty="0">
              <a:solidFill>
                <a:srgbClr val="D2C092"/>
              </a:solidFill>
              <a:latin typeface="Montserrat SemiBold" panose="00000700000000000000" pitchFamily="2" charset="0"/>
            </a:endParaRPr>
          </a:p>
        </p:txBody>
      </p:sp>
    </p:spTree>
    <p:extLst>
      <p:ext uri="{BB962C8B-B14F-4D97-AF65-F5344CB8AC3E}">
        <p14:creationId xmlns:p14="http://schemas.microsoft.com/office/powerpoint/2010/main" val="403088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A91475-5669-9EF7-6E73-A1E1EB5C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654CD-824D-AEC9-73CC-A0ECA1CB2E78}"/>
              </a:ext>
            </a:extLst>
          </p:cNvPr>
          <p:cNvSpPr txBox="1">
            <a:spLocks/>
          </p:cNvSpPr>
          <p:nvPr/>
        </p:nvSpPr>
        <p:spPr>
          <a:xfrm>
            <a:off x="784063" y="779047"/>
            <a:ext cx="6820848" cy="10841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3200" dirty="0">
                <a:solidFill>
                  <a:schemeClr val="accent1">
                    <a:lumMod val="75000"/>
                  </a:schemeClr>
                </a:solidFill>
                <a:latin typeface="Montserrat ExtraBold" panose="00000900000000000000" pitchFamily="2" charset="0"/>
              </a:rPr>
              <a:t>Fortes e fracos... Como Deus Se relaciona com eles?</a:t>
            </a:r>
          </a:p>
        </p:txBody>
      </p:sp>
      <p:sp>
        <p:nvSpPr>
          <p:cNvPr id="3" name="Content Placeholder 2">
            <a:extLst>
              <a:ext uri="{FF2B5EF4-FFF2-40B4-BE49-F238E27FC236}">
                <a16:creationId xmlns:a16="http://schemas.microsoft.com/office/drawing/2014/main" id="{1A1208DB-2A4A-8982-BD98-BF7F7838CA73}"/>
              </a:ext>
            </a:extLst>
          </p:cNvPr>
          <p:cNvSpPr txBox="1">
            <a:spLocks/>
          </p:cNvSpPr>
          <p:nvPr/>
        </p:nvSpPr>
        <p:spPr>
          <a:xfrm>
            <a:off x="784062" y="2129485"/>
            <a:ext cx="8997247" cy="37698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Deus não Se impressiona com força ou autossuficiência.</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Ele é atraído por quem admite suas fraquezas.</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Deus considera os que reconhecem as próprias necessidades (humildes de espírito).</a:t>
            </a:r>
          </a:p>
        </p:txBody>
      </p:sp>
    </p:spTree>
    <p:extLst>
      <p:ext uri="{BB962C8B-B14F-4D97-AF65-F5344CB8AC3E}">
        <p14:creationId xmlns:p14="http://schemas.microsoft.com/office/powerpoint/2010/main" val="231408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3AB49E-0025-DA74-7BEF-176CE721601F}"/>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755771-9151-1A6C-CFAA-80B1ECCE7C04}"/>
              </a:ext>
            </a:extLst>
          </p:cNvPr>
          <p:cNvSpPr txBox="1">
            <a:spLocks/>
          </p:cNvSpPr>
          <p:nvPr/>
        </p:nvSpPr>
        <p:spPr>
          <a:xfrm>
            <a:off x="1463805" y="2424709"/>
            <a:ext cx="9264388" cy="34344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2400"/>
              </a:spcAft>
            </a:pPr>
            <a:r>
              <a:rPr lang="pt-BR" sz="3200" b="1" dirty="0">
                <a:solidFill>
                  <a:srgbClr val="494B42"/>
                </a:solidFill>
                <a:highlight>
                  <a:srgbClr val="D2C092"/>
                </a:highlight>
                <a:latin typeface="Montserrat SemiBold" panose="00000700000000000000" pitchFamily="2" charset="0"/>
              </a:rPr>
              <a:t>Deus não é limitado por nossas limitações:</a:t>
            </a:r>
          </a:p>
          <a:p>
            <a:pPr>
              <a:lnSpc>
                <a:spcPct val="100000"/>
              </a:lnSpc>
              <a:spcBef>
                <a:spcPts val="0"/>
              </a:spcBef>
              <a:spcAft>
                <a:spcPts val="2400"/>
              </a:spcAft>
            </a:pPr>
            <a:r>
              <a:rPr lang="pt-BR" sz="3200" b="1" dirty="0">
                <a:solidFill>
                  <a:srgbClr val="494B42"/>
                </a:solidFill>
                <a:latin typeface="Montserrat SemiBold" panose="00000700000000000000" pitchFamily="2" charset="0"/>
              </a:rPr>
              <a:t>“Temos, porém, este tesouro em vasos de barro, para que a excelência do poder seja de Deus, e não de nós</a:t>
            </a:r>
            <a:r>
              <a:rPr lang="pt-BR" b="1" dirty="0">
                <a:solidFill>
                  <a:srgbClr val="494B42"/>
                </a:solidFill>
                <a:latin typeface="Montserrat SemiBold" panose="00000700000000000000" pitchFamily="2" charset="0"/>
              </a:rPr>
              <a:t>” (2 Coríntios 4:7)</a:t>
            </a:r>
            <a:endParaRPr lang="pt-BR" sz="3200" b="1" dirty="0">
              <a:solidFill>
                <a:srgbClr val="494B42"/>
              </a:solidFill>
              <a:latin typeface="Montserrat SemiBold" panose="00000700000000000000" pitchFamily="2" charset="0"/>
            </a:endParaRPr>
          </a:p>
        </p:txBody>
      </p:sp>
      <p:sp>
        <p:nvSpPr>
          <p:cNvPr id="3" name="CaixaDeTexto 2">
            <a:extLst>
              <a:ext uri="{FF2B5EF4-FFF2-40B4-BE49-F238E27FC236}">
                <a16:creationId xmlns:a16="http://schemas.microsoft.com/office/drawing/2014/main" id="{63DE8787-59FB-D5CD-D2F4-1A2A56370176}"/>
              </a:ext>
            </a:extLst>
          </p:cNvPr>
          <p:cNvSpPr txBox="1"/>
          <p:nvPr/>
        </p:nvSpPr>
        <p:spPr>
          <a:xfrm>
            <a:off x="1847836" y="1716823"/>
            <a:ext cx="8496325" cy="707886"/>
          </a:xfrm>
          <a:prstGeom prst="rect">
            <a:avLst/>
          </a:prstGeom>
          <a:noFill/>
        </p:spPr>
        <p:txBody>
          <a:bodyPr wrap="square">
            <a:spAutoFit/>
          </a:bodyPr>
          <a:lstStyle/>
          <a:p>
            <a:pPr algn="ctr"/>
            <a:r>
              <a:rPr lang="pt-BR" sz="4000" dirty="0">
                <a:solidFill>
                  <a:schemeClr val="accent1">
                    <a:lumMod val="75000"/>
                  </a:schemeClr>
                </a:solidFill>
                <a:latin typeface="Montserrat ExtraBold" panose="00000900000000000000" pitchFamily="2" charset="0"/>
              </a:rPr>
              <a:t>Deus usa pessoas imperfeitas</a:t>
            </a:r>
          </a:p>
        </p:txBody>
      </p:sp>
    </p:spTree>
    <p:extLst>
      <p:ext uri="{BB962C8B-B14F-4D97-AF65-F5344CB8AC3E}">
        <p14:creationId xmlns:p14="http://schemas.microsoft.com/office/powerpoint/2010/main" val="1883839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FEE0F8A-86A9-B47F-C467-95013E5683E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5836589-0F6B-3446-0FD8-F72D9BEBB967}"/>
              </a:ext>
            </a:extLst>
          </p:cNvPr>
          <p:cNvSpPr txBox="1"/>
          <p:nvPr/>
        </p:nvSpPr>
        <p:spPr>
          <a:xfrm>
            <a:off x="866870" y="830967"/>
            <a:ext cx="5164475"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Admita suas fraquezas</a:t>
            </a:r>
          </a:p>
        </p:txBody>
      </p:sp>
      <p:sp>
        <p:nvSpPr>
          <p:cNvPr id="5" name="CaixaDeTexto 4">
            <a:extLst>
              <a:ext uri="{FF2B5EF4-FFF2-40B4-BE49-F238E27FC236}">
                <a16:creationId xmlns:a16="http://schemas.microsoft.com/office/drawing/2014/main" id="{E9966D50-02AC-24A7-6E28-5BAC5884FE4B}"/>
              </a:ext>
            </a:extLst>
          </p:cNvPr>
          <p:cNvSpPr txBox="1"/>
          <p:nvPr/>
        </p:nvSpPr>
        <p:spPr>
          <a:xfrm>
            <a:off x="866870" y="3665939"/>
            <a:ext cx="7944621" cy="1723549"/>
          </a:xfrm>
          <a:prstGeom prst="rect">
            <a:avLst/>
          </a:prstGeom>
          <a:noFill/>
        </p:spPr>
        <p:txBody>
          <a:bodyPr wrap="square">
            <a:spAutoFit/>
          </a:bodyPr>
          <a:lstStyle/>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Pare de fingir perfeição.</a:t>
            </a:r>
          </a:p>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Seja honesto consigo mesmo e com Deus.</a:t>
            </a:r>
          </a:p>
        </p:txBody>
      </p:sp>
    </p:spTree>
    <p:extLst>
      <p:ext uri="{BB962C8B-B14F-4D97-AF65-F5344CB8AC3E}">
        <p14:creationId xmlns:p14="http://schemas.microsoft.com/office/powerpoint/2010/main" val="2650028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EC93D91-62C6-DBB3-F99E-FC88BB6D3BA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1E9E38B5-8C09-DC3A-6828-507CD2702B52}"/>
              </a:ext>
            </a:extLst>
          </p:cNvPr>
          <p:cNvSpPr txBox="1"/>
          <p:nvPr/>
        </p:nvSpPr>
        <p:spPr>
          <a:xfrm>
            <a:off x="866870" y="830967"/>
            <a:ext cx="5164475"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Regozije-se em suas fraquezas</a:t>
            </a:r>
          </a:p>
        </p:txBody>
      </p:sp>
      <p:sp>
        <p:nvSpPr>
          <p:cNvPr id="5" name="CaixaDeTexto 4">
            <a:extLst>
              <a:ext uri="{FF2B5EF4-FFF2-40B4-BE49-F238E27FC236}">
                <a16:creationId xmlns:a16="http://schemas.microsoft.com/office/drawing/2014/main" id="{27FE56EE-1F5D-03E5-9F63-C4C54BB572FC}"/>
              </a:ext>
            </a:extLst>
          </p:cNvPr>
          <p:cNvSpPr txBox="1"/>
          <p:nvPr/>
        </p:nvSpPr>
        <p:spPr>
          <a:xfrm>
            <a:off x="866870" y="3665939"/>
            <a:ext cx="10290657" cy="1877437"/>
          </a:xfrm>
          <a:prstGeom prst="rect">
            <a:avLst/>
          </a:prstGeom>
          <a:noFill/>
        </p:spPr>
        <p:txBody>
          <a:bodyPr wrap="square">
            <a:spAutoFit/>
          </a:bodyPr>
          <a:lstStyle/>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Elas nos lembram que somos humanos. </a:t>
            </a:r>
          </a:p>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Elas nos lembram que dependemos de Deus.</a:t>
            </a:r>
          </a:p>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Nossas fraquezas previnem a arrogância.</a:t>
            </a:r>
          </a:p>
        </p:txBody>
      </p:sp>
    </p:spTree>
    <p:extLst>
      <p:ext uri="{BB962C8B-B14F-4D97-AF65-F5344CB8AC3E}">
        <p14:creationId xmlns:p14="http://schemas.microsoft.com/office/powerpoint/2010/main" val="254499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E9E5682-B8A3-A10B-598E-67CA06F916A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6C97CD3-C877-A6DB-7515-BA9A546A399E}"/>
              </a:ext>
            </a:extLst>
          </p:cNvPr>
          <p:cNvSpPr txBox="1">
            <a:spLocks/>
          </p:cNvSpPr>
          <p:nvPr/>
        </p:nvSpPr>
        <p:spPr>
          <a:xfrm>
            <a:off x="1472045" y="1520305"/>
            <a:ext cx="9247909" cy="381738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dirty="0">
                <a:solidFill>
                  <a:srgbClr val="D2C092"/>
                </a:solidFill>
                <a:latin typeface="Montserrat SemiBold" panose="00000700000000000000" pitchFamily="2" charset="0"/>
              </a:rPr>
              <a:t>“Se você formar acerca de si mesmo uma opinião demasiado elevada, concluirá que seus trabalhos são de maior importância do que na verdade são e pleiteará uma independência individual que chega aos limites da arrogância. Se for ao outro extremo e formar de si mesmo uma opinião demasiado baixa, irá se sentir inferior e deixará uma impressão de inferioridade que muito limitará a influência que poderia exercer para o bem. Você deve evitar qualquer dos extremos”</a:t>
            </a:r>
            <a:br>
              <a:rPr lang="pt-BR" dirty="0">
                <a:solidFill>
                  <a:srgbClr val="D2C092"/>
                </a:solidFill>
                <a:latin typeface="Montserrat SemiBold" panose="00000700000000000000" pitchFamily="2" charset="0"/>
              </a:rPr>
            </a:br>
            <a:endParaRPr lang="pt-BR" dirty="0">
              <a:solidFill>
                <a:srgbClr val="D2C092"/>
              </a:solidFill>
              <a:latin typeface="Montserrat SemiBold" panose="00000700000000000000" pitchFamily="2" charset="0"/>
            </a:endParaRPr>
          </a:p>
          <a:p>
            <a:pPr>
              <a:spcBef>
                <a:spcPts val="0"/>
              </a:spcBef>
            </a:pPr>
            <a:r>
              <a:rPr lang="pt-BR" sz="1600" dirty="0">
                <a:solidFill>
                  <a:srgbClr val="D2C092"/>
                </a:solidFill>
                <a:latin typeface="Montserrat SemiBold" panose="00000700000000000000" pitchFamily="2" charset="0"/>
              </a:rPr>
              <a:t>(</a:t>
            </a:r>
            <a:r>
              <a:rPr lang="pt-BR" sz="1600" i="1" dirty="0">
                <a:solidFill>
                  <a:srgbClr val="D2C092"/>
                </a:solidFill>
                <a:latin typeface="Montserrat SemiBold" panose="00000700000000000000" pitchFamily="2" charset="0"/>
              </a:rPr>
              <a:t>Testemunhos para a Igreja</a:t>
            </a:r>
            <a:r>
              <a:rPr lang="pt-BR" sz="1600" dirty="0">
                <a:solidFill>
                  <a:srgbClr val="D2C092"/>
                </a:solidFill>
                <a:latin typeface="Montserrat SemiBold" panose="00000700000000000000" pitchFamily="2" charset="0"/>
              </a:rPr>
              <a:t>, v. 3, p. 420)</a:t>
            </a:r>
          </a:p>
        </p:txBody>
      </p:sp>
    </p:spTree>
    <p:extLst>
      <p:ext uri="{BB962C8B-B14F-4D97-AF65-F5344CB8AC3E}">
        <p14:creationId xmlns:p14="http://schemas.microsoft.com/office/powerpoint/2010/main" val="15261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EA1AF49-E6C1-83B5-3E00-C29AAFA7188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DC4717B-776C-0DCC-9F7C-1071969E723D}"/>
              </a:ext>
            </a:extLst>
          </p:cNvPr>
          <p:cNvSpPr txBox="1">
            <a:spLocks/>
          </p:cNvSpPr>
          <p:nvPr/>
        </p:nvSpPr>
        <p:spPr>
          <a:xfrm>
            <a:off x="2548041" y="1935182"/>
            <a:ext cx="7095917" cy="3434438"/>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2400"/>
              </a:spcAft>
            </a:pPr>
            <a:r>
              <a:rPr lang="pt-BR" sz="3600" b="1" dirty="0">
                <a:solidFill>
                  <a:srgbClr val="494B42"/>
                </a:solidFill>
                <a:highlight>
                  <a:srgbClr val="D2C092"/>
                </a:highlight>
                <a:latin typeface="Montserrat SemiBold" panose="00000700000000000000" pitchFamily="2" charset="0"/>
              </a:rPr>
              <a:t>As fraquezas incentivam o espírito de equipe:</a:t>
            </a:r>
          </a:p>
          <a:p>
            <a:pPr>
              <a:lnSpc>
                <a:spcPct val="100000"/>
              </a:lnSpc>
              <a:spcBef>
                <a:spcPts val="0"/>
              </a:spcBef>
              <a:spcAft>
                <a:spcPts val="2400"/>
              </a:spcAft>
            </a:pPr>
            <a:r>
              <a:rPr lang="pt-BR" sz="3600" b="1" dirty="0">
                <a:solidFill>
                  <a:srgbClr val="494B42"/>
                </a:solidFill>
                <a:latin typeface="Montserrat SemiBold" panose="00000700000000000000" pitchFamily="2" charset="0"/>
              </a:rPr>
              <a:t>“Os cristãos são como flocos de neve: isolados, são frágeis, mas juntos, param o trânsito” </a:t>
            </a:r>
          </a:p>
          <a:p>
            <a:pPr>
              <a:lnSpc>
                <a:spcPct val="100000"/>
              </a:lnSpc>
              <a:spcBef>
                <a:spcPts val="0"/>
              </a:spcBef>
              <a:spcAft>
                <a:spcPts val="2400"/>
              </a:spcAft>
            </a:pPr>
            <a:r>
              <a:rPr lang="pt-BR" sz="2600" b="1" dirty="0">
                <a:solidFill>
                  <a:srgbClr val="494B42"/>
                </a:solidFill>
                <a:latin typeface="Montserrat SemiBold" panose="00000700000000000000" pitchFamily="2" charset="0"/>
              </a:rPr>
              <a:t>(Vance </a:t>
            </a:r>
            <a:r>
              <a:rPr lang="pt-BR" sz="2600" b="1" dirty="0" err="1">
                <a:solidFill>
                  <a:srgbClr val="494B42"/>
                </a:solidFill>
                <a:latin typeface="Montserrat SemiBold" panose="00000700000000000000" pitchFamily="2" charset="0"/>
              </a:rPr>
              <a:t>Havner</a:t>
            </a:r>
            <a:r>
              <a:rPr lang="pt-BR" sz="2600" b="1" dirty="0">
                <a:solidFill>
                  <a:srgbClr val="494B42"/>
                </a:solidFill>
                <a:latin typeface="Montserrat SemiBold" panose="00000700000000000000" pitchFamily="2" charset="0"/>
              </a:rPr>
              <a:t>).</a:t>
            </a:r>
            <a:endParaRPr lang="pt-BR" sz="3500" b="1"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393256997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8" ma:contentTypeDescription="Crie um novo documento." ma:contentTypeScope="" ma:versionID="e667ed11a7dc85a5ce8aef94a7e3c0c4">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86402b3dae7abd56f70f156dc023e281"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1F6472D5-5E52-4D2A-B6F7-B93CD2AADEF8}"/>
</file>

<file path=customXml/itemProps2.xml><?xml version="1.0" encoding="utf-8"?>
<ds:datastoreItem xmlns:ds="http://schemas.openxmlformats.org/officeDocument/2006/customXml" ds:itemID="{746ECF38-A75C-442B-9E5F-2C77675971D4}"/>
</file>

<file path=customXml/itemProps3.xml><?xml version="1.0" encoding="utf-8"?>
<ds:datastoreItem xmlns:ds="http://schemas.openxmlformats.org/officeDocument/2006/customXml" ds:itemID="{1E500441-561B-410B-8E31-FDBBB9F90720}"/>
</file>

<file path=docProps/app.xml><?xml version="1.0" encoding="utf-8"?>
<Properties xmlns="http://schemas.openxmlformats.org/officeDocument/2006/extended-properties" xmlns:vt="http://schemas.openxmlformats.org/officeDocument/2006/docPropsVTypes">
  <TotalTime>255</TotalTime>
  <Words>669</Words>
  <Application>Microsoft Office PowerPoint</Application>
  <PresentationFormat>Widescreen</PresentationFormat>
  <Paragraphs>43</Paragraphs>
  <Slides>16</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16</vt:i4>
      </vt:variant>
    </vt:vector>
  </HeadingPairs>
  <TitlesOfParts>
    <vt:vector size="22" baseType="lpstr">
      <vt:lpstr>Montserrat SemiBold</vt:lpstr>
      <vt:lpstr>Montserrat ExtraBold</vt:lpstr>
      <vt:lpstr>Aptos Display</vt:lpstr>
      <vt:lpstr>Arial</vt:lpstr>
      <vt:lpstr>Aptos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Suzana Rossi Lima</dc:creator>
  <cp:lastModifiedBy>Claudia Suzana Rossi Lima</cp:lastModifiedBy>
  <cp:revision>14</cp:revision>
  <dcterms:created xsi:type="dcterms:W3CDTF">2024-11-25T23:42:57Z</dcterms:created>
  <dcterms:modified xsi:type="dcterms:W3CDTF">2024-12-04T02:41:45Z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