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88" r:id="rId4"/>
    <p:sldId id="294" r:id="rId5"/>
    <p:sldId id="272" r:id="rId6"/>
    <p:sldId id="263" r:id="rId7"/>
    <p:sldId id="281" r:id="rId8"/>
    <p:sldId id="295" r:id="rId9"/>
    <p:sldId id="296" r:id="rId10"/>
    <p:sldId id="297" r:id="rId11"/>
    <p:sldId id="267" r:id="rId12"/>
    <p:sldId id="257" r:id="rId13"/>
    <p:sldId id="298" r:id="rId14"/>
    <p:sldId id="258" r:id="rId15"/>
    <p:sldId id="299" r:id="rId16"/>
    <p:sldId id="285" r:id="rId17"/>
    <p:sldId id="291" r:id="rId18"/>
  </p:sldIdLst>
  <p:sldSz cx="12192000" cy="6858000"/>
  <p:notesSz cx="6858000" cy="9144000"/>
  <p:embeddedFontLst>
    <p:embeddedFont>
      <p:font typeface="Montserrat ExtraBold" panose="00000900000000000000" pitchFamily="2" charset="0"/>
      <p:bold r:id="rId20"/>
      <p:boldItalic r:id="rId21"/>
    </p:embeddedFont>
    <p:embeddedFont>
      <p:font typeface="Montserrat SemiBold" panose="00000700000000000000" pitchFamily="2" charset="0"/>
      <p:bold r:id="rId22"/>
      <p:boldItalic r:id="rId23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092"/>
    <a:srgbClr val="494B42"/>
    <a:srgbClr val="575952"/>
    <a:srgbClr val="D1B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B2C17-FCC7-44F8-B650-C22DA8100D40}" v="1" dt="2024-11-26T17:27:32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1BEC4-4966-4905-9FBA-4B85F33F05BA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0AE75-71D6-4CFA-BAF2-3698CB12F6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59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71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565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DB79F-E0B6-152B-1C15-1F7FCD58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01E6B4-E65E-2211-0128-753A1E236B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411E0A0-DADF-0BB1-D03A-03706E827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0BA4FD-64CD-CE7F-EE5A-36CF4D4B08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F0AE75-71D6-4CFA-BAF2-3698CB12F66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04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34690-E3C7-08D3-6744-DFFB89DD8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D73249-C837-EBE9-B118-B703C203B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FC4E18-9CFA-FB45-A248-957AA618C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3CCAB-36B9-8034-BB03-C4797D77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A78CA9F-A3F4-25AD-81F5-DE2F365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B64BD-7175-558E-63D9-2D6D8D656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D746573-73CF-49EA-3B5C-2A16969E24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64FBBE-DA38-C863-C909-1EC53EC5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FADF5D-0DF8-C29D-CC4C-5D6A67F0D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5D9C2E-D1C6-9EC5-8467-63B3F6B2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20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C06D4-838D-261E-B8C9-50E5551EE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94BC42E-0DB4-3193-E06D-D3D7E4764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15311C-6DEF-E155-354D-4744D594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EE14A-A5FA-2593-A46C-EE4C34E5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19600E-3959-F0CC-51BD-4C42BE93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34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87762-5989-2F1D-6B55-F29915B2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55B32-4C2C-1D2D-CE26-254E0352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BE5B13-3654-69E2-2ECF-80B3DE50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C57E042-2884-ED3B-496C-008CC1EC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DC68F-2D12-C4E1-7A5A-090A366F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49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E889E-7B2E-5518-92BD-6ED0BEC9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827B527-F015-387E-4A6D-B872DC98C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BDB04D-12BA-BE5A-A1ED-6132748C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490CD1-CE5C-BBEB-8446-CD9A344BE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41B2DE-0A50-C47B-5596-B021D6DB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2225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69E41-2F2D-B390-C387-3AC77515D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3A30B-9A95-E453-AE26-277E25CBA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F99E84E-CD4A-6E26-238C-A7D2B24DA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9FBFA-17ED-28EE-A25C-C9563214C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9BBF86-9EAF-C9B2-7C1C-7BA1A38D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0969074-956D-B8CA-7567-938DE586D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032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4D4AE-D69B-B97A-805C-39CD2F99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E88C2C-E4D2-6CF3-6A11-7A8818738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DF373B-7AE8-963E-F752-55333BCC5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F7A296C-0347-3A80-A575-7370AEA08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36877-B4A6-DDE3-92BA-4A9CEB3D0D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5D3869D-40A6-8101-3BDB-DE43B4013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5DA704B-FEF0-4799-E569-CD4E7D41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B15EF-2E16-184F-C022-D66508837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3638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8BD146-D2CD-D1EB-966D-E76E3831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C79D5F3-530C-4D43-BE26-E8AF7668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B4819FA-D877-6436-F447-2C3AEBBE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C9BBA0-7895-FFBE-581C-031282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1805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95C3059-6A08-AC69-862E-8800F5D4F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8EB573E-4A06-3743-3CE6-A6690433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3F4C22-2A3F-AD80-F5B7-0499A1EC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34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E6A57-4BB2-75C5-9F62-700F3565C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5F382-9A89-87FB-3B1A-0DFB19FC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1324691-1C48-1B28-F478-A22E0D821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49EC6C-CBAD-F552-45C3-92E893B8A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B2AC7-0432-FB51-6B52-A0CEA4D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59121C-0907-0A6D-6FB7-7A40F23C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80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520DF-4316-2B16-40A2-C06325B23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727308F-5F1C-70D6-A592-F35E864E0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879B1F-813D-2EEB-6612-A50CC66D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6F92316-67C6-DA6A-C70A-ACB622A7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AE71F85-381B-0E3D-1371-48F2F49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7CAFC1-B33A-5368-616E-FA62D2C2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046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CB6A6A5-F6DA-50B0-0529-D83746AF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CA1473-FB8D-199A-2C21-F7E16D600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616F80-AD03-C5DB-81F5-4E3ED916E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1DAB40-46B7-470B-BE6E-D7E9EEE35A77}" type="datetimeFigureOut">
              <a:rPr lang="pt-BR" smtClean="0"/>
              <a:t>04/12/2024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96C216-1C68-C1ED-3F53-5CC011E44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83ACB-1F0E-DD91-EAB0-A03E0D0E8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97C9DD-BF75-4D18-A450-D3ACE76FAC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0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497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1410F5-8602-E89C-A7CF-80FFCC08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F4570B8-2478-056B-5F14-2B2B744F14EC}"/>
              </a:ext>
            </a:extLst>
          </p:cNvPr>
          <p:cNvSpPr txBox="1"/>
          <p:nvPr/>
        </p:nvSpPr>
        <p:spPr>
          <a:xfrm>
            <a:off x="2056523" y="1874728"/>
            <a:ext cx="539447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Jesus sabia tudo sobre a mulher e seus acusadores, mas perdoou seu pecado. Cristo manteve a penalidade legal para o adultério ao mesmo tempo que destacou a importância da compaixão e do perdão.</a:t>
            </a:r>
          </a:p>
        </p:txBody>
      </p:sp>
    </p:spTree>
    <p:extLst>
      <p:ext uri="{BB962C8B-B14F-4D97-AF65-F5344CB8AC3E}">
        <p14:creationId xmlns:p14="http://schemas.microsoft.com/office/powerpoint/2010/main" val="325208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439A5-0635-8067-8CAB-989FE9EC1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BAE7E191-4303-6DF5-0A9B-3114ECBAB6B6}"/>
              </a:ext>
            </a:extLst>
          </p:cNvPr>
          <p:cNvSpPr txBox="1"/>
          <p:nvPr/>
        </p:nvSpPr>
        <p:spPr>
          <a:xfrm>
            <a:off x="1103891" y="2367171"/>
            <a:ext cx="4153910" cy="21236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rgbClr val="494B42"/>
                </a:solidFill>
                <a:latin typeface="Montserrat ExtraBold" panose="00000900000000000000" pitchFamily="2" charset="0"/>
              </a:rPr>
              <a:t>As quatro dimensões da graça:</a:t>
            </a:r>
          </a:p>
        </p:txBody>
      </p:sp>
    </p:spTree>
    <p:extLst>
      <p:ext uri="{BB962C8B-B14F-4D97-AF65-F5344CB8AC3E}">
        <p14:creationId xmlns:p14="http://schemas.microsoft.com/office/powerpoint/2010/main" val="2431043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91475-5669-9EF7-6E73-A1E1EB5C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54CD-824D-AEC9-73CC-A0ECA1CB2E78}"/>
              </a:ext>
            </a:extLst>
          </p:cNvPr>
          <p:cNvSpPr txBox="1">
            <a:spLocks/>
          </p:cNvSpPr>
          <p:nvPr/>
        </p:nvSpPr>
        <p:spPr>
          <a:xfrm>
            <a:off x="774827" y="634839"/>
            <a:ext cx="5488322" cy="974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1.  A graça é maior que sua vergonha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208DB-2A4A-8982-BD98-BF7F7838CA73}"/>
              </a:ext>
            </a:extLst>
          </p:cNvPr>
          <p:cNvSpPr txBox="1">
            <a:spLocks/>
          </p:cNvSpPr>
          <p:nvPr/>
        </p:nvSpPr>
        <p:spPr>
          <a:xfrm>
            <a:off x="736691" y="2117189"/>
            <a:ext cx="8041549" cy="2893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“Ao ouvirem a voz do Senhor Deus, que andava no jardim quando soprava o vento suave da tarde, o homem e a sua mulher se esconderam da presença do Senhor Deus, entre as árvores do jardim” (Gênesis 3:8).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dirty="0">
                <a:solidFill>
                  <a:srgbClr val="494B42"/>
                </a:solidFill>
                <a:latin typeface="Montserrat SemiBold" panose="00000700000000000000" pitchFamily="2" charset="0"/>
              </a:rPr>
              <a:t>Cristo deseja resgatar nossa dignidade. Sua graça é maior que nossa vergonha.</a:t>
            </a:r>
          </a:p>
        </p:txBody>
      </p:sp>
    </p:spTree>
    <p:extLst>
      <p:ext uri="{BB962C8B-B14F-4D97-AF65-F5344CB8AC3E}">
        <p14:creationId xmlns:p14="http://schemas.microsoft.com/office/powerpoint/2010/main" val="231408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AA126-948F-4FB5-22CF-DC0BF53EC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1283-E6C0-D0C7-E4D4-04AF09933ACD}"/>
              </a:ext>
            </a:extLst>
          </p:cNvPr>
          <p:cNvSpPr txBox="1">
            <a:spLocks/>
          </p:cNvSpPr>
          <p:nvPr/>
        </p:nvSpPr>
        <p:spPr>
          <a:xfrm>
            <a:off x="774827" y="634839"/>
            <a:ext cx="5488322" cy="8499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2. A graça alcança e iguala todos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3608B-F746-C8A6-C409-67377E541635}"/>
              </a:ext>
            </a:extLst>
          </p:cNvPr>
          <p:cNvSpPr txBox="1">
            <a:spLocks/>
          </p:cNvSpPr>
          <p:nvPr/>
        </p:nvSpPr>
        <p:spPr>
          <a:xfrm>
            <a:off x="736691" y="2117189"/>
            <a:ext cx="8617621" cy="2893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Assim como o pecado condena todos os seres humanos, a graça alcança e equipara todos.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“Todos se desviaram e juntamente se tornaram inúteis; não há quem faça o bem, não há nem um sequer” (Romanos 3:12).</a:t>
            </a:r>
          </a:p>
        </p:txBody>
      </p:sp>
    </p:spTree>
    <p:extLst>
      <p:ext uri="{BB962C8B-B14F-4D97-AF65-F5344CB8AC3E}">
        <p14:creationId xmlns:p14="http://schemas.microsoft.com/office/powerpoint/2010/main" val="462360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CE4315-398F-41A4-67DB-57C939D6A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E8E26A4-5657-E464-4B33-11DFC648FEA2}"/>
              </a:ext>
            </a:extLst>
          </p:cNvPr>
          <p:cNvSpPr txBox="1"/>
          <p:nvPr/>
        </p:nvSpPr>
        <p:spPr>
          <a:xfrm>
            <a:off x="1020777" y="1023446"/>
            <a:ext cx="81232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3. A graça é maior que sua culpa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0C14AB1-9089-CBE1-220C-98B40AF549BD}"/>
              </a:ext>
            </a:extLst>
          </p:cNvPr>
          <p:cNvSpPr txBox="1"/>
          <p:nvPr/>
        </p:nvSpPr>
        <p:spPr>
          <a:xfrm>
            <a:off x="1020777" y="1854913"/>
            <a:ext cx="9335334" cy="3380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“Jesus não tolera o pecado nem abranda o sentimento de culpa, mas procura salvar. O Salvador Se compadece da fraqueza do pecador e lhe estende a mão ajudadora. Não é seguidor de Cristo aquele que se afasta dos que erram, deixando-os desimpedidos para prosseguir rumo ao abismo”</a:t>
            </a:r>
            <a:r>
              <a:rPr lang="pt-B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 (</a:t>
            </a:r>
            <a:r>
              <a:rPr lang="pt-BR" sz="2000" i="1" dirty="0">
                <a:solidFill>
                  <a:schemeClr val="bg1"/>
                </a:solidFill>
                <a:latin typeface="Montserrat SemiBold" panose="00000700000000000000" pitchFamily="2" charset="0"/>
              </a:rPr>
              <a:t>O Libertador</a:t>
            </a:r>
            <a:r>
              <a:rPr lang="pt-B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, p. 271).</a:t>
            </a:r>
            <a:endParaRPr lang="pt-BR" sz="2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4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7F120-D7A3-93E1-FAC6-19277CF2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03E406D-4202-C372-42AE-850972EA172B}"/>
              </a:ext>
            </a:extLst>
          </p:cNvPr>
          <p:cNvSpPr txBox="1"/>
          <p:nvPr/>
        </p:nvSpPr>
        <p:spPr>
          <a:xfrm>
            <a:off x="1020777" y="1023446"/>
            <a:ext cx="59560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D2C092"/>
                </a:solidFill>
                <a:latin typeface="Montserrat ExtraBold" panose="00000900000000000000" pitchFamily="2" charset="0"/>
              </a:rPr>
              <a:t>4. A graça é maior que o pecado que o escraviza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1AFEA4-F5AD-B073-FB7E-229E2A96FE75}"/>
              </a:ext>
            </a:extLst>
          </p:cNvPr>
          <p:cNvSpPr txBox="1"/>
          <p:nvPr/>
        </p:nvSpPr>
        <p:spPr>
          <a:xfrm>
            <a:off x="1020777" y="2449757"/>
            <a:ext cx="9335334" cy="1958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pt-BR" sz="2800" dirty="0">
                <a:solidFill>
                  <a:schemeClr val="bg1"/>
                </a:solidFill>
                <a:latin typeface="Montserrat SemiBold" panose="00000700000000000000" pitchFamily="2" charset="0"/>
              </a:rPr>
              <a:t>“Pode haver notáveis defeitos no caráter de um indivíduo; contudo, quando ele se torna um verdadeiro discípulo de Cristo, o poder da graça divina faz dele uma nova criatura” </a:t>
            </a:r>
            <a:r>
              <a:rPr lang="pt-BR" sz="2000" dirty="0">
                <a:solidFill>
                  <a:schemeClr val="bg1"/>
                </a:solidFill>
                <a:latin typeface="Montserrat SemiBold" panose="00000700000000000000" pitchFamily="2" charset="0"/>
              </a:rPr>
              <a:t>(Santificação, p. 61).</a:t>
            </a:r>
            <a:endParaRPr lang="pt-BR" sz="280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806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6A2855-E02E-7D43-AA80-965F47E46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8ED871F-49BE-7FED-6DF9-16E8C469EE2C}"/>
              </a:ext>
            </a:extLst>
          </p:cNvPr>
          <p:cNvSpPr txBox="1"/>
          <p:nvPr/>
        </p:nvSpPr>
        <p:spPr>
          <a:xfrm>
            <a:off x="2398655" y="1505396"/>
            <a:ext cx="478852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Vá e não </a:t>
            </a:r>
          </a:p>
          <a:p>
            <a:pPr algn="ctr"/>
            <a:r>
              <a:rPr lang="pt-BR" sz="3600" dirty="0">
                <a:solidFill>
                  <a:schemeClr val="accent1">
                    <a:lumMod val="75000"/>
                  </a:schemeClr>
                </a:solidFill>
                <a:latin typeface="Montserrat ExtraBold" panose="00000900000000000000" pitchFamily="2" charset="0"/>
              </a:rPr>
              <a:t>peque mais</a:t>
            </a:r>
          </a:p>
          <a:p>
            <a:pPr algn="ctr"/>
            <a:endParaRPr lang="pt-BR" sz="36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  <a:p>
            <a:pPr algn="ctr"/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“Também eu não a condeno; vá e não peque mais”</a:t>
            </a:r>
          </a:p>
          <a:p>
            <a:pPr algn="ctr"/>
            <a:r>
              <a:rPr lang="pt-BR" sz="2000" dirty="0">
                <a:solidFill>
                  <a:srgbClr val="494B42"/>
                </a:solidFill>
                <a:latin typeface="Montserrat SemiBold" panose="00000700000000000000" pitchFamily="2" charset="0"/>
              </a:rPr>
              <a:t>(João 8:11).</a:t>
            </a:r>
            <a:endParaRPr lang="pt-BR" sz="2800" dirty="0">
              <a:solidFill>
                <a:srgbClr val="494B4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95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AD0B4-7A0B-0B56-30FC-40ECED00E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D8D1D81-94DB-21A8-B2E3-1C10A598C777}"/>
              </a:ext>
            </a:extLst>
          </p:cNvPr>
          <p:cNvSpPr txBox="1">
            <a:spLocks/>
          </p:cNvSpPr>
          <p:nvPr/>
        </p:nvSpPr>
        <p:spPr>
          <a:xfrm>
            <a:off x="1622136" y="1754611"/>
            <a:ext cx="8947728" cy="3348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“Seu coração se comoveu. Em soluços, expressou seu amor e gratidão. Com lágrimas amargas, confessou seus pecados. Para ela, esse foi o começo de uma vida de pureza e paz. Ao erguer essa alma caída, Jesus realizou um milagre maior do que o de curar a mais grave doença física. Ele curou a doença espiritual que leva à morte eterna” </a:t>
            </a: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(</a:t>
            </a:r>
            <a:r>
              <a:rPr lang="pt-BR" sz="2000" i="1" dirty="0">
                <a:solidFill>
                  <a:srgbClr val="D2C092"/>
                </a:solidFill>
                <a:latin typeface="Montserrat SemiBold" panose="00000700000000000000" pitchFamily="2" charset="0"/>
              </a:rPr>
              <a:t>O Libertador</a:t>
            </a:r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, p. 271).</a:t>
            </a:r>
            <a:endParaRPr lang="pt-BR" sz="2800" dirty="0">
              <a:solidFill>
                <a:srgbClr val="D2C09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97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685A35-C133-6232-D67D-DD2CBA36C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2D79F-5686-5BAD-6C15-5C71F9AEF662}"/>
              </a:ext>
            </a:extLst>
          </p:cNvPr>
          <p:cNvSpPr txBox="1">
            <a:spLocks/>
          </p:cNvSpPr>
          <p:nvPr/>
        </p:nvSpPr>
        <p:spPr>
          <a:xfrm>
            <a:off x="2096655" y="1888836"/>
            <a:ext cx="7952509" cy="3265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494B42"/>
                </a:solidFill>
                <a:latin typeface="Montserrat ExtraBold" panose="00000900000000000000" pitchFamily="2" charset="0"/>
              </a:rPr>
              <a:t>As quatro dimensões da graça</a:t>
            </a:r>
            <a:endParaRPr lang="en-US" sz="4800" dirty="0">
              <a:solidFill>
                <a:srgbClr val="494B4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39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41CEE7-2A04-2763-8B02-32CA78950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D5F8B51-3B91-3B52-266C-8B1E3180E05D}"/>
              </a:ext>
            </a:extLst>
          </p:cNvPr>
          <p:cNvSpPr txBox="1">
            <a:spLocks/>
          </p:cNvSpPr>
          <p:nvPr/>
        </p:nvSpPr>
        <p:spPr>
          <a:xfrm>
            <a:off x="1879666" y="1318472"/>
            <a:ext cx="8622263" cy="4221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“Jesus, no entanto, foi para o monte das Oliveiras.  De madrugada, voltou novamente para o templo, e todo o povo se reuniu em volta dele; e Jesus, assentado, os ensinava. Então os escribas e fariseus trouxeram à presença dele uma mulher surpreendida em adultério e, fazendo-a ficar em pé no meio de todos, disseram a Jesus: — Mestre, esta mulher foi surpreendida em flagrante adultério. Na Lei, Moisés nos ordenou que tais mulheres sejam apedrejadas. E o senhor, o que tem a dizer? Eles diziam isso tentando-o, para terem de que o acusar”</a:t>
            </a:r>
          </a:p>
          <a:p>
            <a:r>
              <a:rPr lang="pt-BR" sz="2200" dirty="0">
                <a:solidFill>
                  <a:srgbClr val="D2C092"/>
                </a:solidFill>
                <a:latin typeface="Montserrat SemiBold" panose="00000700000000000000" pitchFamily="2" charset="0"/>
              </a:rPr>
              <a:t>(João 8:1-6).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6EBB09-86CC-9DEE-F6A7-DCD717B262D0}"/>
              </a:ext>
            </a:extLst>
          </p:cNvPr>
          <p:cNvSpPr txBox="1"/>
          <p:nvPr/>
        </p:nvSpPr>
        <p:spPr>
          <a:xfrm>
            <a:off x="1439501" y="16477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663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0D71A2-023E-AE70-ED87-3FED88C91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F05D93A-E2B8-9C02-A6D2-C792D6FF2104}"/>
              </a:ext>
            </a:extLst>
          </p:cNvPr>
          <p:cNvSpPr txBox="1">
            <a:spLocks/>
          </p:cNvSpPr>
          <p:nvPr/>
        </p:nvSpPr>
        <p:spPr>
          <a:xfrm>
            <a:off x="1963857" y="1609632"/>
            <a:ext cx="8264286" cy="33487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rgbClr val="D2C092"/>
                </a:solidFill>
                <a:latin typeface="Montserrat SemiBold" panose="00000700000000000000" pitchFamily="2" charset="0"/>
              </a:rPr>
              <a:t>“Mas Jesus, inclinando-se, escrevia na terra com o dedo. Como eles insistiam na pergunta, Jesus se levantou e lhes disse: — Quem de vocês estiver sem pecado seja o primeiro a atirar uma pedra nela. E, inclinando-se novamente, continuou a escrever no chão. Mas eles, ouvindo essa resposta, foram saindo um por um, a começar pelos mais velhos até os últimos, ficando só Jesus e a mulher em pé diante dele. Levantando-se, Jesus perguntou a ela: — Mulher, onde estão eles? Ninguém condenou você? Ela respondeu: — Ninguém, Senhor! Então Jesus disse: — Também eu não a condeno; vá e não peque mais”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2A80B4-9E1B-9A78-BA66-439C757345D0}"/>
              </a:ext>
            </a:extLst>
          </p:cNvPr>
          <p:cNvSpPr txBox="1">
            <a:spLocks/>
          </p:cNvSpPr>
          <p:nvPr/>
        </p:nvSpPr>
        <p:spPr>
          <a:xfrm>
            <a:off x="5166360" y="5248368"/>
            <a:ext cx="2239089" cy="435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rgbClr val="D2C092"/>
                </a:solidFill>
                <a:latin typeface="Montserrat SemiBold" panose="00000700000000000000" pitchFamily="2" charset="0"/>
              </a:rPr>
              <a:t>(João 8:6-11).</a:t>
            </a:r>
          </a:p>
        </p:txBody>
      </p:sp>
    </p:spTree>
    <p:extLst>
      <p:ext uri="{BB962C8B-B14F-4D97-AF65-F5344CB8AC3E}">
        <p14:creationId xmlns:p14="http://schemas.microsoft.com/office/powerpoint/2010/main" val="321349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A201F-BBB1-18BC-A79A-DADB7CC36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11A6BD9-CE55-5879-3CBB-4F2AF977E367}"/>
              </a:ext>
            </a:extLst>
          </p:cNvPr>
          <p:cNvSpPr txBox="1"/>
          <p:nvPr/>
        </p:nvSpPr>
        <p:spPr>
          <a:xfrm>
            <a:off x="725888" y="787223"/>
            <a:ext cx="91817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Quem é o personagem </a:t>
            </a:r>
          </a:p>
          <a:p>
            <a:pPr marL="0" indent="0">
              <a:buNone/>
            </a:pPr>
            <a:r>
              <a:rPr lang="pt-BR" sz="4000" b="1" dirty="0">
                <a:solidFill>
                  <a:srgbClr val="D2C092"/>
                </a:solidFill>
                <a:latin typeface="Montserrat ExtraBold" panose="00000900000000000000" pitchFamily="2" charset="0"/>
              </a:rPr>
              <a:t>central de João 8:1-11?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8DDCEF-584D-47BD-9188-CA1EA1614E41}"/>
              </a:ext>
            </a:extLst>
          </p:cNvPr>
          <p:cNvSpPr txBox="1"/>
          <p:nvPr/>
        </p:nvSpPr>
        <p:spPr>
          <a:xfrm>
            <a:off x="823649" y="3742569"/>
            <a:ext cx="105447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O personagem principal do texto é Jesus e a maneira como Ele lidou com a mulher pecadora. Essa é também a forma como Ele perdoa todos nós quando pecamos. Ele é capaz de combinar justiça e misericórdia.</a:t>
            </a:r>
          </a:p>
        </p:txBody>
      </p:sp>
    </p:spTree>
    <p:extLst>
      <p:ext uri="{BB962C8B-B14F-4D97-AF65-F5344CB8AC3E}">
        <p14:creationId xmlns:p14="http://schemas.microsoft.com/office/powerpoint/2010/main" val="130863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AB7DA-D973-0FDF-5D08-2EF290D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83038F2-2708-51FB-BD67-20C02750BE56}"/>
              </a:ext>
            </a:extLst>
          </p:cNvPr>
          <p:cNvSpPr txBox="1"/>
          <p:nvPr/>
        </p:nvSpPr>
        <p:spPr>
          <a:xfrm>
            <a:off x="2056523" y="1874728"/>
            <a:ext cx="53944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494B42"/>
                </a:solidFill>
                <a:latin typeface="Montserrat SemiBold" panose="00000700000000000000" pitchFamily="2" charset="0"/>
              </a:rPr>
              <a:t>Os líderes religiosos acreditavam ter concebido a armadilha perfeita. Confrontaram Jesus em público com um dilema do qual estavam certos de que Ele não poderia escapar.</a:t>
            </a:r>
          </a:p>
        </p:txBody>
      </p:sp>
    </p:spTree>
    <p:extLst>
      <p:ext uri="{BB962C8B-B14F-4D97-AF65-F5344CB8AC3E}">
        <p14:creationId xmlns:p14="http://schemas.microsoft.com/office/powerpoint/2010/main" val="179638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7C5301-A549-0DAE-5FE3-1D2214E45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3B8319FA-CE87-829D-313C-3DD85C3720CD}"/>
              </a:ext>
            </a:extLst>
          </p:cNvPr>
          <p:cNvSpPr txBox="1"/>
          <p:nvPr/>
        </p:nvSpPr>
        <p:spPr>
          <a:xfrm>
            <a:off x="1395106" y="1851253"/>
            <a:ext cx="9401788" cy="3798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pt-BR" sz="3200" dirty="0">
                <a:solidFill>
                  <a:srgbClr val="494B42"/>
                </a:solidFill>
                <a:latin typeface="Montserrat SemiBold" panose="00000700000000000000" pitchFamily="2" charset="0"/>
              </a:rPr>
              <a:t>Eles montaram uma armadilha com apenas duas respostas possíveis, ambas resultando em derrota para Ele. Se Jesus dissesse para soltá-la, violaria a lei de Moisés. Caso mandasse apedrejá-la, teria problemas com os romanos, que não permitiam que os judeus fizessem execuções.</a:t>
            </a:r>
          </a:p>
        </p:txBody>
      </p:sp>
    </p:spTree>
    <p:extLst>
      <p:ext uri="{BB962C8B-B14F-4D97-AF65-F5344CB8AC3E}">
        <p14:creationId xmlns:p14="http://schemas.microsoft.com/office/powerpoint/2010/main" val="284992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34C388-59CF-EA7F-47CB-2AD9619DF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FB8E3D4-E328-CEBB-26CE-BE5C484C2BCF}"/>
              </a:ext>
            </a:extLst>
          </p:cNvPr>
          <p:cNvSpPr txBox="1"/>
          <p:nvPr/>
        </p:nvSpPr>
        <p:spPr>
          <a:xfrm>
            <a:off x="2074811" y="1997839"/>
            <a:ext cx="55421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Aquele que, com Seu próprio dedo escreveu a lei, é a maior autoridade para interpretá-la.</a:t>
            </a:r>
          </a:p>
        </p:txBody>
      </p:sp>
    </p:spTree>
    <p:extLst>
      <p:ext uri="{BB962C8B-B14F-4D97-AF65-F5344CB8AC3E}">
        <p14:creationId xmlns:p14="http://schemas.microsoft.com/office/powerpoint/2010/main" val="75236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1B3A0-351E-7F35-19E7-4C5D50FD6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F51FF9E-4371-F0DC-A8CD-A07048E5FF35}"/>
              </a:ext>
            </a:extLst>
          </p:cNvPr>
          <p:cNvSpPr txBox="1"/>
          <p:nvPr/>
        </p:nvSpPr>
        <p:spPr>
          <a:xfrm>
            <a:off x="1395106" y="2088997"/>
            <a:ext cx="9401788" cy="326938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pt-BR" sz="3600" dirty="0">
                <a:solidFill>
                  <a:srgbClr val="494B42"/>
                </a:solidFill>
                <a:latin typeface="Montserrat SemiBold" panose="00000700000000000000" pitchFamily="2" charset="0"/>
              </a:rPr>
              <a:t>O único que poderia atirar uma pedra na mulher não atirou, e aqueles que queriam apedrejá-la saíram em silêncio, envergonhados em sua própria indignidade. </a:t>
            </a:r>
          </a:p>
        </p:txBody>
      </p:sp>
    </p:spTree>
    <p:extLst>
      <p:ext uri="{BB962C8B-B14F-4D97-AF65-F5344CB8AC3E}">
        <p14:creationId xmlns:p14="http://schemas.microsoft.com/office/powerpoint/2010/main" val="2813860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e667ed11a7dc85a5ce8aef94a7e3c0c4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6402b3dae7abd56f70f156dc023e281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26AD22BA-58B5-4CFE-9A79-F3AF1AB1483A}"/>
</file>

<file path=customXml/itemProps2.xml><?xml version="1.0" encoding="utf-8"?>
<ds:datastoreItem xmlns:ds="http://schemas.openxmlformats.org/officeDocument/2006/customXml" ds:itemID="{F3FD27BD-E9E3-4B9D-874C-6E2B02C49F49}"/>
</file>

<file path=customXml/itemProps3.xml><?xml version="1.0" encoding="utf-8"?>
<ds:datastoreItem xmlns:ds="http://schemas.openxmlformats.org/officeDocument/2006/customXml" ds:itemID="{CF30A36B-EB6B-43B2-B190-CBEFCCC73170}"/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815</Words>
  <Application>Microsoft Office PowerPoint</Application>
  <PresentationFormat>Widescreen</PresentationFormat>
  <Paragraphs>33</Paragraphs>
  <Slides>17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Montserrat ExtraBold</vt:lpstr>
      <vt:lpstr>Montserrat SemiBold</vt:lpstr>
      <vt:lpstr>Aptos Display</vt:lpstr>
      <vt:lpstr>Arial</vt:lpstr>
      <vt:lpstr>Aptos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Suzana Rossi Lima</dc:creator>
  <cp:lastModifiedBy>Claudia Suzana Rossi Lima</cp:lastModifiedBy>
  <cp:revision>14</cp:revision>
  <dcterms:created xsi:type="dcterms:W3CDTF">2024-11-25T23:42:57Z</dcterms:created>
  <dcterms:modified xsi:type="dcterms:W3CDTF">2024-12-04T03:18:15Z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