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64" r:id="rId3"/>
    <p:sldId id="270" r:id="rId4"/>
    <p:sldId id="261" r:id="rId5"/>
    <p:sldId id="267" r:id="rId6"/>
    <p:sldId id="262" r:id="rId7"/>
    <p:sldId id="292" r:id="rId8"/>
    <p:sldId id="293" r:id="rId9"/>
    <p:sldId id="294" r:id="rId10"/>
    <p:sldId id="263" r:id="rId11"/>
    <p:sldId id="286" r:id="rId12"/>
    <p:sldId id="285" r:id="rId13"/>
    <p:sldId id="289" r:id="rId14"/>
    <p:sldId id="290" r:id="rId15"/>
    <p:sldId id="295" r:id="rId16"/>
    <p:sldId id="291" r:id="rId17"/>
    <p:sldId id="296" r:id="rId18"/>
    <p:sldId id="273" r:id="rId19"/>
  </p:sldIdLst>
  <p:sldSz cx="12192000" cy="6858000"/>
  <p:notesSz cx="6858000" cy="9144000"/>
  <p:embeddedFontLst>
    <p:embeddedFont>
      <p:font typeface="Montserrat ExtraBold" panose="00000900000000000000" pitchFamily="2" charset="0"/>
      <p:bold r:id="rId21"/>
      <p:boldItalic r:id="rId22"/>
    </p:embeddedFont>
    <p:embeddedFont>
      <p:font typeface="Montserrat SemiBold" panose="00000700000000000000" pitchFamily="2" charset="0"/>
      <p:bold r:id="rId23"/>
      <p:boldItalic r:id="rId2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B42"/>
    <a:srgbClr val="D2C092"/>
    <a:srgbClr val="575952"/>
    <a:srgbClr val="D1B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1BEC4-4966-4905-9FBA-4B85F33F05BA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0AE75-71D6-4CFA-BAF2-3698CB12F6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599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334690-E3C7-08D3-6744-DFFB89DD8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D73249-C837-EBE9-B118-B703C203B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FC4E18-9CFA-FB45-A248-957AA618C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3CCAB-36B9-8034-BB03-C4797D773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78CA9F-A3F4-25AD-81F5-DE2F365B1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1036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B64BD-7175-558E-63D9-2D6D8D65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746573-73CF-49EA-3B5C-2A16969E24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64FBBE-DA38-C863-C909-1EC53EC57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FADF5D-0DF8-C29D-CC4C-5D6A67F0D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5D9C2E-D1C6-9EC5-8467-63B3F6B2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6208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51C06D4-838D-261E-B8C9-50E5551EE7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94BC42E-0DB4-3193-E06D-D3D7E4764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15311C-6DEF-E155-354D-4744D5941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8EE14A-A5FA-2593-A46C-EE4C34E5F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19600E-3959-F0CC-51BD-4C42BE93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1234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87762-5989-2F1D-6B55-F29915B2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555B32-4C2C-1D2D-CE26-254E0352E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BE5B13-3654-69E2-2ECF-80B3DE50F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57E042-2884-ED3B-496C-008CC1ECF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1DC68F-2D12-C4E1-7A5A-090A366F9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4901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E889E-7B2E-5518-92BD-6ED0BEC9A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27B527-F015-387E-4A6D-B872DC98C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BDB04D-12BA-BE5A-A1ED-6132748C8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490CD1-CE5C-BBEB-8446-CD9A344BE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41B2DE-0A50-C47B-5596-B021D6DB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222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F69E41-2F2D-B390-C387-3AC77515D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03A30B-9A95-E453-AE26-277E25CBA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F99E84E-CD4A-6E26-238C-A7D2B24DA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A69FBFA-17ED-28EE-A25C-C9563214C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9BBF86-9EAF-C9B2-7C1C-7BA1A38D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0969074-956D-B8CA-7567-938DE586D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03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4D4AE-D69B-B97A-805C-39CD2F99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E88C2C-E4D2-6CF3-6A11-7A8818738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DDF373B-7AE8-963E-F752-55333BCC5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F7A296C-0347-3A80-A575-7370AEA08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6736877-B4A6-DDE3-92BA-4A9CEB3D0D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5D3869D-40A6-8101-3BDB-DE43B4013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5DA704B-FEF0-4799-E569-CD4E7D41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CB15EF-2E16-184F-C022-D66508837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3638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BD146-D2CD-D1EB-966D-E76E3831B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C79D5F3-530C-4D43-BE26-E8AF7668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B4819FA-D877-6436-F447-2C3AEBBE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FC9BBA0-7895-FFBE-581C-031282D37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1805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95C3059-6A08-AC69-862E-8800F5D4F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8EB573E-4A06-3743-3CE6-A6690433B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33F4C22-2A3F-AD80-F5B7-0499A1EC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9343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1E6A57-4BB2-75C5-9F62-700F3565C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D5F382-9A89-87FB-3B1A-0DFB19FC3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1324691-1C48-1B28-F478-A22E0D821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249EC6C-CBAD-F552-45C3-92E893B8A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FB2AC7-0432-FB51-6B52-A0CEA4D2E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259121C-0907-0A6D-6FB7-7A40F23C1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4809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3520DF-4316-2B16-40A2-C06325B23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727308F-5F1C-70D6-A592-F35E864E05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879B1F-813D-2EEB-6612-A50CC66D8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6F92316-67C6-DA6A-C70A-ACB622A7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AE71F85-381B-0E3D-1371-48F2F49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7CAFC1-B33A-5368-616E-FA62D2C2B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0463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CB6A6A5-F6DA-50B0-0529-D83746AF6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7CA1473-FB8D-199A-2C21-F7E16D600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616F80-AD03-C5DB-81F5-4E3ED916E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96C216-1C68-C1ED-3F53-5CC011E44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A83ACB-1F0E-DD91-EAB0-A03E0D0E8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70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497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BAB7DA-D973-0FDF-5D08-2EF290DD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AC85BF8-8A63-90BF-1773-CA7F684D909A}"/>
              </a:ext>
            </a:extLst>
          </p:cNvPr>
          <p:cNvSpPr txBox="1">
            <a:spLocks/>
          </p:cNvSpPr>
          <p:nvPr/>
        </p:nvSpPr>
        <p:spPr>
          <a:xfrm>
            <a:off x="1632048" y="1360054"/>
            <a:ext cx="6316896" cy="4137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Oração de Jesus por Seus discípulos e por todos os que viessem a crer em Seu nome </a:t>
            </a:r>
          </a:p>
          <a:p>
            <a:pPr>
              <a:lnSpc>
                <a:spcPct val="100000"/>
              </a:lnSpc>
            </a:pPr>
            <a:endParaRPr lang="pt-BR" sz="1800" b="1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pt-BR" sz="28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“— É por eles que Eu peço; não peço pelo mundo, mas por aqueles que me deste, porque são Teus” </a:t>
            </a:r>
            <a:r>
              <a:rPr lang="pt-BR" sz="20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(João 17:9).</a:t>
            </a:r>
            <a:endParaRPr lang="pt-BR" sz="2800" b="1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385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F4CAAB-6FD8-F268-DC3A-894F79543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65CE832-820E-7137-CF4F-FCCDB5770B09}"/>
              </a:ext>
            </a:extLst>
          </p:cNvPr>
          <p:cNvSpPr txBox="1">
            <a:spLocks/>
          </p:cNvSpPr>
          <p:nvPr/>
        </p:nvSpPr>
        <p:spPr>
          <a:xfrm>
            <a:off x="2003240" y="1360054"/>
            <a:ext cx="5538298" cy="4137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Jesus intercede até mesmo por Seus malfeitores</a:t>
            </a:r>
          </a:p>
          <a:p>
            <a:pPr>
              <a:lnSpc>
                <a:spcPct val="100000"/>
              </a:lnSpc>
            </a:pPr>
            <a:endParaRPr lang="pt-BR" b="1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pt-BR" sz="32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“Mas Jesus dizia: — Pai, perdoa-lhes, porque não sabem o que fazem” </a:t>
            </a:r>
            <a:r>
              <a:rPr lang="pt-BR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(Lucas 23:34).</a:t>
            </a:r>
          </a:p>
        </p:txBody>
      </p:sp>
    </p:spTree>
    <p:extLst>
      <p:ext uri="{BB962C8B-B14F-4D97-AF65-F5344CB8AC3E}">
        <p14:creationId xmlns:p14="http://schemas.microsoft.com/office/powerpoint/2010/main" val="2384972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400642-D024-C4DE-9416-0AF65AD84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65FA692-FEF0-B1DD-8DDC-8FAFE49C3773}"/>
              </a:ext>
            </a:extLst>
          </p:cNvPr>
          <p:cNvSpPr txBox="1"/>
          <p:nvPr/>
        </p:nvSpPr>
        <p:spPr>
          <a:xfrm>
            <a:off x="2169871" y="1708421"/>
            <a:ext cx="78522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t-BR" sz="4000" b="1" dirty="0">
                <a:solidFill>
                  <a:srgbClr val="494B42"/>
                </a:solidFill>
                <a:latin typeface="Montserrat ExtraBold" panose="00000900000000000000" pitchFamily="2" charset="0"/>
              </a:rPr>
              <a:t>A oração é a melhor maneira de amar as pessoas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5765D4C-11A2-5311-3055-C6AE490BA388}"/>
              </a:ext>
            </a:extLst>
          </p:cNvPr>
          <p:cNvSpPr txBox="1"/>
          <p:nvPr/>
        </p:nvSpPr>
        <p:spPr>
          <a:xfrm>
            <a:off x="1745504" y="3429001"/>
            <a:ext cx="8700992" cy="20574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Aft>
                <a:spcPts val="2400"/>
              </a:spcAft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“Deus escolheu a oração como a chave através da qual Sua igreja desenvolve seu trabalho. Através da oração, nós impactamos o mundo para Deus” </a:t>
            </a:r>
            <a:r>
              <a:rPr lang="pt-BR" sz="2000" dirty="0">
                <a:solidFill>
                  <a:srgbClr val="494B42"/>
                </a:solidFill>
                <a:latin typeface="Montserrat SemiBold" panose="00000700000000000000" pitchFamily="2" charset="0"/>
              </a:rPr>
              <a:t>(The </a:t>
            </a:r>
            <a:r>
              <a:rPr lang="pt-BR" sz="2000" dirty="0" err="1">
                <a:solidFill>
                  <a:srgbClr val="494B42"/>
                </a:solidFill>
                <a:latin typeface="Montserrat SemiBold" panose="00000700000000000000" pitchFamily="2" charset="0"/>
              </a:rPr>
              <a:t>Praying</a:t>
            </a:r>
            <a:r>
              <a:rPr lang="pt-BR" sz="2000" dirty="0">
                <a:solidFill>
                  <a:srgbClr val="494B42"/>
                </a:solidFill>
                <a:latin typeface="Montserrat SemiBold" panose="00000700000000000000" pitchFamily="2" charset="0"/>
              </a:rPr>
              <a:t> </a:t>
            </a:r>
            <a:r>
              <a:rPr lang="pt-BR" sz="2000" dirty="0" err="1">
                <a:solidFill>
                  <a:srgbClr val="494B42"/>
                </a:solidFill>
                <a:latin typeface="Montserrat SemiBold" panose="00000700000000000000" pitchFamily="2" charset="0"/>
              </a:rPr>
              <a:t>Church</a:t>
            </a:r>
            <a:r>
              <a:rPr lang="pt-BR" sz="2000" dirty="0">
                <a:solidFill>
                  <a:srgbClr val="494B42"/>
                </a:solidFill>
                <a:latin typeface="Montserrat SemiBold" panose="00000700000000000000" pitchFamily="2" charset="0"/>
              </a:rPr>
              <a:t>).</a:t>
            </a: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416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E40D5A-F8F7-52C6-26C3-1BB492F05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C152D9-9907-F49A-7001-2B87BE8A4007}"/>
              </a:ext>
            </a:extLst>
          </p:cNvPr>
          <p:cNvSpPr txBox="1">
            <a:spLocks/>
          </p:cNvSpPr>
          <p:nvPr/>
        </p:nvSpPr>
        <p:spPr>
          <a:xfrm>
            <a:off x="1414158" y="1891557"/>
            <a:ext cx="9363683" cy="3074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sz="2800" dirty="0">
                <a:solidFill>
                  <a:srgbClr val="D2C092"/>
                </a:solidFill>
                <a:latin typeface="Montserrat SemiBold" panose="00000700000000000000" pitchFamily="2" charset="0"/>
              </a:rPr>
              <a:t>“Deus, porém, Se deleita em dar. É cheio de compaixão e anseia por atender às petições dos que a Ele recorrem pela fé. Dá-nos para que sirvamos a outros e deste modo nos assemelhemos a Ele”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sz="2200" dirty="0">
                <a:solidFill>
                  <a:srgbClr val="D2C092"/>
                </a:solidFill>
                <a:latin typeface="Montserrat SemiBold" panose="00000700000000000000" pitchFamily="2" charset="0"/>
              </a:rPr>
              <a:t>(</a:t>
            </a:r>
            <a:r>
              <a:rPr lang="pt-BR" sz="2200" i="1" dirty="0">
                <a:solidFill>
                  <a:srgbClr val="D2C092"/>
                </a:solidFill>
                <a:latin typeface="Montserrat SemiBold" panose="00000700000000000000" pitchFamily="2" charset="0"/>
              </a:rPr>
              <a:t>Parábolas de Jesus</a:t>
            </a:r>
            <a:r>
              <a:rPr lang="pt-BR" sz="2200" dirty="0">
                <a:solidFill>
                  <a:srgbClr val="D2C092"/>
                </a:solidFill>
                <a:latin typeface="Montserrat SemiBold" panose="00000700000000000000" pitchFamily="2" charset="0"/>
              </a:rPr>
              <a:t>, p. 68).</a:t>
            </a:r>
          </a:p>
        </p:txBody>
      </p:sp>
    </p:spTree>
    <p:extLst>
      <p:ext uri="{BB962C8B-B14F-4D97-AF65-F5344CB8AC3E}">
        <p14:creationId xmlns:p14="http://schemas.microsoft.com/office/powerpoint/2010/main" val="2988222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786BDB-001F-3A4A-714A-30C483620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53B2F3-3D71-E8CE-1C47-6E25F071447A}"/>
              </a:ext>
            </a:extLst>
          </p:cNvPr>
          <p:cNvSpPr txBox="1">
            <a:spLocks/>
          </p:cNvSpPr>
          <p:nvPr/>
        </p:nvSpPr>
        <p:spPr>
          <a:xfrm>
            <a:off x="784062" y="911140"/>
            <a:ext cx="5413538" cy="1084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Características de um intercessor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3BD302B-72D3-CE68-7EB1-555ABA3F26BC}"/>
              </a:ext>
            </a:extLst>
          </p:cNvPr>
          <p:cNvSpPr txBox="1">
            <a:spLocks/>
          </p:cNvSpPr>
          <p:nvPr/>
        </p:nvSpPr>
        <p:spPr>
          <a:xfrm>
            <a:off x="784062" y="2373744"/>
            <a:ext cx="8997247" cy="26985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sz="2800" dirty="0">
                <a:solidFill>
                  <a:srgbClr val="494B42"/>
                </a:solidFill>
                <a:highlight>
                  <a:srgbClr val="D2C092"/>
                </a:highlight>
                <a:latin typeface="Montserrat SemiBold" panose="00000700000000000000" pitchFamily="2" charset="0"/>
              </a:rPr>
              <a:t>Identifica-se com aquele por quem intercede.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Ester intercede por seu povo: “Vá e reúna todos os judeus que estiverem em </a:t>
            </a:r>
            <a:r>
              <a:rPr lang="pt-BR" sz="2800" dirty="0" err="1">
                <a:solidFill>
                  <a:srgbClr val="494B42"/>
                </a:solidFill>
                <a:latin typeface="Montserrat SemiBold" panose="00000700000000000000" pitchFamily="2" charset="0"/>
              </a:rPr>
              <a:t>Susã</a:t>
            </a: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, e jejuem por mim. Não comam nem bebam nada durante três dias [...]” </a:t>
            </a:r>
            <a:r>
              <a:rPr lang="pt-BR" dirty="0">
                <a:solidFill>
                  <a:srgbClr val="494B42"/>
                </a:solidFill>
                <a:latin typeface="Montserrat SemiBold" panose="00000700000000000000" pitchFamily="2" charset="0"/>
              </a:rPr>
              <a:t>(Ester 4:16).</a:t>
            </a: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669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1BE1A9-137E-7BC9-3CAD-C46E7A2AE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DD7759F-16F6-382D-8CAD-6E9D9FF9409E}"/>
              </a:ext>
            </a:extLst>
          </p:cNvPr>
          <p:cNvSpPr txBox="1">
            <a:spLocks/>
          </p:cNvSpPr>
          <p:nvPr/>
        </p:nvSpPr>
        <p:spPr>
          <a:xfrm>
            <a:off x="1632048" y="1360054"/>
            <a:ext cx="6316896" cy="4137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O poder da oração</a:t>
            </a:r>
            <a:endParaRPr lang="pt-BR" b="1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pt-BR" sz="36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História da esposa cristã que orou pelo marido alcoólatra e por sua transformação.</a:t>
            </a:r>
          </a:p>
        </p:txBody>
      </p:sp>
    </p:spTree>
    <p:extLst>
      <p:ext uri="{BB962C8B-B14F-4D97-AF65-F5344CB8AC3E}">
        <p14:creationId xmlns:p14="http://schemas.microsoft.com/office/powerpoint/2010/main" val="3335699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FDC2C9-4304-6062-875B-22E2F0B94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C95041-4702-D669-AE35-239447128032}"/>
              </a:ext>
            </a:extLst>
          </p:cNvPr>
          <p:cNvSpPr txBox="1">
            <a:spLocks/>
          </p:cNvSpPr>
          <p:nvPr/>
        </p:nvSpPr>
        <p:spPr>
          <a:xfrm>
            <a:off x="784063" y="1028429"/>
            <a:ext cx="6411064" cy="1084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rgbClr val="D2C092"/>
                </a:solidFill>
                <a:latin typeface="Montserrat ExtraBold" panose="00000900000000000000" pitchFamily="2" charset="0"/>
              </a:rPr>
              <a:t>O que acontece quando intercedemos?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008D82-DB04-5228-A6FB-57E13FBCEB79}"/>
              </a:ext>
            </a:extLst>
          </p:cNvPr>
          <p:cNvSpPr txBox="1">
            <a:spLocks/>
          </p:cNvSpPr>
          <p:nvPr/>
        </p:nvSpPr>
        <p:spPr>
          <a:xfrm>
            <a:off x="784062" y="2361924"/>
            <a:ext cx="10419647" cy="3189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chemeClr val="bg1"/>
                </a:solidFill>
                <a:latin typeface="Montserrat SemiBold" panose="00000700000000000000" pitchFamily="2" charset="0"/>
              </a:rPr>
              <a:t>Tornamo-nos interdependentes;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chemeClr val="bg1"/>
                </a:solidFill>
                <a:latin typeface="Montserrat SemiBold" panose="00000700000000000000" pitchFamily="2" charset="0"/>
              </a:rPr>
              <a:t>Colocamos os recursos de Deus à disposição de outros;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chemeClr val="bg1"/>
                </a:solidFill>
                <a:latin typeface="Montserrat SemiBold" panose="00000700000000000000" pitchFamily="2" charset="0"/>
              </a:rPr>
              <a:t>Entendemos melhor o que o outro sente;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chemeClr val="bg1"/>
                </a:solidFill>
                <a:latin typeface="Montserrat SemiBold" panose="00000700000000000000" pitchFamily="2" charset="0"/>
              </a:rPr>
              <a:t>Desenvolvemos um espírito de otimismo e gratidão;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chemeClr val="bg1"/>
                </a:solidFill>
                <a:latin typeface="Montserrat SemiBold" panose="00000700000000000000" pitchFamily="2" charset="0"/>
              </a:rPr>
              <a:t>Desenvolvemos um senso de significado;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chemeClr val="bg1"/>
                </a:solidFill>
                <a:latin typeface="Montserrat SemiBold" panose="00000700000000000000" pitchFamily="2" charset="0"/>
              </a:rPr>
              <a:t>Tornamo-nos mais dependentes e fiéis a Deus.</a:t>
            </a:r>
          </a:p>
        </p:txBody>
      </p:sp>
    </p:spTree>
    <p:extLst>
      <p:ext uri="{BB962C8B-B14F-4D97-AF65-F5344CB8AC3E}">
        <p14:creationId xmlns:p14="http://schemas.microsoft.com/office/powerpoint/2010/main" val="2409946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03CF08-BC7E-CDE8-4A2D-2FF1C592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5DB96C-6887-DB5D-AFA4-DDFE7276DE8E}"/>
              </a:ext>
            </a:extLst>
          </p:cNvPr>
          <p:cNvSpPr txBox="1">
            <a:spLocks/>
          </p:cNvSpPr>
          <p:nvPr/>
        </p:nvSpPr>
        <p:spPr>
          <a:xfrm>
            <a:off x="784063" y="1028429"/>
            <a:ext cx="6411064" cy="1084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Como ser um intercessor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8CC0E1-F02E-F82F-8F27-C8F9124CCB09}"/>
              </a:ext>
            </a:extLst>
          </p:cNvPr>
          <p:cNvSpPr txBox="1">
            <a:spLocks/>
          </p:cNvSpPr>
          <p:nvPr/>
        </p:nvSpPr>
        <p:spPr>
          <a:xfrm>
            <a:off x="784062" y="2361924"/>
            <a:ext cx="10419647" cy="3189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494B42"/>
                </a:solidFill>
                <a:latin typeface="Montserrat SemiBold" panose="00000700000000000000" pitchFamily="2" charset="0"/>
              </a:rPr>
              <a:t>Escolha uma pessoa;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494B42"/>
                </a:solidFill>
                <a:latin typeface="Montserrat SemiBold" panose="00000700000000000000" pitchFamily="2" charset="0"/>
              </a:rPr>
              <a:t>Separe uma hora e local;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494B42"/>
                </a:solidFill>
                <a:latin typeface="Montserrat SemiBold" panose="00000700000000000000" pitchFamily="2" charset="0"/>
              </a:rPr>
              <a:t>Mencione necessidades específicas;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494B42"/>
                </a:solidFill>
                <a:latin typeface="Montserrat SemiBold" panose="00000700000000000000" pitchFamily="2" charset="0"/>
              </a:rPr>
              <a:t>Separe um tempo diário para oração intercessora;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494B42"/>
                </a:solidFill>
                <a:latin typeface="Montserrat SemiBold" panose="00000700000000000000" pitchFamily="2" charset="0"/>
              </a:rPr>
              <a:t>Persevere na oração.</a:t>
            </a:r>
          </a:p>
        </p:txBody>
      </p:sp>
    </p:spTree>
    <p:extLst>
      <p:ext uri="{BB962C8B-B14F-4D97-AF65-F5344CB8AC3E}">
        <p14:creationId xmlns:p14="http://schemas.microsoft.com/office/powerpoint/2010/main" val="4120117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9E5682-B8A3-A10B-598E-67CA06F91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6C97CD3-C877-A6DB-7515-BA9A546A399E}"/>
              </a:ext>
            </a:extLst>
          </p:cNvPr>
          <p:cNvSpPr txBox="1">
            <a:spLocks/>
          </p:cNvSpPr>
          <p:nvPr/>
        </p:nvSpPr>
        <p:spPr>
          <a:xfrm>
            <a:off x="1762991" y="1863753"/>
            <a:ext cx="8666018" cy="3265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>
                <a:solidFill>
                  <a:srgbClr val="D2C092"/>
                </a:solidFill>
                <a:latin typeface="Montserrat SemiBold" panose="00000700000000000000" pitchFamily="2" charset="0"/>
              </a:rPr>
              <a:t>“Leve suas necessidades, alegrias, tristezas, preocupações e temores a Deus. Você não conseguirá sobrecarregá-Lo, nem deixá-Lo cansado”</a:t>
            </a:r>
            <a:br>
              <a:rPr lang="pt-BR" sz="3200" dirty="0">
                <a:solidFill>
                  <a:srgbClr val="D2C092"/>
                </a:solidFill>
                <a:latin typeface="Montserrat SemiBold" panose="00000700000000000000" pitchFamily="2" charset="0"/>
              </a:rPr>
            </a:br>
            <a:endParaRPr lang="pt-BR" sz="3200" dirty="0">
              <a:solidFill>
                <a:srgbClr val="D2C092"/>
              </a:solidFill>
              <a:latin typeface="Montserrat SemiBold" panose="00000700000000000000" pitchFamily="2" charset="0"/>
            </a:endParaRPr>
          </a:p>
          <a:p>
            <a:pPr>
              <a:spcBef>
                <a:spcPts val="0"/>
              </a:spcBef>
            </a:pPr>
            <a:r>
              <a:rPr lang="pt-BR" sz="2000" dirty="0">
                <a:solidFill>
                  <a:srgbClr val="D2C092"/>
                </a:solidFill>
                <a:latin typeface="Montserrat SemiBold" panose="00000700000000000000" pitchFamily="2" charset="0"/>
              </a:rPr>
              <a:t>(</a:t>
            </a:r>
            <a:r>
              <a:rPr lang="pt-BR" sz="2000" i="1" dirty="0">
                <a:solidFill>
                  <a:srgbClr val="D2C092"/>
                </a:solidFill>
                <a:latin typeface="Montserrat SemiBold" panose="00000700000000000000" pitchFamily="2" charset="0"/>
              </a:rPr>
              <a:t>Caminho a Cristo </a:t>
            </a:r>
            <a:r>
              <a:rPr lang="pt-BR" sz="2000" dirty="0">
                <a:solidFill>
                  <a:srgbClr val="D2C092"/>
                </a:solidFill>
                <a:latin typeface="Montserrat SemiBold" panose="00000700000000000000" pitchFamily="2" charset="0"/>
              </a:rPr>
              <a:t>[Nova Edição], p. 63).</a:t>
            </a:r>
          </a:p>
        </p:txBody>
      </p:sp>
    </p:spTree>
    <p:extLst>
      <p:ext uri="{BB962C8B-B14F-4D97-AF65-F5344CB8AC3E}">
        <p14:creationId xmlns:p14="http://schemas.microsoft.com/office/powerpoint/2010/main" val="152612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685A35-C133-6232-D67D-DD2CBA36C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2D79F-5686-5BAD-6C15-5C71F9AEF662}"/>
              </a:ext>
            </a:extLst>
          </p:cNvPr>
          <p:cNvSpPr txBox="1">
            <a:spLocks/>
          </p:cNvSpPr>
          <p:nvPr/>
        </p:nvSpPr>
        <p:spPr>
          <a:xfrm>
            <a:off x="2119745" y="2292927"/>
            <a:ext cx="7952509" cy="2272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solidFill>
                  <a:srgbClr val="494B42"/>
                </a:solidFill>
                <a:latin typeface="Montserrat ExtraBold" panose="00000900000000000000" pitchFamily="2" charset="0"/>
              </a:rPr>
              <a:t>As bênçãos da intercessão</a:t>
            </a:r>
            <a:endParaRPr lang="en-US" sz="4800" dirty="0">
              <a:solidFill>
                <a:srgbClr val="494B42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390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664FAA-1654-470A-8C2A-6D4020A0F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2F740A1-3A11-6CE0-8D68-43998C970145}"/>
              </a:ext>
            </a:extLst>
          </p:cNvPr>
          <p:cNvSpPr txBox="1">
            <a:spLocks/>
          </p:cNvSpPr>
          <p:nvPr/>
        </p:nvSpPr>
        <p:spPr>
          <a:xfrm>
            <a:off x="1495639" y="1817735"/>
            <a:ext cx="9363683" cy="29785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3200" dirty="0">
                <a:solidFill>
                  <a:srgbClr val="D2C092"/>
                </a:solidFill>
                <a:latin typeface="Montserrat SemiBold" panose="00000700000000000000" pitchFamily="2" charset="0"/>
              </a:rPr>
              <a:t>“Antes de tudo, peço que se façam súplicas, orações, intercessões e ações de graças em favor de todas as pessoas” </a:t>
            </a:r>
          </a:p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D2C092"/>
                </a:solidFill>
                <a:latin typeface="Montserrat SemiBold" panose="00000700000000000000" pitchFamily="2" charset="0"/>
              </a:rPr>
              <a:t>(1 Timóteo 2:1).</a:t>
            </a:r>
          </a:p>
        </p:txBody>
      </p:sp>
    </p:spTree>
    <p:extLst>
      <p:ext uri="{BB962C8B-B14F-4D97-AF65-F5344CB8AC3E}">
        <p14:creationId xmlns:p14="http://schemas.microsoft.com/office/powerpoint/2010/main" val="4030889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3AB49E-0025-DA74-7BEF-176CE7216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8BDF19F-EDD8-AEC0-DC75-E00C60582D3C}"/>
              </a:ext>
            </a:extLst>
          </p:cNvPr>
          <p:cNvSpPr txBox="1">
            <a:spLocks/>
          </p:cNvSpPr>
          <p:nvPr/>
        </p:nvSpPr>
        <p:spPr>
          <a:xfrm>
            <a:off x="1088003" y="2560511"/>
            <a:ext cx="10015989" cy="3434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sz="3200" b="1" dirty="0">
                <a:solidFill>
                  <a:srgbClr val="494B42"/>
                </a:solidFill>
                <a:highlight>
                  <a:srgbClr val="D2C092"/>
                </a:highlight>
                <a:latin typeface="Montserrat SemiBold" panose="00000700000000000000" pitchFamily="2" charset="0"/>
              </a:rPr>
              <a:t>O dicionário Aurélio define “intercessão” como o ato de suplicar e rogar em favor de alguém.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sz="32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“[...] orem uns pelos outros [...]. Muito pode, por sua eficácia, a súplica do justo”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pt-BR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(Tiago 5:16).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A83454D-C0AE-C6D7-B1BC-5C984C9C50AF}"/>
              </a:ext>
            </a:extLst>
          </p:cNvPr>
          <p:cNvSpPr txBox="1"/>
          <p:nvPr/>
        </p:nvSpPr>
        <p:spPr>
          <a:xfrm>
            <a:off x="1847836" y="1716823"/>
            <a:ext cx="8496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Conselho de Paulo a Timóteo </a:t>
            </a:r>
          </a:p>
        </p:txBody>
      </p:sp>
    </p:spTree>
    <p:extLst>
      <p:ext uri="{BB962C8B-B14F-4D97-AF65-F5344CB8AC3E}">
        <p14:creationId xmlns:p14="http://schemas.microsoft.com/office/powerpoint/2010/main" val="1883839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439A5-0635-8067-8CAB-989FE9EC1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AE7E191-4303-6DF5-0A9B-3114ECBAB6B6}"/>
              </a:ext>
            </a:extLst>
          </p:cNvPr>
          <p:cNvSpPr txBox="1"/>
          <p:nvPr/>
        </p:nvSpPr>
        <p:spPr>
          <a:xfrm>
            <a:off x="874643" y="2274807"/>
            <a:ext cx="4731829" cy="212365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indent="0">
              <a:buNone/>
            </a:pPr>
            <a:r>
              <a:rPr lang="pt-BR" sz="4400" dirty="0">
                <a:solidFill>
                  <a:srgbClr val="494B42"/>
                </a:solidFill>
                <a:latin typeface="Montserrat ExtraBold" panose="00000900000000000000" pitchFamily="2" charset="0"/>
              </a:rPr>
              <a:t>Exemplos de intercessores na Bíblia:</a:t>
            </a:r>
          </a:p>
        </p:txBody>
      </p:sp>
    </p:spTree>
    <p:extLst>
      <p:ext uri="{BB962C8B-B14F-4D97-AF65-F5344CB8AC3E}">
        <p14:creationId xmlns:p14="http://schemas.microsoft.com/office/powerpoint/2010/main" val="2431043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EE0F8A-86A9-B47F-C467-95013E568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5836589-0F6B-3446-0FD8-F72D9BEBB967}"/>
              </a:ext>
            </a:extLst>
          </p:cNvPr>
          <p:cNvSpPr txBox="1"/>
          <p:nvPr/>
        </p:nvSpPr>
        <p:spPr>
          <a:xfrm>
            <a:off x="866870" y="830967"/>
            <a:ext cx="85577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36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Abraão intercede pelas cidades de Sodoma e Gomorra 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9966D50-02AC-24A7-6E28-5BAC5884FE4B}"/>
              </a:ext>
            </a:extLst>
          </p:cNvPr>
          <p:cNvSpPr txBox="1"/>
          <p:nvPr/>
        </p:nvSpPr>
        <p:spPr>
          <a:xfrm>
            <a:off x="1546113" y="3911173"/>
            <a:ext cx="9099773" cy="18310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Aft>
                <a:spcPts val="2400"/>
              </a:spcAft>
            </a:pPr>
            <a:r>
              <a:rPr lang="pt-BR" sz="36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“[...] Será que vais destruir o justo com o ímpio?” </a:t>
            </a: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(Gênesis 18:23).</a:t>
            </a:r>
            <a:endParaRPr lang="pt-BR" sz="36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028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22E8A1-921E-0917-1120-415E02BE5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1FCB2E4-2B87-37B5-59CF-913A4F40621C}"/>
              </a:ext>
            </a:extLst>
          </p:cNvPr>
          <p:cNvSpPr txBox="1"/>
          <p:nvPr/>
        </p:nvSpPr>
        <p:spPr>
          <a:xfrm>
            <a:off x="866871" y="830967"/>
            <a:ext cx="65479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36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Moisés intercede pelo povo de Israel: 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715E5E3-3880-1F71-3386-78FD90F4DA3D}"/>
              </a:ext>
            </a:extLst>
          </p:cNvPr>
          <p:cNvSpPr txBox="1"/>
          <p:nvPr/>
        </p:nvSpPr>
        <p:spPr>
          <a:xfrm>
            <a:off x="1546113" y="3494638"/>
            <a:ext cx="9099773" cy="246488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Aft>
                <a:spcPts val="2400"/>
              </a:spcAft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“Moisés voltou ao Senhor e disse: — Ah! O povo cometeu grande pecado, fazendo para si deuses de ouro. Agora, pois, perdoa-lhe o pecado; ou, se não, peço-Te que me risques do livro que escreveste” </a:t>
            </a:r>
            <a:r>
              <a:rPr lang="pt-BR" sz="2400" dirty="0">
                <a:solidFill>
                  <a:srgbClr val="494B42"/>
                </a:solidFill>
                <a:latin typeface="Montserrat SemiBold" panose="00000700000000000000" pitchFamily="2" charset="0"/>
              </a:rPr>
              <a:t>(Êxodo 32:31, 32).</a:t>
            </a: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246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A76F2D-D2D2-4A70-1BCC-2DA7E037D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36829B2-E9C5-D5FA-E71A-8F05B918882D}"/>
              </a:ext>
            </a:extLst>
          </p:cNvPr>
          <p:cNvSpPr txBox="1"/>
          <p:nvPr/>
        </p:nvSpPr>
        <p:spPr>
          <a:xfrm>
            <a:off x="866871" y="830967"/>
            <a:ext cx="51446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36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Jó intercede por seus amigos 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6068479-1CEB-69F8-31C2-D89B5960A089}"/>
              </a:ext>
            </a:extLst>
          </p:cNvPr>
          <p:cNvSpPr txBox="1"/>
          <p:nvPr/>
        </p:nvSpPr>
        <p:spPr>
          <a:xfrm>
            <a:off x="1546113" y="3793402"/>
            <a:ext cx="9099773" cy="21661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Aft>
                <a:spcPts val="2400"/>
              </a:spcAft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“O Senhor restaurou a sorte de Jó, quando este orou pelos seus amigos, e o Senhor lhe deu o dobro de tudo o que tinha tido antes” </a:t>
            </a:r>
            <a:r>
              <a:rPr lang="pt-BR" sz="2000" dirty="0">
                <a:solidFill>
                  <a:srgbClr val="494B42"/>
                </a:solidFill>
                <a:latin typeface="Montserrat SemiBold" panose="00000700000000000000" pitchFamily="2" charset="0"/>
              </a:rPr>
              <a:t>(Jó 42:10).</a:t>
            </a: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48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7E7577-71A5-8801-F63B-ABEC59B48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63360CE-13EF-E304-4286-6366B56B0F83}"/>
              </a:ext>
            </a:extLst>
          </p:cNvPr>
          <p:cNvSpPr txBox="1"/>
          <p:nvPr/>
        </p:nvSpPr>
        <p:spPr>
          <a:xfrm>
            <a:off x="866871" y="830967"/>
            <a:ext cx="51446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36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Daniel intercede pelo povo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7F02104-2452-B8A4-9CD1-2D9EF30D92AE}"/>
              </a:ext>
            </a:extLst>
          </p:cNvPr>
          <p:cNvSpPr txBox="1"/>
          <p:nvPr/>
        </p:nvSpPr>
        <p:spPr>
          <a:xfrm>
            <a:off x="1546113" y="3567066"/>
            <a:ext cx="9099773" cy="21661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Aft>
                <a:spcPts val="2400"/>
              </a:spcAft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“E agora, ó Deus nosso, ouve a oração e as súplicas do teu servo. [...] Inclina, ó Deus meu, os ouvidos e ouve! Abre os olhos e olha [...] Ó Senhor, ouve! Ó Senhor, perdoa! Ó Senhor, atende-nos e age! [...]” </a:t>
            </a:r>
            <a:r>
              <a:rPr lang="pt-BR" sz="2000" dirty="0">
                <a:solidFill>
                  <a:srgbClr val="494B42"/>
                </a:solidFill>
                <a:latin typeface="Montserrat SemiBold" panose="00000700000000000000" pitchFamily="2" charset="0"/>
              </a:rPr>
              <a:t>(Daniel 9:17-19).</a:t>
            </a: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4581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e667ed11a7dc85a5ce8aef94a7e3c0c4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86402b3dae7abd56f70f156dc023e281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517B05B8-C412-48E2-92E4-F619E1627BA1}"/>
</file>

<file path=customXml/itemProps2.xml><?xml version="1.0" encoding="utf-8"?>
<ds:datastoreItem xmlns:ds="http://schemas.openxmlformats.org/officeDocument/2006/customXml" ds:itemID="{800FC523-E3C1-4644-97B3-33C09483DB48}"/>
</file>

<file path=customXml/itemProps3.xml><?xml version="1.0" encoding="utf-8"?>
<ds:datastoreItem xmlns:ds="http://schemas.openxmlformats.org/officeDocument/2006/customXml" ds:itemID="{0DE71505-EE35-461D-8AEF-316469168C5F}"/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618</Words>
  <Application>Microsoft Office PowerPoint</Application>
  <PresentationFormat>Widescreen</PresentationFormat>
  <Paragraphs>46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4" baseType="lpstr">
      <vt:lpstr>Montserrat SemiBold</vt:lpstr>
      <vt:lpstr>Aptos Display</vt:lpstr>
      <vt:lpstr>Arial</vt:lpstr>
      <vt:lpstr>Aptos</vt:lpstr>
      <vt:lpstr>Montserrat ExtraBold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Claudia Suzana Rossi Lima</dc:creator>
  <cp:lastModifiedBy>Claudia Suzana Rossi Lima</cp:lastModifiedBy>
  <cp:revision>18</cp:revision>
  <dcterms:created xsi:type="dcterms:W3CDTF">2024-11-25T23:42:57Z</dcterms:created>
  <dcterms:modified xsi:type="dcterms:W3CDTF">2024-12-04T03:36:49Z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