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63" r:id="rId4"/>
    <p:sldId id="270" r:id="rId5"/>
    <p:sldId id="267" r:id="rId6"/>
    <p:sldId id="262" r:id="rId7"/>
    <p:sldId id="285" r:id="rId8"/>
    <p:sldId id="286" r:id="rId9"/>
    <p:sldId id="287" r:id="rId10"/>
    <p:sldId id="261" r:id="rId11"/>
    <p:sldId id="288" r:id="rId12"/>
    <p:sldId id="289" r:id="rId13"/>
    <p:sldId id="290" r:id="rId14"/>
    <p:sldId id="291" r:id="rId15"/>
    <p:sldId id="278" r:id="rId16"/>
    <p:sldId id="273" r:id="rId17"/>
    <p:sldId id="281" r:id="rId18"/>
  </p:sldIdLst>
  <p:sldSz cx="12192000" cy="6858000"/>
  <p:notesSz cx="6858000" cy="9144000"/>
  <p:embeddedFontLst>
    <p:embeddedFont>
      <p:font typeface="Montserrat ExtraBold" panose="00000900000000000000" pitchFamily="2" charset="0"/>
      <p:bold r:id="rId20"/>
      <p:boldItalic r:id="rId21"/>
    </p:embeddedFont>
    <p:embeddedFont>
      <p:font typeface="Montserrat SemiBold" panose="00000700000000000000" pitchFamily="2" charset="0"/>
      <p:bold r:id="rId22"/>
      <p:boldItalic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B42"/>
    <a:srgbClr val="D2C092"/>
    <a:srgbClr val="575952"/>
    <a:srgbClr val="D1B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BEC4-4966-4905-9FBA-4B85F33F05BA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AE75-71D6-4CFA-BAF2-3698CB12F6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59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4690-E3C7-08D3-6744-DFFB89DD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73249-C837-EBE9-B118-B703C203B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C4E18-9CFA-FB45-A248-957AA618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3CCAB-36B9-8034-BB03-C4797D7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8CA9F-A3F4-25AD-81F5-DE2F365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B64BD-7175-558E-63D9-2D6D8D65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746573-73CF-49EA-3B5C-2A16969E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64FBBE-DA38-C863-C909-1EC53EC5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FADF5D-0DF8-C29D-CC4C-5D6A67F0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D9C2E-D1C6-9EC5-8467-63B3F6B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20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C06D4-838D-261E-B8C9-50E5551E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4BC42E-0DB4-3193-E06D-D3D7E476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15311C-6DEF-E155-354D-4744D594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EE14A-A5FA-2593-A46C-EE4C34E5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00E-3959-F0CC-51BD-4C42BE93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7762-5989-2F1D-6B55-F29915B2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55B32-4C2C-1D2D-CE26-254E0352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BE5B13-3654-69E2-2ECF-80B3DE50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7E042-2884-ED3B-496C-008CC1EC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DC68F-2D12-C4E1-7A5A-090A366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9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889E-7B2E-5518-92BD-6ED0BEC9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B527-F015-387E-4A6D-B872DC98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BDB04D-12BA-BE5A-A1ED-6132748C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90CD1-CE5C-BBEB-8446-CD9A344B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41B2DE-0A50-C47B-5596-B021D6DB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2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69E41-2F2D-B390-C387-3AC7751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3A30B-9A95-E453-AE26-277E25CBA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9E84E-CD4A-6E26-238C-A7D2B24D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9FBFA-17ED-28EE-A25C-C9563214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BBF86-9EAF-C9B2-7C1C-7BA1A38D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69074-956D-B8CA-7567-938DE586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3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4D4AE-D69B-B97A-805C-39CD2F99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88C2C-E4D2-6CF3-6A11-7A881873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F373B-7AE8-963E-F752-55333BCC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7A296C-0347-3A80-A575-7370AEA0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36877-B4A6-DDE3-92BA-4A9CEB3D0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3869D-40A6-8101-3BDB-DE43B40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DA704B-FEF0-4799-E569-CD4E7D41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B15EF-2E16-184F-C022-D665088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BD146-D2CD-D1EB-966D-E76E3831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79D5F3-530C-4D43-BE26-E8AF766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819FA-D877-6436-F447-2C3AEBBE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C9BBA0-7895-FFBE-581C-031282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5C3059-6A08-AC69-862E-8800F5D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EB573E-4A06-3743-3CE6-A669043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F4C22-2A3F-AD80-F5B7-0499A1E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4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6A57-4BB2-75C5-9F62-700F356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5F382-9A89-87FB-3B1A-0DFB19FC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324691-1C48-1B28-F478-A22E0D821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49EC6C-CBAD-F552-45C3-92E893B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2AC7-0432-FB51-6B52-A0CEA4D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59121C-0907-0A6D-6FB7-7A40F23C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520DF-4316-2B16-40A2-C06325B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27308F-5F1C-70D6-A592-F35E864E0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879B1F-813D-2EEB-6612-A50CC66D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92316-67C6-DA6A-C70A-ACB622A7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E71F85-381B-0E3D-1371-48F2F49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CAFC1-B33A-5368-616E-FA62D2C2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6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B6A6A5-F6DA-50B0-0529-D83746AF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A1473-FB8D-199A-2C21-F7E16D600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16F80-AD03-C5DB-81F5-4E3ED916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96C216-1C68-C1ED-3F53-5CC011E44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83ACB-1F0E-DD91-EAB0-A03E0D0E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9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AB49E-0025-DA74-7BEF-176CE721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835F93-B52C-67CA-F5F4-9DD6707D7D85}"/>
              </a:ext>
            </a:extLst>
          </p:cNvPr>
          <p:cNvSpPr txBox="1">
            <a:spLocks/>
          </p:cNvSpPr>
          <p:nvPr/>
        </p:nvSpPr>
        <p:spPr>
          <a:xfrm>
            <a:off x="784063" y="779047"/>
            <a:ext cx="7399356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1. Os anjos nos guardam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86D3BC-6438-6B75-AC72-B67C112C65CC}"/>
              </a:ext>
            </a:extLst>
          </p:cNvPr>
          <p:cNvSpPr txBox="1">
            <a:spLocks/>
          </p:cNvSpPr>
          <p:nvPr/>
        </p:nvSpPr>
        <p:spPr>
          <a:xfrm>
            <a:off x="784062" y="1787739"/>
            <a:ext cx="8997247" cy="1084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“O anjo do Senhor acampa-se ao redor dos que O temem e os livra”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(Salmo 34:7).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B4EB4E-9873-4D4A-08FA-FF7B9FC8462D}"/>
              </a:ext>
            </a:extLst>
          </p:cNvPr>
          <p:cNvSpPr txBox="1">
            <a:spLocks/>
          </p:cNvSpPr>
          <p:nvPr/>
        </p:nvSpPr>
        <p:spPr>
          <a:xfrm>
            <a:off x="784061" y="3037337"/>
            <a:ext cx="8018193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2. Os anjos iluminam nossa mente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3F8F79-6617-E5A2-1ADA-5FD9ED716C0F}"/>
              </a:ext>
            </a:extLst>
          </p:cNvPr>
          <p:cNvSpPr txBox="1">
            <a:spLocks/>
          </p:cNvSpPr>
          <p:nvPr/>
        </p:nvSpPr>
        <p:spPr>
          <a:xfrm>
            <a:off x="784061" y="4046029"/>
            <a:ext cx="8997247" cy="180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“Anjos celestiais observam aqueles que buscam iluminação. [...] atuam sobre a mente humana, a fim de despertar a pesquisa dos temas da Bíblia”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A Verdade sobre os Anjos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, p. 17, 21).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83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18F98-5A8D-2BB4-DC2E-80C0DF69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626013-28ED-9A16-A8F4-EFB553A93E84}"/>
              </a:ext>
            </a:extLst>
          </p:cNvPr>
          <p:cNvSpPr txBox="1">
            <a:spLocks/>
          </p:cNvSpPr>
          <p:nvPr/>
        </p:nvSpPr>
        <p:spPr>
          <a:xfrm>
            <a:off x="784063" y="779047"/>
            <a:ext cx="7399356" cy="4938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3. Os anjos cooperam na salvação de pessoas</a:t>
            </a:r>
          </a:p>
          <a:p>
            <a:pPr algn="l"/>
            <a:endParaRPr lang="pt-BR" sz="32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  <a:p>
            <a:pPr algn="l"/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4. Os anjos fortalecem nossa fé</a:t>
            </a:r>
          </a:p>
          <a:p>
            <a:pPr algn="l"/>
            <a:endParaRPr lang="pt-BR" sz="32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  <a:p>
            <a:pPr algn="l"/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5. Anjos nos parlamentos e governos</a:t>
            </a:r>
          </a:p>
          <a:p>
            <a:pPr algn="l"/>
            <a:endParaRPr lang="pt-BR" sz="32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14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E40D5A-F8F7-52C6-26C3-1BB492F05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C152D9-9907-F49A-7001-2B87BE8A4007}"/>
              </a:ext>
            </a:extLst>
          </p:cNvPr>
          <p:cNvSpPr txBox="1">
            <a:spLocks/>
          </p:cNvSpPr>
          <p:nvPr/>
        </p:nvSpPr>
        <p:spPr>
          <a:xfrm>
            <a:off x="1414158" y="1877977"/>
            <a:ext cx="9363683" cy="3102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22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“Embora os governadores deste mundo não o saibam, em seus conselhos têm os anjos muitas vezes sido oradores. Olhos humanos os têm visto. Ouvidos humanos têm ouvido seus apelos. Nos conselhos e cortes de justiça, mensageiros celestiais têm pleiteado a causa dos perseguidos e oprimidos. Têm eles combatido propósitos e detido males que teriam acarretado ruína e sofrimento aos filhos de Deus”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1800" dirty="0">
                <a:solidFill>
                  <a:srgbClr val="D2C092"/>
                </a:solidFill>
                <a:latin typeface="Montserrat SemiBold" panose="00000700000000000000" pitchFamily="2" charset="0"/>
              </a:rPr>
              <a:t>(</a:t>
            </a:r>
            <a:r>
              <a:rPr lang="pt-BR" sz="1800" i="1" dirty="0">
                <a:solidFill>
                  <a:srgbClr val="D2C092"/>
                </a:solidFill>
                <a:latin typeface="Montserrat SemiBold" panose="00000700000000000000" pitchFamily="2" charset="0"/>
              </a:rPr>
              <a:t>Educação</a:t>
            </a:r>
            <a:r>
              <a:rPr lang="pt-BR" sz="1800" dirty="0">
                <a:solidFill>
                  <a:srgbClr val="D2C092"/>
                </a:solidFill>
                <a:latin typeface="Montserrat SemiBold" panose="00000700000000000000" pitchFamily="2" charset="0"/>
              </a:rPr>
              <a:t>, p. 305).</a:t>
            </a:r>
            <a:endParaRPr lang="en-US" sz="28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2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86BDB-001F-3A4A-714A-30C483620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3B2F3-3D71-E8CE-1C47-6E25F071447A}"/>
              </a:ext>
            </a:extLst>
          </p:cNvPr>
          <p:cNvSpPr txBox="1">
            <a:spLocks/>
          </p:cNvSpPr>
          <p:nvPr/>
        </p:nvSpPr>
        <p:spPr>
          <a:xfrm>
            <a:off x="784063" y="1277811"/>
            <a:ext cx="7814992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6. Anjos em resposta à oração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BD302B-72D3-CE68-7EB1-555ABA3F26BC}"/>
              </a:ext>
            </a:extLst>
          </p:cNvPr>
          <p:cNvSpPr txBox="1">
            <a:spLocks/>
          </p:cNvSpPr>
          <p:nvPr/>
        </p:nvSpPr>
        <p:spPr>
          <a:xfrm>
            <a:off x="784062" y="2361924"/>
            <a:ext cx="8997247" cy="3042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“Mas uma palavra de oração ao Senhor Jesus vai como uma seta para o trono divino, e anjos de Deus são enviados ao campo de batalha”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(</a:t>
            </a:r>
            <a:r>
              <a:rPr lang="pt-BR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A Verdade sobre os Anjos</a:t>
            </a: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, p. 261).</a:t>
            </a:r>
            <a:endParaRPr lang="pt-BR" sz="32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669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DC2C9-4304-6062-875B-22E2F0B9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C95041-4702-D669-AE35-239447128032}"/>
              </a:ext>
            </a:extLst>
          </p:cNvPr>
          <p:cNvSpPr txBox="1">
            <a:spLocks/>
          </p:cNvSpPr>
          <p:nvPr/>
        </p:nvSpPr>
        <p:spPr>
          <a:xfrm>
            <a:off x="784063" y="1277811"/>
            <a:ext cx="7814992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7. Registros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008D82-DB04-5228-A6FB-57E13FBCEB79}"/>
              </a:ext>
            </a:extLst>
          </p:cNvPr>
          <p:cNvSpPr txBox="1">
            <a:spLocks/>
          </p:cNvSpPr>
          <p:nvPr/>
        </p:nvSpPr>
        <p:spPr>
          <a:xfrm>
            <a:off x="784062" y="2361924"/>
            <a:ext cx="8997247" cy="3042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“Ao lado de cada nome, nos livros do Céu, estão escritos, com terrível exatidão, toda palavra inconveniente, todo ato egoísta, todo dever não cumprido e todo pecado secreto, juntamente com toda artificiosa hipocrisia. [...] tudo é historiado pelo anjo relator”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O Grande Conflito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, p. 482).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46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C93D91-62C6-DBB3-F99E-FC88BB6D3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E9E38B5-8C09-DC3A-6828-507CD2702B52}"/>
              </a:ext>
            </a:extLst>
          </p:cNvPr>
          <p:cNvSpPr txBox="1"/>
          <p:nvPr/>
        </p:nvSpPr>
        <p:spPr>
          <a:xfrm>
            <a:off x="866870" y="830967"/>
            <a:ext cx="5866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Duas coisas que os anjos não fazem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7FE56EE-1F5D-03E5-9F63-C4C54BB572FC}"/>
              </a:ext>
            </a:extLst>
          </p:cNvPr>
          <p:cNvSpPr txBox="1"/>
          <p:nvPr/>
        </p:nvSpPr>
        <p:spPr>
          <a:xfrm>
            <a:off x="866870" y="3665939"/>
            <a:ext cx="1029065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1. Permanecer onde há contenda. </a:t>
            </a:r>
          </a:p>
          <a:p>
            <a:pPr>
              <a:spcAft>
                <a:spcPts val="1200"/>
              </a:spcAft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2. Controlar a mente dos homens.</a:t>
            </a:r>
          </a:p>
        </p:txBody>
      </p:sp>
    </p:spTree>
    <p:extLst>
      <p:ext uri="{BB962C8B-B14F-4D97-AF65-F5344CB8AC3E}">
        <p14:creationId xmlns:p14="http://schemas.microsoft.com/office/powerpoint/2010/main" val="2544998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E5682-B8A3-A10B-598E-67CA06F9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C97CD3-C877-A6DB-7515-BA9A546A399E}"/>
              </a:ext>
            </a:extLst>
          </p:cNvPr>
          <p:cNvSpPr txBox="1">
            <a:spLocks/>
          </p:cNvSpPr>
          <p:nvPr/>
        </p:nvSpPr>
        <p:spPr>
          <a:xfrm>
            <a:off x="1762991" y="1600745"/>
            <a:ext cx="8666018" cy="3817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  <a:t>“Não cabe, porém, aos anjos santos, o controlar a mente dos homens contra a sua vontade. Caso eles cedam ao inimigo, e não façam esforços para resistir-lhe, então os anjos de Deus pouco mais podem fazer do que restringir o exército de Satanás, para que não destrua, até que seja dada mais luz aos que estão em perigo, a fim de os mover a despertarem a volver-se para o Céu em busca de socorro”</a:t>
            </a:r>
            <a:b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</a:br>
            <a:endParaRPr lang="pt-BR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pt-BR" sz="1600" dirty="0">
                <a:solidFill>
                  <a:srgbClr val="D2C092"/>
                </a:solidFill>
                <a:latin typeface="Montserrat SemiBold" panose="00000700000000000000" pitchFamily="2" charset="0"/>
              </a:rPr>
              <a:t>(</a:t>
            </a:r>
            <a:r>
              <a:rPr lang="pt-BR" sz="1600" i="1" dirty="0">
                <a:solidFill>
                  <a:srgbClr val="D2C092"/>
                </a:solidFill>
                <a:latin typeface="Montserrat SemiBold" panose="00000700000000000000" pitchFamily="2" charset="0"/>
              </a:rPr>
              <a:t>Testemunhos Seletos</a:t>
            </a:r>
            <a:r>
              <a:rPr lang="pt-BR" sz="1600" dirty="0">
                <a:solidFill>
                  <a:srgbClr val="D2C092"/>
                </a:solidFill>
                <a:latin typeface="Montserrat SemiBold" panose="00000700000000000000" pitchFamily="2" charset="0"/>
              </a:rPr>
              <a:t>, v. 1, p. 121).</a:t>
            </a:r>
          </a:p>
        </p:txBody>
      </p:sp>
    </p:spTree>
    <p:extLst>
      <p:ext uri="{BB962C8B-B14F-4D97-AF65-F5344CB8AC3E}">
        <p14:creationId xmlns:p14="http://schemas.microsoft.com/office/powerpoint/2010/main" val="15261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04A213-1C5F-372C-621D-F379BEFEA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09D92F5-61FC-2C51-352E-B39D58DE3135}"/>
              </a:ext>
            </a:extLst>
          </p:cNvPr>
          <p:cNvSpPr txBox="1">
            <a:spLocks/>
          </p:cNvSpPr>
          <p:nvPr/>
        </p:nvSpPr>
        <p:spPr>
          <a:xfrm>
            <a:off x="1706419" y="1597891"/>
            <a:ext cx="6356927" cy="3817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“Os anjos de Deus igualmente aparecerão como homens, e farão uso de todos os meios em seu poder para derrotar os propósitos do inimigo”</a:t>
            </a:r>
            <a:b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</a:b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pt-BR" sz="1800" dirty="0">
                <a:solidFill>
                  <a:srgbClr val="494B42"/>
                </a:solidFill>
                <a:latin typeface="Montserrat SemiBold" panose="00000700000000000000" pitchFamily="2" charset="0"/>
              </a:rPr>
              <a:t>(</a:t>
            </a:r>
            <a:r>
              <a:rPr lang="pt-BR" sz="1800" i="1" dirty="0">
                <a:solidFill>
                  <a:srgbClr val="494B42"/>
                </a:solidFill>
                <a:latin typeface="Montserrat SemiBold" panose="00000700000000000000" pitchFamily="2" charset="0"/>
              </a:rPr>
              <a:t>A Verdade sobre os Anjos</a:t>
            </a:r>
            <a:r>
              <a:rPr lang="pt-BR" sz="1800" dirty="0">
                <a:solidFill>
                  <a:srgbClr val="494B42"/>
                </a:solidFill>
                <a:latin typeface="Montserrat SemiBold" panose="00000700000000000000" pitchFamily="2" charset="0"/>
              </a:rPr>
              <a:t>, p. 261).</a:t>
            </a:r>
          </a:p>
        </p:txBody>
      </p:sp>
    </p:spTree>
    <p:extLst>
      <p:ext uri="{BB962C8B-B14F-4D97-AF65-F5344CB8AC3E}">
        <p14:creationId xmlns:p14="http://schemas.microsoft.com/office/powerpoint/2010/main" val="94293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85A35-C133-6232-D67D-DD2CBA36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D79F-5686-5BAD-6C15-5C71F9AEF662}"/>
              </a:ext>
            </a:extLst>
          </p:cNvPr>
          <p:cNvSpPr txBox="1">
            <a:spLocks/>
          </p:cNvSpPr>
          <p:nvPr/>
        </p:nvSpPr>
        <p:spPr>
          <a:xfrm>
            <a:off x="2119745" y="2292927"/>
            <a:ext cx="7952509" cy="2272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Acompanhados – </a:t>
            </a:r>
          </a:p>
          <a:p>
            <a:r>
              <a:rPr lang="pt-BR" sz="48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o ministério </a:t>
            </a:r>
          </a:p>
          <a:p>
            <a:r>
              <a:rPr lang="pt-BR" sz="48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dos anjos</a:t>
            </a:r>
            <a:endParaRPr lang="en-US" sz="4800" dirty="0">
              <a:solidFill>
                <a:srgbClr val="494B4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AB7DA-D973-0FDF-5D08-2EF290DD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C85BF8-8A63-90BF-1773-CA7F684D909A}"/>
              </a:ext>
            </a:extLst>
          </p:cNvPr>
          <p:cNvSpPr txBox="1">
            <a:spLocks/>
          </p:cNvSpPr>
          <p:nvPr/>
        </p:nvSpPr>
        <p:spPr>
          <a:xfrm>
            <a:off x="1514352" y="1360054"/>
            <a:ext cx="6538157" cy="4137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Quem são os anjos?</a:t>
            </a:r>
          </a:p>
          <a:p>
            <a:pPr>
              <a:lnSpc>
                <a:spcPct val="100000"/>
              </a:lnSpc>
            </a:pPr>
            <a:endParaRPr lang="pt-BR" b="1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“Então, o que são os anjos? Todos eles são espíritos que servem a Deus, os quais ele envia para ajudar os que vão receber a salvação” </a:t>
            </a:r>
          </a:p>
          <a:p>
            <a:pPr>
              <a:lnSpc>
                <a:spcPct val="100000"/>
              </a:lnSpc>
            </a:pPr>
            <a:r>
              <a:rPr lang="pt-BR" sz="18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(Hebreus 1:14, NTLH).</a:t>
            </a:r>
          </a:p>
        </p:txBody>
      </p:sp>
    </p:spTree>
    <p:extLst>
      <p:ext uri="{BB962C8B-B14F-4D97-AF65-F5344CB8AC3E}">
        <p14:creationId xmlns:p14="http://schemas.microsoft.com/office/powerpoint/2010/main" val="1796385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64FAA-1654-470A-8C2A-6D4020A0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F740A1-3A11-6CE0-8D68-43998C970145}"/>
              </a:ext>
            </a:extLst>
          </p:cNvPr>
          <p:cNvSpPr txBox="1">
            <a:spLocks/>
          </p:cNvSpPr>
          <p:nvPr/>
        </p:nvSpPr>
        <p:spPr>
          <a:xfrm>
            <a:off x="1414158" y="1636665"/>
            <a:ext cx="9363683" cy="3288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pt-BR" sz="28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“Na Terra há milhares e dezenas de milhares de mensageiros celestes, enviados pelo Pai para impedir Satanás [...] E esses anjos, que guardam os filhos de Deus na Terra, estão em comunicação com o Pai, no Céu”</a:t>
            </a:r>
            <a:br>
              <a:rPr lang="pt-BR" sz="2800" dirty="0">
                <a:solidFill>
                  <a:srgbClr val="D2C092"/>
                </a:solidFill>
                <a:latin typeface="Montserrat SemiBold" panose="00000700000000000000" pitchFamily="2" charset="0"/>
              </a:rPr>
            </a:br>
            <a:br>
              <a:rPr lang="pt-BR" sz="2800" dirty="0">
                <a:solidFill>
                  <a:srgbClr val="D2C092"/>
                </a:solidFill>
                <a:latin typeface="Montserrat SemiBold" panose="00000700000000000000" pitchFamily="2" charset="0"/>
              </a:rPr>
            </a:br>
            <a:r>
              <a:rPr lang="pt-BR" sz="1800" dirty="0">
                <a:solidFill>
                  <a:srgbClr val="D2C092"/>
                </a:solidFill>
                <a:latin typeface="Montserrat SemiBold" panose="00000700000000000000" pitchFamily="2" charset="0"/>
              </a:rPr>
              <a:t>(</a:t>
            </a:r>
            <a:r>
              <a:rPr lang="pt-BR" sz="1800" i="1" dirty="0">
                <a:solidFill>
                  <a:srgbClr val="D2C092"/>
                </a:solidFill>
                <a:latin typeface="Montserrat SemiBold" panose="00000700000000000000" pitchFamily="2" charset="0"/>
              </a:rPr>
              <a:t>A Verdade sobre os Anjos</a:t>
            </a:r>
            <a:r>
              <a:rPr lang="pt-BR" sz="1800" dirty="0">
                <a:solidFill>
                  <a:srgbClr val="D2C092"/>
                </a:solidFill>
                <a:latin typeface="Montserrat SemiBold" panose="00000700000000000000" pitchFamily="2" charset="0"/>
              </a:rPr>
              <a:t>, p. 16).</a:t>
            </a:r>
            <a:endParaRPr lang="en-US" sz="28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8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439A5-0635-8067-8CAB-989FE9EC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AE7E191-4303-6DF5-0A9B-3114ECBAB6B6}"/>
              </a:ext>
            </a:extLst>
          </p:cNvPr>
          <p:cNvSpPr txBox="1"/>
          <p:nvPr/>
        </p:nvSpPr>
        <p:spPr>
          <a:xfrm>
            <a:off x="874643" y="2613361"/>
            <a:ext cx="4731829" cy="14465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rgbClr val="494B42"/>
                </a:solidFill>
                <a:latin typeface="Montserrat ExtraBold" panose="00000900000000000000" pitchFamily="2" charset="0"/>
              </a:rPr>
              <a:t>Características dos anjos:</a:t>
            </a:r>
          </a:p>
        </p:txBody>
      </p:sp>
    </p:spTree>
    <p:extLst>
      <p:ext uri="{BB962C8B-B14F-4D97-AF65-F5344CB8AC3E}">
        <p14:creationId xmlns:p14="http://schemas.microsoft.com/office/powerpoint/2010/main" val="243104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E0F8A-86A9-B47F-C467-95013E56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5836589-0F6B-3446-0FD8-F72D9BEBB967}"/>
              </a:ext>
            </a:extLst>
          </p:cNvPr>
          <p:cNvSpPr txBox="1"/>
          <p:nvPr/>
        </p:nvSpPr>
        <p:spPr>
          <a:xfrm>
            <a:off x="866870" y="830967"/>
            <a:ext cx="5164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1. Grande poder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966D50-02AC-24A7-6E28-5BAC5884FE4B}"/>
              </a:ext>
            </a:extLst>
          </p:cNvPr>
          <p:cNvSpPr txBox="1"/>
          <p:nvPr/>
        </p:nvSpPr>
        <p:spPr>
          <a:xfrm>
            <a:off x="895253" y="3429000"/>
            <a:ext cx="10401494" cy="31920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2400"/>
              </a:spcAft>
            </a:pP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“Bendigam o Senhor os Seus anjos, valorosos em poder [...]” </a:t>
            </a: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(Salmo 103:20).</a:t>
            </a:r>
          </a:p>
          <a:p>
            <a:pPr algn="ctr">
              <a:spcAft>
                <a:spcPts val="2400"/>
              </a:spcAft>
            </a:pP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“[...] um anjo do Senhor desceu do céu e, aproximando-se, removeu a pedra e sentou sobre ela” (Mateus 28:2). Essa pedra tinha dois metros de diâmetro e trinta centímetros de espessura. Pesava cerca de quatro toneladas.</a:t>
            </a:r>
          </a:p>
        </p:txBody>
      </p:sp>
    </p:spTree>
    <p:extLst>
      <p:ext uri="{BB962C8B-B14F-4D97-AF65-F5344CB8AC3E}">
        <p14:creationId xmlns:p14="http://schemas.microsoft.com/office/powerpoint/2010/main" val="265002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00642-D024-C4DE-9416-0AF65AD84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65FA692-FEF0-B1DD-8DDC-8FAFE49C3773}"/>
              </a:ext>
            </a:extLst>
          </p:cNvPr>
          <p:cNvSpPr txBox="1"/>
          <p:nvPr/>
        </p:nvSpPr>
        <p:spPr>
          <a:xfrm>
            <a:off x="866870" y="830967"/>
            <a:ext cx="5164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2. Velocidade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5765D4C-11A2-5311-3055-C6AE490BA388}"/>
              </a:ext>
            </a:extLst>
          </p:cNvPr>
          <p:cNvSpPr txBox="1"/>
          <p:nvPr/>
        </p:nvSpPr>
        <p:spPr>
          <a:xfrm>
            <a:off x="1154208" y="3429000"/>
            <a:ext cx="9883583" cy="31920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24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“Os seres viventes ziguezagueavam à semelhança de relâmpagos”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(Ezequiel 1:14).</a:t>
            </a:r>
          </a:p>
          <a:p>
            <a:pPr algn="ctr">
              <a:spcAft>
                <a:spcPts val="2400"/>
              </a:spcAft>
            </a:pPr>
            <a:r>
              <a:rPr lang="pt-BR" sz="2200" dirty="0">
                <a:solidFill>
                  <a:srgbClr val="494B42"/>
                </a:solidFill>
                <a:latin typeface="Montserrat SemiBold" panose="00000700000000000000" pitchFamily="2" charset="0"/>
              </a:rPr>
              <a:t>A velocidade da luz é de 300 mil km/segundo. Nessa velocidade, é possível dar sete voltas ao redor da Terra em um segundo. Nossa galáxia é tão grande que, para viajar de uma extremidade a outra, são necessários 100 mil anos viajando na velocidade da luz.</a:t>
            </a:r>
          </a:p>
        </p:txBody>
      </p:sp>
    </p:spTree>
    <p:extLst>
      <p:ext uri="{BB962C8B-B14F-4D97-AF65-F5344CB8AC3E}">
        <p14:creationId xmlns:p14="http://schemas.microsoft.com/office/powerpoint/2010/main" val="2429416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4CAAB-6FD8-F268-DC3A-894F79543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5CE832-820E-7137-CF4F-FCCDB5770B09}"/>
              </a:ext>
            </a:extLst>
          </p:cNvPr>
          <p:cNvSpPr txBox="1">
            <a:spLocks/>
          </p:cNvSpPr>
          <p:nvPr/>
        </p:nvSpPr>
        <p:spPr>
          <a:xfrm>
            <a:off x="1514352" y="1360054"/>
            <a:ext cx="6538157" cy="4137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A rapidez de um anjo</a:t>
            </a:r>
          </a:p>
          <a:p>
            <a:pPr>
              <a:lnSpc>
                <a:spcPct val="100000"/>
              </a:lnSpc>
            </a:pPr>
            <a:endParaRPr lang="pt-BR" b="1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“[...] enquanto eu assim orava, Gabriel, o homem que eu tinha visto na minha visão anterior, veio rapidamente, voando, e tocou em mim; era hora do sacrifício da tarde” </a:t>
            </a:r>
            <a:r>
              <a:rPr lang="pt-BR" sz="18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(Daniel 9:21, 22).</a:t>
            </a:r>
          </a:p>
        </p:txBody>
      </p:sp>
    </p:spTree>
    <p:extLst>
      <p:ext uri="{BB962C8B-B14F-4D97-AF65-F5344CB8AC3E}">
        <p14:creationId xmlns:p14="http://schemas.microsoft.com/office/powerpoint/2010/main" val="238497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452714-19B8-8599-97F4-8980C7DA5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125CDFC2-8643-79BC-C2E5-CD3C550FBD99}"/>
              </a:ext>
            </a:extLst>
          </p:cNvPr>
          <p:cNvSpPr txBox="1"/>
          <p:nvPr/>
        </p:nvSpPr>
        <p:spPr>
          <a:xfrm>
            <a:off x="819225" y="2533333"/>
            <a:ext cx="4731829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800" dirty="0">
                <a:solidFill>
                  <a:srgbClr val="494B42"/>
                </a:solidFill>
                <a:latin typeface="Montserrat ExtraBold" panose="00000900000000000000" pitchFamily="2" charset="0"/>
              </a:rPr>
              <a:t>As atividades dos anjos:</a:t>
            </a:r>
          </a:p>
        </p:txBody>
      </p:sp>
    </p:spTree>
    <p:extLst>
      <p:ext uri="{BB962C8B-B14F-4D97-AF65-F5344CB8AC3E}">
        <p14:creationId xmlns:p14="http://schemas.microsoft.com/office/powerpoint/2010/main" val="1616243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425AE780-0E2F-4FE7-A087-4C996CFCA195}"/>
</file>

<file path=customXml/itemProps2.xml><?xml version="1.0" encoding="utf-8"?>
<ds:datastoreItem xmlns:ds="http://schemas.openxmlformats.org/officeDocument/2006/customXml" ds:itemID="{0F752FCE-FF29-494C-AC8F-BB233D0EF8AF}"/>
</file>

<file path=customXml/itemProps3.xml><?xml version="1.0" encoding="utf-8"?>
<ds:datastoreItem xmlns:ds="http://schemas.openxmlformats.org/officeDocument/2006/customXml" ds:itemID="{82C96E89-7DEC-43CC-A7EF-AC6073FE353C}"/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735</Words>
  <Application>Microsoft Office PowerPoint</Application>
  <PresentationFormat>Widescreen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Montserrat ExtraBold</vt:lpstr>
      <vt:lpstr>Aptos Display</vt:lpstr>
      <vt:lpstr>Arial</vt:lpstr>
      <vt:lpstr>Montserrat SemiBold</vt:lpstr>
      <vt:lpstr>Aptos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Suzana Rossi Lima</dc:creator>
  <cp:lastModifiedBy>Claudia Suzana Rossi Lima</cp:lastModifiedBy>
  <cp:revision>16</cp:revision>
  <dcterms:created xsi:type="dcterms:W3CDTF">2024-11-25T23:42:57Z</dcterms:created>
  <dcterms:modified xsi:type="dcterms:W3CDTF">2024-12-04T10:52:10Z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