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2"/>
  </p:notesMasterIdLst>
  <p:sldIdLst>
    <p:sldId id="257" r:id="rId2"/>
    <p:sldId id="256" r:id="rId3"/>
    <p:sldId id="260" r:id="rId4"/>
    <p:sldId id="262" r:id="rId5"/>
    <p:sldId id="263" r:id="rId6"/>
    <p:sldId id="264" r:id="rId7"/>
    <p:sldId id="267" r:id="rId8"/>
    <p:sldId id="268" r:id="rId9"/>
    <p:sldId id="269" r:id="rId10"/>
    <p:sldId id="271" r:id="rId11"/>
    <p:sldId id="279" r:id="rId12"/>
    <p:sldId id="272" r:id="rId13"/>
    <p:sldId id="273" r:id="rId14"/>
    <p:sldId id="276" r:id="rId15"/>
    <p:sldId id="277" r:id="rId16"/>
    <p:sldId id="278" r:id="rId17"/>
    <p:sldId id="280" r:id="rId18"/>
    <p:sldId id="281" r:id="rId19"/>
    <p:sldId id="282" r:id="rId20"/>
    <p:sldId id="261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54"/>
    <p:restoredTop sz="94694"/>
  </p:normalViewPr>
  <p:slideViewPr>
    <p:cSldViewPr snapToGrid="0">
      <p:cViewPr varScale="1">
        <p:scale>
          <a:sx n="105" d="100"/>
          <a:sy n="105" d="100"/>
        </p:scale>
        <p:origin x="11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4B111-EBAD-8241-8702-A6DE6436D018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8A9E2-1129-8B44-9F97-2CCA8752E2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568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89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93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1A9D0-734C-D8BA-1ECF-AB65DDECDC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3125" y="962935"/>
            <a:ext cx="1542060" cy="1112050"/>
          </a:xfrm>
        </p:spPr>
        <p:txBody>
          <a:bodyPr anchor="b"/>
          <a:lstStyle>
            <a:lvl1pPr algn="ctr">
              <a:defRPr sz="60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341567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894D18-EB28-3F97-3DEB-1E6BE874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3BCEF75-96D3-966F-3199-50E080E291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C92A80-D524-49AB-3E1E-C94D5F4C9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829A23-A95E-3220-BEFF-45B57BD51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96362AA-C7AD-76FD-159E-3EC23B457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DCFE36-85B9-4938-4198-45812977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8205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853A63-EF50-0DF7-290D-E0F2A411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48033"/>
            <a:ext cx="10515600" cy="4572000"/>
          </a:xfrm>
        </p:spPr>
        <p:txBody>
          <a:bodyPr vert="horz" anchor="ctr"/>
          <a:lstStyle>
            <a:lvl1pPr marL="0" indent="0" algn="ctr">
              <a:buNone/>
              <a:defRPr sz="3200"/>
            </a:lvl1pPr>
            <a:lvl2pPr marL="685800" indent="-228600" algn="ctr">
              <a:spcBef>
                <a:spcPts val="1700"/>
              </a:spcBef>
              <a:buFont typeface="Fonte do Sistema Regular"/>
              <a:buChar char="–"/>
              <a:defRPr sz="2000" b="1">
                <a:solidFill>
                  <a:schemeClr val="accent2"/>
                </a:solidFill>
              </a:defRPr>
            </a:lvl2pPr>
            <a:lvl3pPr marL="0" indent="0" algn="ctr">
              <a:buNone/>
              <a:defRPr sz="3600" b="1"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D69E71C-60C4-B97D-5B8F-036C9A8C5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919D701-914D-EBAB-F5C0-7F38FB808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7BFC0738-6220-47D8-5177-188169AE64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7A797EEB-9868-5A15-3B83-9C4C15E16A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12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564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1A9D0-734C-D8BA-1ECF-AB65DDECDC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3125" y="962935"/>
            <a:ext cx="1542060" cy="1112050"/>
          </a:xfrm>
        </p:spPr>
        <p:txBody>
          <a:bodyPr anchor="b"/>
          <a:lstStyle>
            <a:lvl1pPr algn="ctr">
              <a:defRPr sz="60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828248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731" y="733241"/>
            <a:ext cx="7004538" cy="5391517"/>
          </a:xfrm>
        </p:spPr>
        <p:txBody>
          <a:bodyPr anchor="ctr"/>
          <a:lstStyle>
            <a:lvl1pPr marL="0" indent="0" algn="ctr">
              <a:buNone/>
              <a:defRPr sz="3200" b="1"/>
            </a:lvl1pPr>
            <a:lvl2pPr marL="0" indent="0" algn="ctr">
              <a:buNone/>
              <a:defRPr sz="4000" b="1">
                <a:solidFill>
                  <a:schemeClr val="accent3">
                    <a:lumMod val="75000"/>
                  </a:schemeClr>
                </a:solidFill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defRPr sz="2800" i="1"/>
            </a:lvl3pPr>
            <a:lvl4pPr marL="360000" indent="-3600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000" b="1" cap="all" baseline="0"/>
            </a:lvl4pPr>
            <a:lvl5pPr marL="230400" indent="-228600" algn="ctr">
              <a:spcBef>
                <a:spcPts val="1500"/>
              </a:spcBef>
              <a:buFont typeface="Fonte do Sistema Regular"/>
              <a:buChar char="–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19010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853A63-EF50-0DF7-290D-E0F2A411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48033"/>
            <a:ext cx="10515600" cy="4572000"/>
          </a:xfrm>
        </p:spPr>
        <p:txBody>
          <a:bodyPr vert="horz" anchor="ctr"/>
          <a:lstStyle>
            <a:lvl1pPr marL="0" indent="0" algn="ctr">
              <a:buNone/>
              <a:defRPr sz="3200"/>
            </a:lvl1pPr>
            <a:lvl2pPr marL="685800" indent="-228600" algn="ctr">
              <a:spcBef>
                <a:spcPts val="1700"/>
              </a:spcBef>
              <a:buFont typeface="Fonte do Sistema Regular"/>
              <a:buChar char="–"/>
              <a:defRPr sz="2000" b="1">
                <a:solidFill>
                  <a:schemeClr val="accent2"/>
                </a:solidFill>
              </a:defRPr>
            </a:lvl2pPr>
            <a:lvl3pPr marL="0" indent="0" algn="ctr">
              <a:buNone/>
              <a:defRPr sz="3600" b="1"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D69E71C-60C4-B97D-5B8F-036C9A8C5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919D701-914D-EBAB-F5C0-7F38FB808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88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71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3E262-0E23-B716-3089-9E362384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CC4900-5F37-79AE-034E-9A60543B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280663-6AE9-A963-2A54-E3E025B2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2AA233-E5FF-6969-1259-E857DF1C0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1495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731" y="733241"/>
            <a:ext cx="7004538" cy="5391517"/>
          </a:xfrm>
        </p:spPr>
        <p:txBody>
          <a:bodyPr anchor="ctr"/>
          <a:lstStyle>
            <a:lvl1pPr marL="0" indent="0" algn="ctr">
              <a:buNone/>
              <a:defRPr sz="3200" b="1"/>
            </a:lvl1pPr>
            <a:lvl2pPr marL="0" indent="0" algn="ctr">
              <a:buNone/>
              <a:defRPr sz="4000" b="1">
                <a:solidFill>
                  <a:schemeClr val="accent3">
                    <a:lumMod val="75000"/>
                  </a:schemeClr>
                </a:solidFill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defRPr sz="2800" i="1"/>
            </a:lvl3pPr>
            <a:lvl4pPr marL="360000" indent="-360000" algn="l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  <a:defRPr sz="2000" b="1" cap="all" baseline="0"/>
            </a:lvl4pPr>
            <a:lvl5pPr marL="230400" indent="-228600" algn="ctr">
              <a:spcBef>
                <a:spcPts val="1500"/>
              </a:spcBef>
              <a:buFont typeface="Fonte do Sistema Regular"/>
              <a:buChar char="–"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0795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12250-D2AE-EB93-26BC-AF796EF6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C25224-9111-E423-C162-7B096748E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777BF2-992C-A9D6-E3F3-65396B37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5EBA8C-086B-4BF4-17E0-85B31E14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1CC916-5C62-AEE2-7B68-85A63C3F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278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DC427-B41F-E2C4-E350-1B741338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5992BA-A672-6AFD-22D0-148231104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A59AE75-1C3E-0D6B-D4EB-7E3553054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FE77F4-F0F2-A992-25B7-A97D93341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AE14C3-D704-DE6E-1A90-75C6798F9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AF2893-D518-8644-DF96-31EFFD47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991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A47C3-84C5-401B-B7A4-59C5DFCC0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C9A535-5543-7F97-53DB-DB36676EA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2D1ECA-FDF5-741C-7DBE-907ACDE80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0B10627-6A7C-D116-AD42-C2E5F9B07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4A733B6-4326-BA88-B37D-0E29C0C061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5D9E739-EA4A-6054-787D-2BEABFC0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314559F-1AD2-4967-914F-66BC6BDC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464B6AE-5A0F-3FC6-DE66-5C83C480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5894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DC96D-CB5A-6FB5-8611-3968F865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46C0D17-CB81-D6CD-0A89-C6DBD57F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9633BE9-B3A2-B273-5BCE-DFCB1BD71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C1904C-5240-7FB9-5181-2AE83C40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7222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186363A-1369-C823-BCF3-1A8DDB14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73A0DDC-E499-B380-D55F-D048ACA5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47B7980-8406-67E4-E645-9AD53C31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7361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F09EB-6427-0BBE-286A-38DFCB628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DDC4FF-9600-511F-1F65-3BF7BC064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9CF2FD-33D1-A57D-B9F8-545CD1911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3330CE-C978-2D13-4EC8-28BD1FBB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1B825E-DAE5-6DB3-062E-8388BB9D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6661DE-370E-9ECF-FD03-232D158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2200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7A4CFD5-C6FB-FCD6-DB7C-E8949D45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5"/>
            <a:ext cx="10515600" cy="949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75417D-AFDB-1258-4E73-82630D31B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52369"/>
            <a:ext cx="10515600" cy="4224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09E6A6-E719-A5F2-7F7D-F123947E1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B0243C-77E0-2DA9-9607-89B039E14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9996"/>
            <a:ext cx="41148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73EA47-AB42-609D-B813-BB61DCA34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Forma&#10;&#10;O conteúdo gerado por IA pode estar incorreto.">
            <a:extLst>
              <a:ext uri="{FF2B5EF4-FFF2-40B4-BE49-F238E27FC236}">
                <a16:creationId xmlns:a16="http://schemas.microsoft.com/office/drawing/2014/main" id="{16AB231B-4360-DD83-3888-B96EBC4E034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6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49" r:id="rId13"/>
    <p:sldLayoutId id="2147483660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59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39149E8-69B2-F47F-188F-61D01941E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545" y="1141758"/>
            <a:ext cx="4437690" cy="4574483"/>
          </a:xfrm>
        </p:spPr>
        <p:txBody>
          <a:bodyPr/>
          <a:lstStyle/>
          <a:p>
            <a:pPr lvl="1"/>
            <a:r>
              <a:rPr lang="pt-BR" dirty="0"/>
              <a:t>Você tem sido boa notícia para alguém?</a:t>
            </a:r>
          </a:p>
        </p:txBody>
      </p:sp>
    </p:spTree>
    <p:extLst>
      <p:ext uri="{BB962C8B-B14F-4D97-AF65-F5344CB8AC3E}">
        <p14:creationId xmlns:p14="http://schemas.microsoft.com/office/powerpoint/2010/main" val="130683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D1B78CF-FE44-9745-84E8-6F1442A2F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pt-BR" dirty="0"/>
              <a:t>O Espírito quer encher sua vida de propósito; não para performance, mas para compaixão. “</a:t>
            </a:r>
            <a:r>
              <a:rPr lang="pt-BR" i="1" dirty="0"/>
              <a:t>O evangelho de Jesus significa auxílio para os pobres, luz para os ignorantes, alívio da angústia para os sofredores e libertação para os escravos do pecado</a:t>
            </a:r>
            <a:r>
              <a:rPr lang="pt-BR" dirty="0"/>
              <a:t>.”</a:t>
            </a:r>
          </a:p>
          <a:p>
            <a:pPr lvl="1"/>
            <a:r>
              <a:rPr lang="pt-BR" dirty="0"/>
              <a:t>Comentário Bíblico Adventista, v. 5, p. 801</a:t>
            </a:r>
          </a:p>
        </p:txBody>
      </p:sp>
    </p:spTree>
    <p:extLst>
      <p:ext uri="{BB962C8B-B14F-4D97-AF65-F5344CB8AC3E}">
        <p14:creationId xmlns:p14="http://schemas.microsoft.com/office/powerpoint/2010/main" val="46066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059ECDA-32D2-2496-EBBC-7C86F2543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51" y="775283"/>
            <a:ext cx="4868614" cy="4963366"/>
          </a:xfrm>
        </p:spPr>
        <p:txBody>
          <a:bodyPr/>
          <a:lstStyle/>
          <a:p>
            <a:pPr lvl="1"/>
            <a:r>
              <a:rPr lang="pt-BR" dirty="0"/>
              <a:t>III – O Espírito liberta e cura (v. 18). </a:t>
            </a:r>
          </a:p>
          <a:p>
            <a:pPr lvl="2"/>
            <a:r>
              <a:rPr lang="pt-BR" dirty="0"/>
              <a:t>“[...] enviou-me para proclamar libertação aos cativos e restauração da vista aos cegos, para pôr em liberdade os oprimidos.”</a:t>
            </a:r>
          </a:p>
        </p:txBody>
      </p:sp>
    </p:spTree>
    <p:extLst>
      <p:ext uri="{BB962C8B-B14F-4D97-AF65-F5344CB8AC3E}">
        <p14:creationId xmlns:p14="http://schemas.microsoft.com/office/powerpoint/2010/main" val="382351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D2E9222-DD8F-024A-064C-6015945BA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44993"/>
            <a:ext cx="4910655" cy="5368013"/>
          </a:xfrm>
        </p:spPr>
        <p:txBody>
          <a:bodyPr/>
          <a:lstStyle/>
          <a:p>
            <a:pPr lvl="3"/>
            <a:r>
              <a:rPr lang="pt-BR" dirty="0"/>
              <a:t>Libertar os cativos;</a:t>
            </a:r>
          </a:p>
          <a:p>
            <a:pPr lvl="3"/>
            <a:r>
              <a:rPr lang="pt-BR" dirty="0"/>
              <a:t>Recuperar a visão aos cegos;</a:t>
            </a:r>
          </a:p>
          <a:p>
            <a:pPr lvl="3"/>
            <a:r>
              <a:rPr lang="pt-BR" dirty="0"/>
              <a:t>Colocar em liberdade os oprimidos.</a:t>
            </a:r>
          </a:p>
        </p:txBody>
      </p:sp>
    </p:spTree>
    <p:extLst>
      <p:ext uri="{BB962C8B-B14F-4D97-AF65-F5344CB8AC3E}">
        <p14:creationId xmlns:p14="http://schemas.microsoft.com/office/powerpoint/2010/main" val="427802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B513896-46E8-7BAD-DE5A-D9283C1B2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445" y="911372"/>
            <a:ext cx="4460212" cy="4848162"/>
          </a:xfrm>
        </p:spPr>
        <p:txBody>
          <a:bodyPr/>
          <a:lstStyle/>
          <a:p>
            <a:pPr lvl="1"/>
            <a:r>
              <a:rPr lang="pt-BR" dirty="0"/>
              <a:t>A promessa do Espírito é libertação real.</a:t>
            </a:r>
          </a:p>
        </p:txBody>
      </p:sp>
    </p:spTree>
    <p:extLst>
      <p:ext uri="{BB962C8B-B14F-4D97-AF65-F5344CB8AC3E}">
        <p14:creationId xmlns:p14="http://schemas.microsoft.com/office/powerpoint/2010/main" val="47228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3C443D5-2A7C-F693-5CCE-7848F039D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6803" y="1059873"/>
            <a:ext cx="7125197" cy="4738254"/>
          </a:xfrm>
        </p:spPr>
        <p:txBody>
          <a:bodyPr/>
          <a:lstStyle/>
          <a:p>
            <a:pPr lvl="1"/>
            <a:r>
              <a:rPr lang="pt-BR" dirty="0"/>
              <a:t>IV – O Espírito inaugura o tempo da graça (v. 19–21).</a:t>
            </a:r>
          </a:p>
          <a:p>
            <a:pPr lvl="2"/>
            <a:r>
              <a:rPr lang="pt-BR" dirty="0"/>
              <a:t>“[...] e proclamar o ano aceitável do Senhor. [...] Hoje se cumpriu a Escritura [...]”</a:t>
            </a:r>
          </a:p>
        </p:txBody>
      </p:sp>
    </p:spTree>
    <p:extLst>
      <p:ext uri="{BB962C8B-B14F-4D97-AF65-F5344CB8AC3E}">
        <p14:creationId xmlns:p14="http://schemas.microsoft.com/office/powerpoint/2010/main" val="294674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9895B2E-4D02-9B1E-C0DC-B8A076AD6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351" y="906948"/>
            <a:ext cx="5671495" cy="5044103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“O ano aceitável” é uma referência ao jubileu; tempo de perdão, libertação e restituição. </a:t>
            </a:r>
          </a:p>
          <a:p>
            <a:pPr lvl="3"/>
            <a:r>
              <a:rPr lang="pt-BR" dirty="0"/>
              <a:t>A missão de Cristo, ungido pelo Espírito, não é futura, mas presente. </a:t>
            </a:r>
          </a:p>
          <a:p>
            <a:pPr lvl="3"/>
            <a:r>
              <a:rPr lang="pt-BR" dirty="0"/>
              <a:t>Jesus fecha o rolo, senta-Se e declara: “Hoje se cumpriu”. </a:t>
            </a:r>
          </a:p>
        </p:txBody>
      </p:sp>
    </p:spTree>
    <p:extLst>
      <p:ext uri="{BB962C8B-B14F-4D97-AF65-F5344CB8AC3E}">
        <p14:creationId xmlns:p14="http://schemas.microsoft.com/office/powerpoint/2010/main" val="36642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DF4F425-C527-4745-DD3A-CFB0F7143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9527" y="1508165"/>
            <a:ext cx="5332022" cy="4049487"/>
          </a:xfrm>
        </p:spPr>
        <p:txBody>
          <a:bodyPr/>
          <a:lstStyle/>
          <a:p>
            <a:pPr lvl="1"/>
            <a:r>
              <a:rPr lang="pt-BR" dirty="0"/>
              <a:t>O Espírito que ungiu Jesus está disponível hoje para transformar sua vida e conduzir sua missão.</a:t>
            </a:r>
          </a:p>
        </p:txBody>
      </p:sp>
    </p:spTree>
    <p:extLst>
      <p:ext uri="{BB962C8B-B14F-4D97-AF65-F5344CB8AC3E}">
        <p14:creationId xmlns:p14="http://schemas.microsoft.com/office/powerpoint/2010/main" val="386785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1E0FAE0-0DD3-D696-47EB-CC63DFBEE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016" y="1295864"/>
            <a:ext cx="6045772" cy="4266272"/>
          </a:xfrm>
        </p:spPr>
        <p:txBody>
          <a:bodyPr/>
          <a:lstStyle/>
          <a:p>
            <a:pPr lvl="1" algn="l"/>
            <a:r>
              <a:rPr lang="pt-BR" dirty="0"/>
              <a:t>O Espírito Santo:</a:t>
            </a:r>
          </a:p>
          <a:p>
            <a:pPr lvl="3"/>
            <a:r>
              <a:rPr lang="pt-BR" dirty="0"/>
              <a:t>Capacita-nos quando somos fracos;</a:t>
            </a:r>
          </a:p>
          <a:p>
            <a:pPr lvl="3"/>
            <a:r>
              <a:rPr lang="pt-BR" dirty="0"/>
              <a:t>Envia-nos mesmo quando nos sentimos indignos;</a:t>
            </a:r>
          </a:p>
          <a:p>
            <a:pPr lvl="3"/>
            <a:r>
              <a:rPr lang="pt-BR" dirty="0"/>
              <a:t>Usa-nos para alcançar os que foram esquecidos;</a:t>
            </a:r>
          </a:p>
          <a:p>
            <a:pPr lvl="3"/>
            <a:r>
              <a:rPr lang="pt-BR" dirty="0"/>
              <a:t>Transforma-nos para sermos boas-novas aos que sofrem.</a:t>
            </a:r>
          </a:p>
        </p:txBody>
      </p:sp>
    </p:spTree>
    <p:extLst>
      <p:ext uri="{BB962C8B-B14F-4D97-AF65-F5344CB8AC3E}">
        <p14:creationId xmlns:p14="http://schemas.microsoft.com/office/powerpoint/2010/main" val="378525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76AFDD7-71E1-DA2C-5F9E-47E383C8B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1331" y="1101377"/>
            <a:ext cx="5077729" cy="5050041"/>
          </a:xfrm>
        </p:spPr>
        <p:txBody>
          <a:bodyPr/>
          <a:lstStyle/>
          <a:p>
            <a:r>
              <a:rPr lang="pt-BR" dirty="0"/>
              <a:t>Você está disposto a deixar o Espírito Santo usar sua vida como instrumento de libertação e esperança?</a:t>
            </a:r>
          </a:p>
        </p:txBody>
      </p:sp>
    </p:spTree>
    <p:extLst>
      <p:ext uri="{BB962C8B-B14F-4D97-AF65-F5344CB8AC3E}">
        <p14:creationId xmlns:p14="http://schemas.microsoft.com/office/powerpoint/2010/main" val="359948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119A8C-8DF7-D856-859D-508FCA6C1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4033" y="1332153"/>
            <a:ext cx="1542060" cy="1112050"/>
          </a:xfrm>
        </p:spPr>
        <p:txBody>
          <a:bodyPr/>
          <a:lstStyle/>
          <a:p>
            <a:r>
              <a:rPr lang="pt-BR" sz="6600" dirty="0"/>
              <a:t>9</a:t>
            </a:r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85F641F6-3329-3E1B-B1A8-6CD22B562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42200" y="2014002"/>
            <a:ext cx="6268503" cy="308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7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Vertical 3">
            <a:extLst>
              <a:ext uri="{FF2B5EF4-FFF2-40B4-BE49-F238E27FC236}">
                <a16:creationId xmlns:a16="http://schemas.microsoft.com/office/drawing/2014/main" id="{DA3CE2B4-5C2D-8249-699E-735B3B606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58166" y="1273630"/>
            <a:ext cx="8875667" cy="4572000"/>
          </a:xfrm>
        </p:spPr>
        <p:txBody>
          <a:bodyPr/>
          <a:lstStyle/>
          <a:p>
            <a:r>
              <a:rPr lang="pt-BR" dirty="0"/>
              <a:t>“Então Jesus, no poder do Espírito, voltou para a Galileia [...]. ‘O Espírito do Senhor está sobre mim, porque ele me ungiu para evangelizar os pobres [...]’” (v. 14, 18).</a:t>
            </a:r>
          </a:p>
          <a:p>
            <a:pPr lvl="1"/>
            <a:r>
              <a:rPr lang="pt-BR" dirty="0"/>
              <a:t>Lucas 4:14–21 </a:t>
            </a:r>
          </a:p>
        </p:txBody>
      </p:sp>
    </p:spTree>
    <p:extLst>
      <p:ext uri="{BB962C8B-B14F-4D97-AF65-F5344CB8AC3E}">
        <p14:creationId xmlns:p14="http://schemas.microsoft.com/office/powerpoint/2010/main" val="21329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ABACCF-11D5-E68D-3723-5E529D175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907" y="1175657"/>
            <a:ext cx="5560659" cy="4949101"/>
          </a:xfrm>
        </p:spPr>
        <p:txBody>
          <a:bodyPr/>
          <a:lstStyle/>
          <a:p>
            <a:r>
              <a:rPr lang="pt-BR" dirty="0"/>
              <a:t>A missão do Espírito não está no passado; continua no presente, em mim, em você, em todo aquele que se deixa encher.</a:t>
            </a:r>
          </a:p>
        </p:txBody>
      </p:sp>
    </p:spTree>
    <p:extLst>
      <p:ext uri="{BB962C8B-B14F-4D97-AF65-F5344CB8AC3E}">
        <p14:creationId xmlns:p14="http://schemas.microsoft.com/office/powerpoint/2010/main" val="265027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38BD9D5-90B8-804E-C0A4-7ADAA57FF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77" y="615599"/>
            <a:ext cx="5049474" cy="5341794"/>
          </a:xfrm>
        </p:spPr>
        <p:txBody>
          <a:bodyPr/>
          <a:lstStyle/>
          <a:p>
            <a:pPr lvl="1"/>
            <a:r>
              <a:rPr lang="pt-BR" dirty="0"/>
              <a:t>O Espírito capacita para a missão (v. 14).</a:t>
            </a:r>
          </a:p>
          <a:p>
            <a:pPr lvl="2"/>
            <a:r>
              <a:rPr lang="pt-BR" dirty="0"/>
              <a:t>“Jesus, no poder do Espírito, voltou para a Galileia [...]”</a:t>
            </a:r>
          </a:p>
        </p:txBody>
      </p:sp>
    </p:spTree>
    <p:extLst>
      <p:ext uri="{BB962C8B-B14F-4D97-AF65-F5344CB8AC3E}">
        <p14:creationId xmlns:p14="http://schemas.microsoft.com/office/powerpoint/2010/main" val="181628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D187BE6-8CAA-8525-07AC-D38860D2F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050" y="733425"/>
            <a:ext cx="7004050" cy="5391150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Jesus não começou Sua missão na força humana, mas no poder do Espírito.</a:t>
            </a:r>
            <a:br>
              <a:rPr lang="pt-BR" dirty="0"/>
            </a:br>
            <a:endParaRPr lang="pt-BR" dirty="0"/>
          </a:p>
          <a:p>
            <a:pPr lvl="3"/>
            <a:r>
              <a:rPr lang="pt-BR" dirty="0"/>
              <a:t>O Espírito não apenas fortalece, mas envia. </a:t>
            </a:r>
            <a:br>
              <a:rPr lang="pt-BR" dirty="0"/>
            </a:br>
            <a:endParaRPr lang="pt-BR" dirty="0"/>
          </a:p>
          <a:p>
            <a:pPr lvl="3"/>
            <a:r>
              <a:rPr lang="pt-BR" dirty="0"/>
              <a:t>O retorno à Galileia é um retorno aos simples, aos marginalizados. 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222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E6BB7DA-CD36-3A23-C45D-EB89DB890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234" y="670179"/>
            <a:ext cx="5530766" cy="5352249"/>
          </a:xfrm>
        </p:spPr>
        <p:txBody>
          <a:bodyPr/>
          <a:lstStyle/>
          <a:p>
            <a:pPr lvl="1"/>
            <a:r>
              <a:rPr lang="pt-BR" dirty="0"/>
              <a:t>A missão não é para super-heróis espirituais, mas para gente cheia do Espírito.</a:t>
            </a:r>
          </a:p>
        </p:txBody>
      </p:sp>
    </p:spTree>
    <p:extLst>
      <p:ext uri="{BB962C8B-B14F-4D97-AF65-F5344CB8AC3E}">
        <p14:creationId xmlns:p14="http://schemas.microsoft.com/office/powerpoint/2010/main" val="416330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5C76AAE-EBBB-B140-A116-E9C4B6444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9366" y="850097"/>
            <a:ext cx="5835566" cy="5157806"/>
          </a:xfrm>
        </p:spPr>
        <p:txBody>
          <a:bodyPr/>
          <a:lstStyle/>
          <a:p>
            <a:pPr lvl="1"/>
            <a:r>
              <a:rPr lang="pt-BR" dirty="0"/>
              <a:t>II – O Espírito ungiu para as boas-novas (v. 18).</a:t>
            </a:r>
          </a:p>
          <a:p>
            <a:pPr lvl="2"/>
            <a:r>
              <a:rPr lang="pt-BR" dirty="0"/>
              <a:t>“O Espírito do Senhor está sobre mim, porque ele me ungiu para evangelizar os pobres [...]”</a:t>
            </a:r>
          </a:p>
        </p:txBody>
      </p:sp>
    </p:spTree>
    <p:extLst>
      <p:ext uri="{BB962C8B-B14F-4D97-AF65-F5344CB8AC3E}">
        <p14:creationId xmlns:p14="http://schemas.microsoft.com/office/powerpoint/2010/main" val="102903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B1A98DF-C3DD-3098-2E7E-42EC74475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068" y="715396"/>
            <a:ext cx="5698932" cy="5427207"/>
          </a:xfrm>
        </p:spPr>
        <p:txBody>
          <a:bodyPr/>
          <a:lstStyle/>
          <a:p>
            <a:pPr lvl="3"/>
            <a:r>
              <a:rPr lang="pt-BR" dirty="0"/>
              <a:t>Jesus declara: “o Espírito está sobre mim”; essa é a fonte da missão.</a:t>
            </a:r>
          </a:p>
          <a:p>
            <a:pPr lvl="3"/>
            <a:r>
              <a:rPr lang="pt-BR" dirty="0"/>
              <a:t>A primeira ênfase: evangelizar </a:t>
            </a:r>
            <a:br>
              <a:rPr lang="pt-BR" dirty="0"/>
            </a:br>
            <a:r>
              <a:rPr lang="pt-BR" dirty="0"/>
              <a:t>os pobres.</a:t>
            </a:r>
          </a:p>
          <a:p>
            <a:pPr lvl="3"/>
            <a:r>
              <a:rPr lang="pt-BR" dirty="0"/>
              <a:t>A missão de Jesus é boa notícia para quem só tem recebido más notícias. </a:t>
            </a:r>
          </a:p>
          <a:p>
            <a:pPr marL="0" lvl="3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916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sermão 11- O dom do Espírito">
  <a:themeElements>
    <a:clrScheme name="Laranja Amare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ba6853ecf8f9a3b279586c799b23a18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ef3accb206e4d9c515eeb595286ade8c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AF11B27C-3124-4550-9CEA-A69751870CD7}"/>
</file>

<file path=customXml/itemProps2.xml><?xml version="1.0" encoding="utf-8"?>
<ds:datastoreItem xmlns:ds="http://schemas.openxmlformats.org/officeDocument/2006/customXml" ds:itemID="{1104C86A-47C1-4E12-9B4A-4167C080A35A}"/>
</file>

<file path=customXml/itemProps3.xml><?xml version="1.0" encoding="utf-8"?>
<ds:datastoreItem xmlns:ds="http://schemas.openxmlformats.org/officeDocument/2006/customXml" ds:itemID="{C065F8BE-5D34-41D8-917C-76A7D5E8C77E}"/>
</file>

<file path=docProps/app.xml><?xml version="1.0" encoding="utf-8"?>
<Properties xmlns="http://schemas.openxmlformats.org/officeDocument/2006/extended-properties" xmlns:vt="http://schemas.openxmlformats.org/officeDocument/2006/docPropsVTypes">
  <Template>sermão 11- O dom do Espírito</Template>
  <TotalTime>3396</TotalTime>
  <Words>490</Words>
  <Application>Microsoft Office PowerPoint</Application>
  <PresentationFormat>Widescreen</PresentationFormat>
  <Paragraphs>38</Paragraphs>
  <Slides>20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Fonte do Sistema Regular</vt:lpstr>
      <vt:lpstr>sermão 11- O dom do Espírito</vt:lpstr>
      <vt:lpstr>Apresentação do PowerPoint</vt:lpstr>
      <vt:lpstr>9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DSA - Beatriz de Albuquerque Ozorio Rago</cp:lastModifiedBy>
  <cp:revision>7</cp:revision>
  <dcterms:created xsi:type="dcterms:W3CDTF">2025-08-26T18:56:55Z</dcterms:created>
  <dcterms:modified xsi:type="dcterms:W3CDTF">2025-09-19T14:30:35Z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