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</p:sldMasterIdLst>
  <p:notesMasterIdLst>
    <p:notesMasterId r:id="rId38"/>
  </p:notesMasterIdLst>
  <p:handoutMasterIdLst>
    <p:handoutMasterId r:id="rId39"/>
  </p:handoutMasterIdLst>
  <p:sldIdLst>
    <p:sldId id="256" r:id="rId2"/>
    <p:sldId id="286" r:id="rId3"/>
    <p:sldId id="287" r:id="rId4"/>
    <p:sldId id="257" r:id="rId5"/>
    <p:sldId id="258" r:id="rId6"/>
    <p:sldId id="288" r:id="rId7"/>
    <p:sldId id="259" r:id="rId8"/>
    <p:sldId id="260" r:id="rId9"/>
    <p:sldId id="289" r:id="rId10"/>
    <p:sldId id="261" r:id="rId11"/>
    <p:sldId id="262" r:id="rId12"/>
    <p:sldId id="290" r:id="rId13"/>
    <p:sldId id="291" r:id="rId14"/>
    <p:sldId id="263" r:id="rId15"/>
    <p:sldId id="264" r:id="rId16"/>
    <p:sldId id="265" r:id="rId17"/>
    <p:sldId id="266" r:id="rId18"/>
    <p:sldId id="297" r:id="rId19"/>
    <p:sldId id="267" r:id="rId20"/>
    <p:sldId id="268" r:id="rId21"/>
    <p:sldId id="269" r:id="rId22"/>
    <p:sldId id="292" r:id="rId23"/>
    <p:sldId id="271" r:id="rId24"/>
    <p:sldId id="272" r:id="rId25"/>
    <p:sldId id="293" r:id="rId26"/>
    <p:sldId id="273" r:id="rId27"/>
    <p:sldId id="274" r:id="rId28"/>
    <p:sldId id="294" r:id="rId29"/>
    <p:sldId id="275" r:id="rId30"/>
    <p:sldId id="276" r:id="rId31"/>
    <p:sldId id="295" r:id="rId32"/>
    <p:sldId id="277" r:id="rId33"/>
    <p:sldId id="296" r:id="rId34"/>
    <p:sldId id="278" r:id="rId35"/>
    <p:sldId id="279" r:id="rId36"/>
    <p:sldId id="298" r:id="rId3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000066"/>
    <a:srgbClr val="99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4DCC3291-B949-4DE7-8C48-E30456A210B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7C3C00A9-3B85-49EB-AD73-73786135E6F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74756" name="Rectangle 4">
            <a:extLst>
              <a:ext uri="{FF2B5EF4-FFF2-40B4-BE49-F238E27FC236}">
                <a16:creationId xmlns:a16="http://schemas.microsoft.com/office/drawing/2014/main" id="{19DBEB49-7E3F-4F4F-ABB2-FEA67A88B2C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pt-BR" altLang="pt-BR"/>
              <a:t>IAEMG</a:t>
            </a:r>
          </a:p>
        </p:txBody>
      </p:sp>
      <p:sp>
        <p:nvSpPr>
          <p:cNvPr id="74757" name="Rectangle 5">
            <a:extLst>
              <a:ext uri="{FF2B5EF4-FFF2-40B4-BE49-F238E27FC236}">
                <a16:creationId xmlns:a16="http://schemas.microsoft.com/office/drawing/2014/main" id="{08FB5FFD-8DB0-4856-9386-31B8C3F1DF9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863FE8-3FCD-4E82-A141-DF39B117CEB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75A214CC-9925-4F81-86AF-0D93994061D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0D93AB76-14F1-4AA9-88A7-A16C10D2B9C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21DF5708-F124-4493-800A-319A385CFC1C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684904B8-014A-4F20-AFE8-A01B1D089D3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66566" name="Rectangle 6">
            <a:extLst>
              <a:ext uri="{FF2B5EF4-FFF2-40B4-BE49-F238E27FC236}">
                <a16:creationId xmlns:a16="http://schemas.microsoft.com/office/drawing/2014/main" id="{730FCB94-012C-40C8-8597-615553F807E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pt-BR" altLang="pt-BR"/>
              <a:t>IAEMG</a:t>
            </a:r>
          </a:p>
        </p:txBody>
      </p:sp>
      <p:sp>
        <p:nvSpPr>
          <p:cNvPr id="66567" name="Rectangle 7">
            <a:extLst>
              <a:ext uri="{FF2B5EF4-FFF2-40B4-BE49-F238E27FC236}">
                <a16:creationId xmlns:a16="http://schemas.microsoft.com/office/drawing/2014/main" id="{E7AC6199-9574-4DF2-A255-49E9A83EF8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221CFD-1492-4588-A7CF-0DE1C34E65A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70D4B4DA-3119-48D2-9233-C4425BB256C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 altLang="pt-BR"/>
              <a:t>IAEMG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20F5B83-F78E-494B-85B0-6E77EBB5B2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F85363-DD69-48A4-8D64-13255465C133}" type="slidenum">
              <a:rPr lang="pt-BR" altLang="pt-BR"/>
              <a:pPr/>
              <a:t>1</a:t>
            </a:fld>
            <a:endParaRPr lang="pt-BR" altLang="pt-BR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8931D8D1-7B29-4AA5-A879-7ADA2F3858A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7E6CC2E0-BBDE-4578-B5A5-B0F349A3F5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>
            <a:extLst>
              <a:ext uri="{FF2B5EF4-FFF2-40B4-BE49-F238E27FC236}">
                <a16:creationId xmlns:a16="http://schemas.microsoft.com/office/drawing/2014/main" id="{CECF9857-8129-48AD-B85F-B35C351A7DF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3251" name="Rectangle 3">
              <a:extLst>
                <a:ext uri="{FF2B5EF4-FFF2-40B4-BE49-F238E27FC236}">
                  <a16:creationId xmlns:a16="http://schemas.microsoft.com/office/drawing/2014/main" id="{AE113394-9966-4025-AE14-391300F173E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53252" name="Rectangle 4">
              <a:extLst>
                <a:ext uri="{FF2B5EF4-FFF2-40B4-BE49-F238E27FC236}">
                  <a16:creationId xmlns:a16="http://schemas.microsoft.com/office/drawing/2014/main" id="{AB468EEA-1EA4-4EC1-A805-032E41E1712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53253" name="Group 5">
              <a:extLst>
                <a:ext uri="{FF2B5EF4-FFF2-40B4-BE49-F238E27FC236}">
                  <a16:creationId xmlns:a16="http://schemas.microsoft.com/office/drawing/2014/main" id="{DFAF03AE-98D9-4CBB-B950-16C868E424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53254" name="Rectangle 6">
                <a:extLst>
                  <a:ext uri="{FF2B5EF4-FFF2-40B4-BE49-F238E27FC236}">
                    <a16:creationId xmlns:a16="http://schemas.microsoft.com/office/drawing/2014/main" id="{597C8DD4-BDFA-4AE0-AAF0-3FBC5AF0418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255" name="Rectangle 7">
                <a:extLst>
                  <a:ext uri="{FF2B5EF4-FFF2-40B4-BE49-F238E27FC236}">
                    <a16:creationId xmlns:a16="http://schemas.microsoft.com/office/drawing/2014/main" id="{D9BBD3C2-41BC-4A2B-9C50-6B9BC108665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256" name="Rectangle 8">
                <a:extLst>
                  <a:ext uri="{FF2B5EF4-FFF2-40B4-BE49-F238E27FC236}">
                    <a16:creationId xmlns:a16="http://schemas.microsoft.com/office/drawing/2014/main" id="{CB3C39A6-CCC5-4743-BB59-D338C79DE3E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257" name="Rectangle 9">
                <a:extLst>
                  <a:ext uri="{FF2B5EF4-FFF2-40B4-BE49-F238E27FC236}">
                    <a16:creationId xmlns:a16="http://schemas.microsoft.com/office/drawing/2014/main" id="{B648C7C0-8282-4C12-9FE6-11F71154E01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258" name="Rectangle 10">
                <a:extLst>
                  <a:ext uri="{FF2B5EF4-FFF2-40B4-BE49-F238E27FC236}">
                    <a16:creationId xmlns:a16="http://schemas.microsoft.com/office/drawing/2014/main" id="{C2CDC6C0-86F2-471B-820F-2CF4F349C07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259" name="Rectangle 11">
                <a:extLst>
                  <a:ext uri="{FF2B5EF4-FFF2-40B4-BE49-F238E27FC236}">
                    <a16:creationId xmlns:a16="http://schemas.microsoft.com/office/drawing/2014/main" id="{DC0BBAF5-742C-4045-9CCB-0C4AEAF66FD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260" name="Rectangle 12">
                <a:extLst>
                  <a:ext uri="{FF2B5EF4-FFF2-40B4-BE49-F238E27FC236}">
                    <a16:creationId xmlns:a16="http://schemas.microsoft.com/office/drawing/2014/main" id="{B0B841C5-39F0-441B-90BD-1C1E2966039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261" name="Rectangle 13">
                <a:extLst>
                  <a:ext uri="{FF2B5EF4-FFF2-40B4-BE49-F238E27FC236}">
                    <a16:creationId xmlns:a16="http://schemas.microsoft.com/office/drawing/2014/main" id="{F96F3554-D64C-4F4A-B294-E5AA5F46CDD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262" name="Rectangle 14">
                <a:extLst>
                  <a:ext uri="{FF2B5EF4-FFF2-40B4-BE49-F238E27FC236}">
                    <a16:creationId xmlns:a16="http://schemas.microsoft.com/office/drawing/2014/main" id="{C721B29C-27AA-4DC6-AB58-FD035734828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263" name="Rectangle 15">
                <a:extLst>
                  <a:ext uri="{FF2B5EF4-FFF2-40B4-BE49-F238E27FC236}">
                    <a16:creationId xmlns:a16="http://schemas.microsoft.com/office/drawing/2014/main" id="{9D41DC8F-C16F-4F82-8FA9-00300754391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53264" name="Rectangle 16">
            <a:extLst>
              <a:ext uri="{FF2B5EF4-FFF2-40B4-BE49-F238E27FC236}">
                <a16:creationId xmlns:a16="http://schemas.microsoft.com/office/drawing/2014/main" id="{6821AC85-C056-4111-9D59-8BD2E5BD9B7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3265" name="Rectangle 17">
            <a:extLst>
              <a:ext uri="{FF2B5EF4-FFF2-40B4-BE49-F238E27FC236}">
                <a16:creationId xmlns:a16="http://schemas.microsoft.com/office/drawing/2014/main" id="{60C7F94A-A766-4E23-ABCF-FA8943FC439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3266" name="Rectangle 18">
            <a:extLst>
              <a:ext uri="{FF2B5EF4-FFF2-40B4-BE49-F238E27FC236}">
                <a16:creationId xmlns:a16="http://schemas.microsoft.com/office/drawing/2014/main" id="{29E2BFD7-5D88-474D-BF36-2AA6487F2D7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294D607-04CF-4267-9952-C5BFECF4AE40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53267" name="Rectangle 19">
            <a:extLst>
              <a:ext uri="{FF2B5EF4-FFF2-40B4-BE49-F238E27FC236}">
                <a16:creationId xmlns:a16="http://schemas.microsoft.com/office/drawing/2014/main" id="{359467BD-123A-4F64-9EE9-B1023F74273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53268" name="Rectangle 20">
            <a:extLst>
              <a:ext uri="{FF2B5EF4-FFF2-40B4-BE49-F238E27FC236}">
                <a16:creationId xmlns:a16="http://schemas.microsoft.com/office/drawing/2014/main" id="{052F79F6-5F90-43B9-949A-7B8DD76D64A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23672-5390-4EB9-82F7-E33FE800A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C581AF7-A250-4D54-B0AD-E9EF57173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1BEFC3E-D097-4752-8C3F-9D00275E05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BFA1D44-3244-4919-B237-522602BCED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BBB8B5-B1C7-483C-9C88-FED35CE66FB6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81EC61BE-D019-4402-930C-0D886C3BA54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03633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8007E8-FBAB-486E-9842-FDC4C04B33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7D926EC-0025-4814-A894-B420234F7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F204BC4-5353-4195-BECD-170C88B597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D7E9F00-D04C-4447-83C2-0374725D57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C1CBAD-B141-4661-A51E-12045D9D02DF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AF188583-6BC6-4F2D-92BB-2BFFBA69C7B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45109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93A1BE-2074-4771-8A51-2FC3BC48D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B456AA-2175-4C4E-B021-3607A26D6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527BC6A-4B55-45B2-9920-0CCEA92F83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5A43A8A-769E-4644-80FD-6FE754D00E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605B91-0287-4E8F-8FEA-924BEB44B79F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7F53EC8D-F693-4EFC-93AB-1C0016083DB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5337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D8227-D2AA-4A93-B640-F7449F4F7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E7589A4-A7DD-4B3A-9C1E-0EAF61820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8B93B1A-A1CB-48B4-BA31-14D55B37EC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290C1D-E1AC-4C19-8578-BCC9591B2A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EEAF36-A86A-4D85-9275-14DEA39A3D7D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BC224700-BBEC-4868-9E0E-5CFDE897DD7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6268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13A2F4-510E-4FEB-B1C0-7C596E7A9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D45534-3690-43E0-BE95-FAB0B11D08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4AF3A02-47E2-42C2-9E22-EFA693B50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58358D-D53C-4123-AD06-5A84A21D7C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F7087C-0E45-4ABF-A1F8-02FC555383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897477-A63E-42FE-AC31-9E5B5352CB6B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1ED8F0B-45C0-49B8-858F-6A1F2A6DEC5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72469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FDAC93-8CDB-417F-91BB-0DB728B34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2D4DEA0-9FEC-458E-BEE6-8661ADC84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2A52B44-5DAF-49E5-9688-E1BB8FEC1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5C3FBFA-15F9-40C4-AFA3-20A56805EB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F0A595A-491C-4869-8B9F-039F800ACF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88F05729-96AB-4683-817B-6BD21CF4C9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071DE3E8-710B-45B3-A161-FB0D3896B2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0CF8B7-5CEC-4265-8125-384EB1C4F2C9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9" name="Espaço Reservado para Data 8">
            <a:extLst>
              <a:ext uri="{FF2B5EF4-FFF2-40B4-BE49-F238E27FC236}">
                <a16:creationId xmlns:a16="http://schemas.microsoft.com/office/drawing/2014/main" id="{A97FCDFB-FB86-4E3B-BB50-D53BE4FAA20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2726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00452C-9EA5-4E4F-BADE-C3D618281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BBD67B0-DAD4-494D-8AAC-FE4117DD45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573F418-7A8E-4D72-96FD-D100AD452C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2F5F0D-4B04-4AFD-8EB8-0ACE96910E87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0B4CE68-31F6-465C-98D5-1C27E1A01A6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80588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A53A8424-042B-4C1C-861B-C4F768012C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6EB0500-F66E-4AA3-998F-63942C91E0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DB8D67-9A12-4426-8400-871F1472EB3A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D0C429-7071-4A3C-B9E8-05011871EB9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687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FA7E8B-7573-4D84-A9F1-1F79BB709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F38A0A-F2A4-4CCB-92F7-6F1C2C434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6DCCA33-1E5E-4C35-A79D-EC1101820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D728A1-E370-4269-B63E-E1E3B20F52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C2805B-F24C-451B-ACF9-96936C27E3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7D0ECB-209B-4C02-AA00-A1AC2B20033E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101AD1C-2E36-4B1D-A3A2-58B9740B8F9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87257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F7C0D4-1A37-4647-92C3-B44AE5DFB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9E0B416-0465-495D-BC51-C6E43B6ADA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2CC8666-E7F8-4753-990B-B86922674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831884-B3AF-4473-93F1-61BCF6A1E7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AEF03C1-B2EB-486D-B66A-66D8578ABF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861942-1AF9-42F1-9FB5-65115EF033E1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D63B909-0BEF-4052-8D2F-DFB22596D5D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7220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0176DEB7-5A61-404F-AFC8-E1A8240D295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pt-BR" altLang="pt-BR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ED32C062-0B8E-4C20-8375-8091266F2A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fld id="{11753D58-454F-4ECB-A272-1DDF91703A4D}" type="slidenum">
              <a:rPr lang="pt-BR" altLang="pt-BR"/>
              <a:pPr/>
              <a:t>‹nº›</a:t>
            </a:fld>
            <a:endParaRPr lang="pt-BR" altLang="pt-BR"/>
          </a:p>
        </p:txBody>
      </p:sp>
      <p:grpSp>
        <p:nvGrpSpPr>
          <p:cNvPr id="52228" name="Group 4">
            <a:extLst>
              <a:ext uri="{FF2B5EF4-FFF2-40B4-BE49-F238E27FC236}">
                <a16:creationId xmlns:a16="http://schemas.microsoft.com/office/drawing/2014/main" id="{2637C76E-4240-4475-A220-597F0F98083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52229" name="Rectangle 5">
              <a:extLst>
                <a:ext uri="{FF2B5EF4-FFF2-40B4-BE49-F238E27FC236}">
                  <a16:creationId xmlns:a16="http://schemas.microsoft.com/office/drawing/2014/main" id="{C5E2A87C-63FB-4770-9CCF-1B67B0BCC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52230" name="Rectangle 6">
              <a:extLst>
                <a:ext uri="{FF2B5EF4-FFF2-40B4-BE49-F238E27FC236}">
                  <a16:creationId xmlns:a16="http://schemas.microsoft.com/office/drawing/2014/main" id="{918B4AB0-7D3C-4748-83E0-7BC197630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52231" name="Rectangle 7">
              <a:extLst>
                <a:ext uri="{FF2B5EF4-FFF2-40B4-BE49-F238E27FC236}">
                  <a16:creationId xmlns:a16="http://schemas.microsoft.com/office/drawing/2014/main" id="{99671013-F067-45F6-B363-30C98C285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hlink"/>
                </a:solidFill>
              </a:endParaRPr>
            </a:p>
          </p:txBody>
        </p:sp>
        <p:sp>
          <p:nvSpPr>
            <p:cNvPr id="52232" name="Rectangle 8">
              <a:extLst>
                <a:ext uri="{FF2B5EF4-FFF2-40B4-BE49-F238E27FC236}">
                  <a16:creationId xmlns:a16="http://schemas.microsoft.com/office/drawing/2014/main" id="{9FD36419-E268-4738-9EAA-B3DC2A009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hlink"/>
                </a:solidFill>
              </a:endParaRPr>
            </a:p>
          </p:txBody>
        </p:sp>
        <p:sp>
          <p:nvSpPr>
            <p:cNvPr id="52233" name="Rectangle 9">
              <a:extLst>
                <a:ext uri="{FF2B5EF4-FFF2-40B4-BE49-F238E27FC236}">
                  <a16:creationId xmlns:a16="http://schemas.microsoft.com/office/drawing/2014/main" id="{00D35A2F-499D-4EA5-9582-C21159C9A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accent2"/>
                </a:solidFill>
              </a:endParaRPr>
            </a:p>
          </p:txBody>
        </p:sp>
        <p:sp>
          <p:nvSpPr>
            <p:cNvPr id="52234" name="Rectangle 10">
              <a:extLst>
                <a:ext uri="{FF2B5EF4-FFF2-40B4-BE49-F238E27FC236}">
                  <a16:creationId xmlns:a16="http://schemas.microsoft.com/office/drawing/2014/main" id="{EA48EDFC-CEF0-4AFC-8A41-376298E46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hlink"/>
                </a:solidFill>
              </a:endParaRPr>
            </a:p>
          </p:txBody>
        </p:sp>
        <p:sp>
          <p:nvSpPr>
            <p:cNvPr id="52235" name="Rectangle 11">
              <a:extLst>
                <a:ext uri="{FF2B5EF4-FFF2-40B4-BE49-F238E27FC236}">
                  <a16:creationId xmlns:a16="http://schemas.microsoft.com/office/drawing/2014/main" id="{2B14CCD2-08DB-411E-ADD7-2E3E018C2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52236" name="Rectangle 12">
              <a:extLst>
                <a:ext uri="{FF2B5EF4-FFF2-40B4-BE49-F238E27FC236}">
                  <a16:creationId xmlns:a16="http://schemas.microsoft.com/office/drawing/2014/main" id="{9B61882E-5231-4F23-966E-64599E37F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accent2"/>
                </a:solidFill>
              </a:endParaRPr>
            </a:p>
          </p:txBody>
        </p:sp>
        <p:sp>
          <p:nvSpPr>
            <p:cNvPr id="52237" name="Rectangle 13">
              <a:extLst>
                <a:ext uri="{FF2B5EF4-FFF2-40B4-BE49-F238E27FC236}">
                  <a16:creationId xmlns:a16="http://schemas.microsoft.com/office/drawing/2014/main" id="{00D69A3D-8891-4EBF-9A9B-45F45586D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accent2"/>
                </a:solidFill>
              </a:endParaRPr>
            </a:p>
          </p:txBody>
        </p:sp>
      </p:grpSp>
      <p:sp>
        <p:nvSpPr>
          <p:cNvPr id="52238" name="Rectangle 14">
            <a:extLst>
              <a:ext uri="{FF2B5EF4-FFF2-40B4-BE49-F238E27FC236}">
                <a16:creationId xmlns:a16="http://schemas.microsoft.com/office/drawing/2014/main" id="{991EA502-E3D3-4183-9DC6-1D002B5337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52239" name="Rectangle 15">
            <a:extLst>
              <a:ext uri="{FF2B5EF4-FFF2-40B4-BE49-F238E27FC236}">
                <a16:creationId xmlns:a16="http://schemas.microsoft.com/office/drawing/2014/main" id="{6D6D0199-6DD0-4338-893A-0F2982B80E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52240" name="Rectangle 16">
            <a:extLst>
              <a:ext uri="{FF2B5EF4-FFF2-40B4-BE49-F238E27FC236}">
                <a16:creationId xmlns:a16="http://schemas.microsoft.com/office/drawing/2014/main" id="{0421084D-4A77-4F96-8564-D633540FCAF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>
            <a:extLst>
              <a:ext uri="{FF2B5EF4-FFF2-40B4-BE49-F238E27FC236}">
                <a16:creationId xmlns:a16="http://schemas.microsoft.com/office/drawing/2014/main" id="{2BE1C0F8-E0BF-4470-8DD7-C912139AF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724400"/>
            <a:ext cx="8748712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Bold" panose="020E0705020206020404" pitchFamily="34" charset="0"/>
              </a:rPr>
              <a:t>1- Por que existe a pobreza e o sofrimento?</a:t>
            </a: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B9F1826F-5BA4-44AA-921B-53C7608F1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90513"/>
            <a:ext cx="50419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  <a:latin typeface="Forte" panose="03060902040502070203" pitchFamily="66" charset="0"/>
              </a:rPr>
              <a:t>Ministério de Amor</a:t>
            </a:r>
          </a:p>
        </p:txBody>
      </p:sp>
      <p:pic>
        <p:nvPicPr>
          <p:cNvPr id="2058" name="Picture 10" descr="mg">
            <a:extLst>
              <a:ext uri="{FF2B5EF4-FFF2-40B4-BE49-F238E27FC236}">
                <a16:creationId xmlns:a16="http://schemas.microsoft.com/office/drawing/2014/main" id="{59364B1B-B914-4F1C-8BD5-C157315FC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198688"/>
            <a:ext cx="21209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Text Box 13">
            <a:extLst>
              <a:ext uri="{FF2B5EF4-FFF2-40B4-BE49-F238E27FC236}">
                <a16:creationId xmlns:a16="http://schemas.microsoft.com/office/drawing/2014/main" id="{46E46288-759B-4559-B696-C7C1D1DD8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1747838"/>
            <a:ext cx="169862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200" b="1">
                <a:solidFill>
                  <a:srgbClr val="FFFFFF"/>
                </a:solidFill>
              </a:rPr>
              <a:t>Ellen G White</a:t>
            </a:r>
          </a:p>
          <a:p>
            <a:pPr algn="ctr"/>
            <a:r>
              <a:rPr lang="pt-BR" altLang="pt-BR" sz="1200" b="1">
                <a:solidFill>
                  <a:srgbClr val="FFFFFF"/>
                </a:solidFill>
              </a:rPr>
              <a:t>Pr. Marcelo Carvalho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F9FE3C96-FDD1-4F02-89CB-751D9147C0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F74B5D-9FCE-47FC-BF4B-ED7EDFE654BE}" type="slidenum">
              <a:rPr lang="pt-BR" altLang="pt-BR"/>
              <a:pPr/>
              <a:t>10</a:t>
            </a:fld>
            <a:endParaRPr lang="pt-BR" altLang="pt-BR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C2FDF73-D442-458E-8DE4-34D4CD203F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476250"/>
            <a:ext cx="8229600" cy="60928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66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3. De que forma Deus tem sido desonrado hoje? Isto tem acontecido em nosso meio? 14.2</a:t>
            </a:r>
          </a:p>
        </p:txBody>
      </p:sp>
      <p:pic>
        <p:nvPicPr>
          <p:cNvPr id="7172" name="Picture 4" descr="ma">
            <a:extLst>
              <a:ext uri="{FF2B5EF4-FFF2-40B4-BE49-F238E27FC236}">
                <a16:creationId xmlns:a16="http://schemas.microsoft.com/office/drawing/2014/main" id="{662E6F97-ABC1-45E5-A7A3-323915E49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4450"/>
            <a:ext cx="1150937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4">
            <a:extLst>
              <a:ext uri="{FF2B5EF4-FFF2-40B4-BE49-F238E27FC236}">
                <a16:creationId xmlns:a16="http://schemas.microsoft.com/office/drawing/2014/main" id="{A1BE7C58-C21E-4A79-8042-7BD2A5D505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A84574-FC79-4291-8777-F16F04997BEF}" type="slidenum">
              <a:rPr lang="pt-BR" altLang="pt-BR"/>
              <a:pPr/>
              <a:t>11</a:t>
            </a:fld>
            <a:endParaRPr lang="pt-BR" altLang="pt-BR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5054213-7405-4FF3-B030-490EEF6EAD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504825"/>
            <a:ext cx="8999538" cy="61642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Quando homens que têm sido grandemente abençoados pelo Céu com grande riqueza deixam de executar o desígnio de Deus, e não socorrem os pobres e oprimidos, o Senhor é ofendido, e certamente os visitará.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4">
            <a:extLst>
              <a:ext uri="{FF2B5EF4-FFF2-40B4-BE49-F238E27FC236}">
                <a16:creationId xmlns:a16="http://schemas.microsoft.com/office/drawing/2014/main" id="{8C996F79-90CE-4CD9-ABD4-10FB43CC29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825506-C2A7-4C0B-B500-6BAAA954BFAF}" type="slidenum">
              <a:rPr lang="pt-BR" altLang="pt-BR"/>
              <a:pPr/>
              <a:t>12</a:t>
            </a:fld>
            <a:endParaRPr lang="pt-BR" altLang="pt-BR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0B6B8988-CE27-4DA7-871A-E1596CA46D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890588"/>
            <a:ext cx="8999538" cy="54181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4200" b="1">
                <a:effectLst>
                  <a:outerShdw blurRad="38100" dist="38100" dir="2700000" algn="tl">
                    <a:srgbClr val="C0C0C0"/>
                  </a:outerShdw>
                </a:effectLst>
              </a:rPr>
              <a:t> Eles não têm escusas por reter do próximo o auxílio que Deus pôs em seu poder prodigalizar; e Deus é desonrado, Seu caráter mistificado por Satanás, e Ele é representado como um duro juiz que faz com que venha o sofrimento sobre os seres que criou.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4">
            <a:extLst>
              <a:ext uri="{FF2B5EF4-FFF2-40B4-BE49-F238E27FC236}">
                <a16:creationId xmlns:a16="http://schemas.microsoft.com/office/drawing/2014/main" id="{6DB4AE8A-BBAB-4E89-83ED-B012B3776D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8B8D1A-6041-49A6-A8B5-0284E8490924}" type="slidenum">
              <a:rPr lang="pt-BR" altLang="pt-BR"/>
              <a:pPr/>
              <a:t>13</a:t>
            </a:fld>
            <a:endParaRPr lang="pt-BR" altLang="pt-BR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3442C4F0-B8DA-4A74-A0BE-6D6BA295C8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620713"/>
            <a:ext cx="8893175" cy="5976937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Esta falsa representação do caráter de Deus é feita aparecer como verdade, e assim, pela tentação do inimigo o coração dos homens é endurecido contra Deus. Satanás lança sobre Deus todo o mal que ele próprio induziu os homens a praticarem por não dar de seus meios aos sofredores.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C1ED2DEF-2D60-4DE7-8548-BDF61BFB44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97047-FD0A-46CC-B7D4-7E3359B751F7}" type="slidenum">
              <a:rPr lang="pt-BR" altLang="pt-BR"/>
              <a:pPr/>
              <a:t>14</a:t>
            </a:fld>
            <a:endParaRPr lang="pt-BR" altLang="pt-BR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F6FDD1C-09D4-4311-BECA-802145F6B3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6237288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66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4.O que aconteceria se o homem fosse fiel mordomo dos bens de Deus? 14.3</a:t>
            </a:r>
          </a:p>
        </p:txBody>
      </p:sp>
      <p:pic>
        <p:nvPicPr>
          <p:cNvPr id="9220" name="Picture 4" descr="ma">
            <a:extLst>
              <a:ext uri="{FF2B5EF4-FFF2-40B4-BE49-F238E27FC236}">
                <a16:creationId xmlns:a16="http://schemas.microsoft.com/office/drawing/2014/main" id="{5C24D333-B7FC-4377-A9DA-11D62F09C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7475"/>
            <a:ext cx="1150937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4">
            <a:extLst>
              <a:ext uri="{FF2B5EF4-FFF2-40B4-BE49-F238E27FC236}">
                <a16:creationId xmlns:a16="http://schemas.microsoft.com/office/drawing/2014/main" id="{6BCC2A74-3D61-4EF6-9427-6B1F805D78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3F4A42-87F9-448D-9B27-F95D22CF8874}" type="slidenum">
              <a:rPr lang="pt-BR" altLang="pt-BR"/>
              <a:pPr/>
              <a:t>15</a:t>
            </a:fld>
            <a:endParaRPr lang="pt-BR" altLang="pt-BR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270C7A9-E294-4EE1-B960-65252B0BD3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504825"/>
            <a:ext cx="8820150" cy="6237288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Se os homens cumprissem o seu dever como fiéis mordomos dos bens de Deus, nenhum clamor haveria por pão, nenhum sofredor em penúria, nenhum desagasalhado em necessidade. É a infidelidade de homens que gera o estado de sofrimento em que está mergulhada a humanidade. 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96F4888D-6329-4CDC-9717-DCD5C2E92E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EFED43-56DB-43CF-A1C3-DA0E32ABB167}" type="slidenum">
              <a:rPr lang="pt-BR" altLang="pt-BR"/>
              <a:pPr/>
              <a:t>16</a:t>
            </a:fld>
            <a:endParaRPr lang="pt-BR" altLang="pt-BR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C86FFAD-C553-4C55-A9EC-944FDC484D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9113" y="476250"/>
            <a:ext cx="8229600" cy="6237288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48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5. A abundância de   bens é, em certo sentido, uma prova de fidelidade. De que forma podemos manifestar nossa fidelidade na aplicação desses recursos? 14.3</a:t>
            </a:r>
          </a:p>
        </p:txBody>
      </p:sp>
      <p:pic>
        <p:nvPicPr>
          <p:cNvPr id="11268" name="Picture 4" descr="ma">
            <a:extLst>
              <a:ext uri="{FF2B5EF4-FFF2-40B4-BE49-F238E27FC236}">
                <a16:creationId xmlns:a16="http://schemas.microsoft.com/office/drawing/2014/main" id="{5BED7E95-2DAC-4160-B6F7-9FA780904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4450"/>
            <a:ext cx="1150937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4">
            <a:extLst>
              <a:ext uri="{FF2B5EF4-FFF2-40B4-BE49-F238E27FC236}">
                <a16:creationId xmlns:a16="http://schemas.microsoft.com/office/drawing/2014/main" id="{6174AA5C-3CBA-4404-B4BD-D9918C95BA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CFC859-8B11-4EBE-BF8B-06A84AAA0BCF}" type="slidenum">
              <a:rPr lang="pt-BR" altLang="pt-BR"/>
              <a:pPr/>
              <a:t>17</a:t>
            </a:fld>
            <a:endParaRPr lang="pt-BR" altLang="pt-BR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DD3B4A2-BA74-459B-B7AD-B4DF2E2905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693738"/>
            <a:ext cx="8820150" cy="5903912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O Senhor prova os homens dando-lhes abundância de bens, tal como provou o rico da parábola. Se nos mostramos infiéis na justiça de Mamom, quem nos confiará as verdadeiras riquezas? Somente os que resistiram à prova na Terra, os que foram encontrados fiéis, 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4">
            <a:extLst>
              <a:ext uri="{FF2B5EF4-FFF2-40B4-BE49-F238E27FC236}">
                <a16:creationId xmlns:a16="http://schemas.microsoft.com/office/drawing/2014/main" id="{89850E3C-D5DF-4997-AF98-DCA713017B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E1F804-22A4-4C23-8E71-430416ABDBAD}" type="slidenum">
              <a:rPr lang="pt-BR" altLang="pt-BR"/>
              <a:pPr/>
              <a:t>18</a:t>
            </a:fld>
            <a:endParaRPr lang="pt-BR" altLang="pt-BR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496ABF6E-81C9-4C1A-B3EF-B9A4DA8AC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693738"/>
            <a:ext cx="8820150" cy="5759450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...os que obedeceram as palavras do Senhor na prática da misericórdia, na utilização dos seus recursos para o divulgação do reino de Deus - somente esses ouvirão dos lábios do Mestre: "Bem está, servo bom e fiel." Mat. 25:21. 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B191056A-9D6F-42A7-800C-2D220A840A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81103-FFBE-408B-8BB4-A98CF78B8EFE}" type="slidenum">
              <a:rPr lang="pt-BR" altLang="pt-BR"/>
              <a:pPr/>
              <a:t>19</a:t>
            </a:fld>
            <a:endParaRPr lang="pt-BR" altLang="pt-BR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511D2FA-6C15-4EA4-B017-434B745530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549275"/>
            <a:ext cx="8229600" cy="5903913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54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6. A presença dos pobres conosco ajuda-nos a desenvolver o amor e a misericórdia. Como podemos exercitar esses atributos? 15.3</a:t>
            </a:r>
          </a:p>
        </p:txBody>
      </p:sp>
      <p:pic>
        <p:nvPicPr>
          <p:cNvPr id="13316" name="Picture 4" descr="ma">
            <a:extLst>
              <a:ext uri="{FF2B5EF4-FFF2-40B4-BE49-F238E27FC236}">
                <a16:creationId xmlns:a16="http://schemas.microsoft.com/office/drawing/2014/main" id="{F8D26ABE-74EE-44BF-A58B-3A0F49642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17475"/>
            <a:ext cx="1150937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>
            <a:extLst>
              <a:ext uri="{FF2B5EF4-FFF2-40B4-BE49-F238E27FC236}">
                <a16:creationId xmlns:a16="http://schemas.microsoft.com/office/drawing/2014/main" id="{BA18B5A4-74A2-4508-8A8B-45DFD60215C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47813" y="2060575"/>
            <a:ext cx="7380287" cy="1773238"/>
          </a:xfrm>
        </p:spPr>
        <p:txBody>
          <a:bodyPr/>
          <a:lstStyle/>
          <a:p>
            <a:pPr algn="r"/>
            <a:r>
              <a:rPr lang="pt-BR" altLang="pt-BR" sz="5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Deuteronômio</a:t>
            </a:r>
            <a:r>
              <a:rPr lang="pt-BR" altLang="pt-BR" sz="31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pt-BR" altLang="pt-BR" sz="4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15.11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4">
            <a:extLst>
              <a:ext uri="{FF2B5EF4-FFF2-40B4-BE49-F238E27FC236}">
                <a16:creationId xmlns:a16="http://schemas.microsoft.com/office/drawing/2014/main" id="{7CB85923-699A-40C8-BC01-BBD9D6B091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346EE7-B7D4-43AC-8F8A-F08613E7AE55}" type="slidenum">
              <a:rPr lang="pt-BR" altLang="pt-BR"/>
              <a:pPr/>
              <a:t>20</a:t>
            </a:fld>
            <a:endParaRPr lang="pt-BR" altLang="pt-BR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51FEADC-3A8E-4F95-B7F8-FA6741395D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549275"/>
            <a:ext cx="8893175" cy="6308725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Ao passo que o mundo necessita simpatia, orações e assistência do povo de Deus, ao passo que precisa ver a Cristo na vida de Seus seguidores, o povo de Deus se acha em igual necessidade de ocasiões de exercer simpatia, de dar eficácia a suas orações e desenvolver neles um caráter segundo o modelo divino. 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7E032803-162C-450C-9F8E-A9BA1431BD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7B4263-7452-4E64-ADF4-835A8DB77AB8}" type="slidenum">
              <a:rPr lang="pt-BR" altLang="pt-BR"/>
              <a:pPr/>
              <a:t>21</a:t>
            </a:fld>
            <a:endParaRPr lang="pt-BR" altLang="pt-BR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7045DAD-EE5D-4518-89B4-998FC8C35A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619125"/>
            <a:ext cx="8229600" cy="59055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7. Quem EGW aponta como sendo o legado de Cristo na Terra, e de que forma devemos cuidar deles? 15.4</a:t>
            </a:r>
          </a:p>
        </p:txBody>
      </p:sp>
      <p:pic>
        <p:nvPicPr>
          <p:cNvPr id="15364" name="Picture 4" descr="ma">
            <a:extLst>
              <a:ext uri="{FF2B5EF4-FFF2-40B4-BE49-F238E27FC236}">
                <a16:creationId xmlns:a16="http://schemas.microsoft.com/office/drawing/2014/main" id="{9C4AC84A-C906-4CE6-836F-AE4F40B30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7475"/>
            <a:ext cx="1150937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4">
            <a:extLst>
              <a:ext uri="{FF2B5EF4-FFF2-40B4-BE49-F238E27FC236}">
                <a16:creationId xmlns:a16="http://schemas.microsoft.com/office/drawing/2014/main" id="{F26779AF-F3C4-44D5-83DB-184C212C7F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908559-4609-4349-B6D5-531BBBBB5D7A}" type="slidenum">
              <a:rPr lang="pt-BR" altLang="pt-BR"/>
              <a:pPr/>
              <a:t>22</a:t>
            </a:fld>
            <a:endParaRPr lang="pt-BR" altLang="pt-BR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6EC9A324-618E-4376-8E62-A28DC5F58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476250"/>
            <a:ext cx="8820150" cy="6237288"/>
          </a:xfrm>
        </p:spPr>
        <p:txBody>
          <a:bodyPr/>
          <a:lstStyle/>
          <a:p>
            <a:r>
              <a:rPr lang="pt-BR" altLang="pt-BR" sz="4800" b="1"/>
              <a:t>É para proporcionar essas oportunidades que Deus colocou entre nós os pobres, os desafortunados, os doentes e sofredores. São o legado de Cristo a Sua igreja, e devem ser cuidados como Ele o faria.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925520C9-AA1D-40F9-9F18-C8891044AD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E39CC9-F35A-4265-9A6A-5B822679B3B4}" type="slidenum">
              <a:rPr lang="pt-BR" altLang="pt-BR"/>
              <a:pPr/>
              <a:t>23</a:t>
            </a:fld>
            <a:endParaRPr lang="pt-BR" altLang="pt-BR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E983AD3-9E9A-4DC7-8C97-327A07E583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622300"/>
            <a:ext cx="8624888" cy="597535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54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8. Por que a negligência em cuidar dos necessitados torna os homens orgulhosos, auto-suficientes e duros de coração? 17.1</a:t>
            </a:r>
          </a:p>
        </p:txBody>
      </p:sp>
      <p:pic>
        <p:nvPicPr>
          <p:cNvPr id="17412" name="Picture 4" descr="ma">
            <a:extLst>
              <a:ext uri="{FF2B5EF4-FFF2-40B4-BE49-F238E27FC236}">
                <a16:creationId xmlns:a16="http://schemas.microsoft.com/office/drawing/2014/main" id="{8481D353-92E8-45E6-AB24-9CE2BA3F5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7475"/>
            <a:ext cx="1150937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4">
            <a:extLst>
              <a:ext uri="{FF2B5EF4-FFF2-40B4-BE49-F238E27FC236}">
                <a16:creationId xmlns:a16="http://schemas.microsoft.com/office/drawing/2014/main" id="{4EBB24AA-DEA2-4BDE-B7D5-9252709B97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BFEA66-BEDF-4CCF-9C9D-A6DEBFB59A2B}" type="slidenum">
              <a:rPr lang="pt-BR" altLang="pt-BR"/>
              <a:pPr/>
              <a:t>24</a:t>
            </a:fld>
            <a:endParaRPr lang="pt-BR" altLang="pt-BR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08E6173-8F11-484E-9A1C-E544241E82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765175"/>
            <a:ext cx="8964612" cy="5688013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É porque os ricos negligenciam fazer pelos pobres a obra que Deus lhes indicou, que eles se tornam orgulhosos, mais auto-suficientes, mais indulgentes consigo mesmos e de coração endurecido. 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4">
            <a:extLst>
              <a:ext uri="{FF2B5EF4-FFF2-40B4-BE49-F238E27FC236}">
                <a16:creationId xmlns:a16="http://schemas.microsoft.com/office/drawing/2014/main" id="{6A4714B6-52A0-4CC9-B727-418813D2E5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DC0FB9-C3C2-495F-95BA-3EF1E15ADCD2}" type="slidenum">
              <a:rPr lang="pt-BR" altLang="pt-BR"/>
              <a:pPr/>
              <a:t>25</a:t>
            </a:fld>
            <a:endParaRPr lang="pt-BR" altLang="pt-BR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C6DC6A82-E9F2-4FF2-B862-75DB9F387A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620713"/>
            <a:ext cx="8964612" cy="6237287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Afastam de si os pobres simplesmente porque são pobres, e isto dá a estes ocasião de se tornarem invejosos e ciumentos. Muitos se tornam amargos, impregnados de ódio para com os que têm tudo enquanto eles nada têm.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3A0DD049-94B7-4AE6-AFCE-9F0B34F620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3D29A3-1457-4222-BF9B-40121F6590CA}" type="slidenum">
              <a:rPr lang="pt-BR" altLang="pt-BR"/>
              <a:pPr/>
              <a:t>26</a:t>
            </a:fld>
            <a:endParaRPr lang="pt-BR" altLang="pt-BR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262DDA0-0F13-4A45-B0F3-EEAAB1E682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620713"/>
            <a:ext cx="8569325" cy="583247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72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9. É possível    ser como Cristo, hoje, mantendo vida piedosa e humilde? 17.3</a:t>
            </a:r>
          </a:p>
        </p:txBody>
      </p:sp>
      <p:pic>
        <p:nvPicPr>
          <p:cNvPr id="19460" name="Picture 4" descr="ma">
            <a:extLst>
              <a:ext uri="{FF2B5EF4-FFF2-40B4-BE49-F238E27FC236}">
                <a16:creationId xmlns:a16="http://schemas.microsoft.com/office/drawing/2014/main" id="{4054DED2-8DD2-4BC9-A674-0B1D9E357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7475"/>
            <a:ext cx="1150937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4">
            <a:extLst>
              <a:ext uri="{FF2B5EF4-FFF2-40B4-BE49-F238E27FC236}">
                <a16:creationId xmlns:a16="http://schemas.microsoft.com/office/drawing/2014/main" id="{92E8B142-D936-4797-BFB3-55424A3C5D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1F642C-EB50-46DB-B928-3E7D87A81820}" type="slidenum">
              <a:rPr lang="pt-BR" altLang="pt-BR"/>
              <a:pPr/>
              <a:t>27</a:t>
            </a:fld>
            <a:endParaRPr lang="pt-BR" altLang="pt-BR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52A4E20-F63C-4272-827C-815948D926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76250"/>
            <a:ext cx="8893175" cy="6308725"/>
          </a:xfrm>
        </p:spPr>
        <p:txBody>
          <a:bodyPr/>
          <a:lstStyle/>
          <a:p>
            <a:r>
              <a:rPr lang="pt-BR" altLang="pt-BR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Os ricos são mordomos de Deus, e se andarem nos passos de Cristo, mantendo vida piedosa e humilde, tornar-se-ão mediante a transformação do caráter, mansos e humildes de coração. Compreenderão que suas posses são apenas tesouros emprestados, e sentirão que lhes foi confiado um sagrado depósito para ajudarem ao necessitado e sofredor em lugar de Cristo. 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4">
            <a:extLst>
              <a:ext uri="{FF2B5EF4-FFF2-40B4-BE49-F238E27FC236}">
                <a16:creationId xmlns:a16="http://schemas.microsoft.com/office/drawing/2014/main" id="{3039A336-76C3-4AC5-BD3A-3AC1EB3AA0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FD633C-160D-4C30-9F85-C4FF54A92C3E}" type="slidenum">
              <a:rPr lang="pt-BR" altLang="pt-BR"/>
              <a:pPr/>
              <a:t>28</a:t>
            </a:fld>
            <a:endParaRPr lang="pt-BR" altLang="pt-BR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9E89E0A1-A193-4145-8F7A-11D13D850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22300"/>
            <a:ext cx="9144000" cy="5975350"/>
          </a:xfrm>
        </p:spPr>
        <p:txBody>
          <a:bodyPr/>
          <a:lstStyle/>
          <a:p>
            <a:r>
              <a:rPr lang="pt-BR" altLang="pt-BR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Esta tarefa dar-lhes-á recompensa em talentos e tesouros acumulados junto ao trono de Deus. Assim podem os ricos alcançar um sucesso espiritual na vida, como fiéis mordomos dos bens de Deus. 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E3C7145E-D869-410F-8055-1140A2C4D5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FDAD49-BFFD-43B1-B69F-0F0AD9172821}" type="slidenum">
              <a:rPr lang="pt-BR" altLang="pt-BR"/>
              <a:pPr/>
              <a:t>29</a:t>
            </a:fld>
            <a:endParaRPr lang="pt-BR" altLang="pt-BR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16FBBAB-4D4C-414C-993D-F6BDE0CC60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93738"/>
            <a:ext cx="8229600" cy="5903912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10. De que forma as provações da vida, se recebidas com fé, podem ser uma benção para o cristão? 18.1</a:t>
            </a:r>
          </a:p>
        </p:txBody>
      </p:sp>
      <p:pic>
        <p:nvPicPr>
          <p:cNvPr id="21508" name="Picture 4" descr="ma">
            <a:extLst>
              <a:ext uri="{FF2B5EF4-FFF2-40B4-BE49-F238E27FC236}">
                <a16:creationId xmlns:a16="http://schemas.microsoft.com/office/drawing/2014/main" id="{EDACD66B-830D-4B8B-9179-C1767A822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4450"/>
            <a:ext cx="1150937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338CAC6C-D812-4FC6-99F6-B8A0C14B08E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000066"/>
          </a:solidFill>
        </p:spPr>
        <p:txBody>
          <a:bodyPr/>
          <a:lstStyle/>
          <a:p>
            <a:pPr algn="ctr"/>
            <a:r>
              <a:rPr lang="pt-BR" altLang="pt-BR" sz="5400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Tanto os pobres quanto ricos, todos são objetos do cuidado de Deus. A existência de pobres e sofredores não passa desapercebida pelo Senhor.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4">
            <a:extLst>
              <a:ext uri="{FF2B5EF4-FFF2-40B4-BE49-F238E27FC236}">
                <a16:creationId xmlns:a16="http://schemas.microsoft.com/office/drawing/2014/main" id="{171BD5E2-AB2E-4975-BAA7-12FFCA0B99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16E60F-F9DE-4EA2-BF89-D3CB8E5661F5}" type="slidenum">
              <a:rPr lang="pt-BR" altLang="pt-BR"/>
              <a:pPr/>
              <a:t>30</a:t>
            </a:fld>
            <a:endParaRPr lang="pt-BR" altLang="pt-BR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763D369-D369-47ED-9B38-D616EFAFEB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025" y="620713"/>
            <a:ext cx="8820150" cy="6237287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As provações da vida são obreiras de Deus, para remover de nosso caráter impurezas e arestas. Penoso é o processo de cortar, desbastar, aparelhar, lustrar, polir; é molesto estar, por força, sob a ação da pedra de polimento. 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4">
            <a:extLst>
              <a:ext uri="{FF2B5EF4-FFF2-40B4-BE49-F238E27FC236}">
                <a16:creationId xmlns:a16="http://schemas.microsoft.com/office/drawing/2014/main" id="{6D964BA1-4AFE-461C-8DE9-2393106658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310D88-5077-4022-B2E3-0A38DA1C9708}" type="slidenum">
              <a:rPr lang="pt-BR" altLang="pt-BR"/>
              <a:pPr/>
              <a:t>31</a:t>
            </a:fld>
            <a:endParaRPr lang="pt-BR" altLang="pt-BR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8D60907F-1BC9-4663-9C98-2B40A416E5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4463" y="549275"/>
            <a:ext cx="8820150" cy="6048375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Mas a pedra é depois apresentada pronta para ocupar seu lugar no templo celestial. O Mestre não efetua trabalho assim cuidadoso e completo com material imprestável. Só as Suas pedras preciosas são polidas, como colunas de um palácio.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DF25ADC6-1ABE-44E5-B492-66BFB4FC43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1455DB-E3E2-4862-AF59-B7AD901B1FCF}" type="slidenum">
              <a:rPr lang="pt-BR" altLang="pt-BR"/>
              <a:pPr/>
              <a:t>32</a:t>
            </a:fld>
            <a:endParaRPr lang="pt-BR" altLang="pt-BR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23F426F-FDD8-44BC-BFD3-0A564833D5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75" y="765175"/>
            <a:ext cx="8686800" cy="5472113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48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11. Se todo       sofrimento é resultado da transgressão da lei divina, é correto afirmar que um enfermo é um grande pecador e está colhendo a consequência disso? 18.4</a:t>
            </a:r>
          </a:p>
        </p:txBody>
      </p:sp>
      <p:pic>
        <p:nvPicPr>
          <p:cNvPr id="23556" name="Picture 4" descr="ma">
            <a:extLst>
              <a:ext uri="{FF2B5EF4-FFF2-40B4-BE49-F238E27FC236}">
                <a16:creationId xmlns:a16="http://schemas.microsoft.com/office/drawing/2014/main" id="{A93E400C-C780-42CA-B74C-DE2BADACF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7475"/>
            <a:ext cx="1150937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4">
            <a:extLst>
              <a:ext uri="{FF2B5EF4-FFF2-40B4-BE49-F238E27FC236}">
                <a16:creationId xmlns:a16="http://schemas.microsoft.com/office/drawing/2014/main" id="{92490E65-8949-462D-B154-899E4601D1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CF4BEC-B8CB-46B3-965C-CB38D15420EE}" type="slidenum">
              <a:rPr lang="pt-BR" altLang="pt-BR"/>
              <a:pPr/>
              <a:t>33</a:t>
            </a:fld>
            <a:endParaRPr lang="pt-BR" altLang="pt-BR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E15DC392-0418-41CE-8BCB-F4EEAEAE02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4463" y="333375"/>
            <a:ext cx="8748712" cy="6237288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Deus dera uma lição destinada a evitar isso. A história de Jó mostrara que o sofrimento é infligido por Satanás, mas Deus predomina sobre ele para fins misericordiosos. Mas Israel não entendera a lição. O mesmo erro pelo qual Deus reprovara os amigos de Jó, repetiu-se nos judeus em sua rejeição de Cristo.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4">
            <a:extLst>
              <a:ext uri="{FF2B5EF4-FFF2-40B4-BE49-F238E27FC236}">
                <a16:creationId xmlns:a16="http://schemas.microsoft.com/office/drawing/2014/main" id="{F748B556-2EF2-48B1-AC10-9DE85C31C0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0697F4-5B40-4DF2-9707-29BA26CAC7B8}" type="slidenum">
              <a:rPr lang="pt-BR" altLang="pt-BR"/>
              <a:pPr/>
              <a:t>34</a:t>
            </a:fld>
            <a:endParaRPr lang="pt-BR" altLang="pt-BR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B4F12F0-EFE3-4045-BAB7-C0E6F3E9A6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9144000" cy="616585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O pecado extinguiu o amor que Deus colocara no coração do homem. O trabalho da igreja é reacender esse amor. 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4">
            <a:extLst>
              <a:ext uri="{FF2B5EF4-FFF2-40B4-BE49-F238E27FC236}">
                <a16:creationId xmlns:a16="http://schemas.microsoft.com/office/drawing/2014/main" id="{4E8FCD76-61FA-4C7C-B2DE-C4E4760234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311A89-6ECC-4414-9D45-705D52F0D124}" type="slidenum">
              <a:rPr lang="pt-BR" altLang="pt-BR"/>
              <a:pPr/>
              <a:t>35</a:t>
            </a:fld>
            <a:endParaRPr lang="pt-BR" altLang="pt-BR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E26DCAC-6858-4893-B53A-81803EF477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07950" y="476250"/>
            <a:ext cx="9144000" cy="6165850"/>
          </a:xfrm>
          <a:noFill/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7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A igreja deve cooperar na tarefa de erradicar do coração humano o egoísmo!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2030D1AA-5544-4F34-90F9-4F9818508A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AE00AE-9C57-4DC8-90C6-2119CFFC85B2}" type="slidenum">
              <a:rPr lang="pt-BR" altLang="pt-BR"/>
              <a:pPr/>
              <a:t>36</a:t>
            </a:fld>
            <a:endParaRPr lang="pt-BR" altLang="pt-BR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CA431BE6-51CE-4D9D-B5A7-BF4A7D13FC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71438" y="0"/>
            <a:ext cx="9180513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endParaRPr lang="pt-BR" altLang="pt-BR" sz="71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  <a:p>
            <a:pPr algn="ctr">
              <a:buFont typeface="Wingdings" panose="05000000000000000000" pitchFamily="2" charset="2"/>
              <a:buNone/>
            </a:pPr>
            <a:endParaRPr lang="pt-BR" altLang="pt-BR" sz="71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  <a:p>
            <a:pPr algn="ctr">
              <a:buFont typeface="Wingdings" panose="05000000000000000000" pitchFamily="2" charset="2"/>
              <a:buNone/>
            </a:pPr>
            <a:endParaRPr lang="pt-BR" altLang="pt-BR" sz="71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 sz="71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Junte-se à nós!</a:t>
            </a:r>
          </a:p>
        </p:txBody>
      </p:sp>
      <p:sp>
        <p:nvSpPr>
          <p:cNvPr id="67590" name="Text Box 6">
            <a:extLst>
              <a:ext uri="{FF2B5EF4-FFF2-40B4-BE49-F238E27FC236}">
                <a16:creationId xmlns:a16="http://schemas.microsoft.com/office/drawing/2014/main" id="{CCD11DDD-2887-4E8B-9E0F-99EEA4394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115888"/>
            <a:ext cx="1403350" cy="320675"/>
          </a:xfrm>
          <a:prstGeom prst="rect">
            <a:avLst/>
          </a:prstGeom>
          <a:gradFill rotWithShape="1">
            <a:gsLst>
              <a:gs pos="0">
                <a:schemeClr val="accent1">
                  <a:alpha val="9000"/>
                </a:schemeClr>
              </a:gs>
              <a:gs pos="100000">
                <a:schemeClr val="accent1">
                  <a:gamma/>
                  <a:shade val="46275"/>
                  <a:invGamma/>
                  <a:alpha val="11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5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FADMinas</a:t>
            </a:r>
            <a:endParaRPr lang="pt-BR" altLang="pt-BR" sz="160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CDAC31BB-9ED3-4D8C-8224-114D46D16B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E1E754-D684-4BBA-9284-41A6A60529E4}" type="slidenum">
              <a:rPr lang="pt-BR" altLang="pt-BR"/>
              <a:pPr/>
              <a:t>4</a:t>
            </a:fld>
            <a:endParaRPr lang="pt-BR" altLang="pt-BR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8FB37C7-F2A7-4507-94E1-9983410930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8925" y="549275"/>
            <a:ext cx="8675688" cy="6165850"/>
          </a:xfrm>
          <a:solidFill>
            <a:schemeClr val="bg1"/>
          </a:solidFill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66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1. Com que propósito Deus tem dado talento aos homens para a conquista de bens? 13.2</a:t>
            </a:r>
          </a:p>
        </p:txBody>
      </p:sp>
      <p:pic>
        <p:nvPicPr>
          <p:cNvPr id="3077" name="Picture 5" descr="ma">
            <a:extLst>
              <a:ext uri="{FF2B5EF4-FFF2-40B4-BE49-F238E27FC236}">
                <a16:creationId xmlns:a16="http://schemas.microsoft.com/office/drawing/2014/main" id="{502DC4D7-5FD2-4F0F-8CAB-C5D30C315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7475"/>
            <a:ext cx="1150937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4">
            <a:extLst>
              <a:ext uri="{FF2B5EF4-FFF2-40B4-BE49-F238E27FC236}">
                <a16:creationId xmlns:a16="http://schemas.microsoft.com/office/drawing/2014/main" id="{B5780982-F29B-4E33-9C6A-52E931031B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3DEA51-A488-41C5-9A00-E95903203EDC}" type="slidenum">
              <a:rPr lang="pt-BR" altLang="pt-BR"/>
              <a:pPr/>
              <a:t>5</a:t>
            </a:fld>
            <a:endParaRPr lang="pt-BR" altLang="pt-B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B2F80B3-C4C8-4BEC-A023-2C68787CC6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36513" y="620713"/>
            <a:ext cx="9144001" cy="6237287"/>
          </a:xfrm>
        </p:spPr>
        <p:txBody>
          <a:bodyPr/>
          <a:lstStyle/>
          <a:p>
            <a:r>
              <a:rPr lang="pt-BR" altLang="pt-BR" sz="4200" b="1">
                <a:effectLst>
                  <a:outerShdw blurRad="38100" dist="38100" dir="2700000" algn="tl">
                    <a:srgbClr val="C0C0C0"/>
                  </a:outerShdw>
                </a:effectLst>
              </a:rPr>
              <a:t> Os que têm adquirido riquezas, adquiriram-nas pela aplicação dos talentos que lhes foram dados por Deus; mas esses talentos para a conquista de bens foram-lhes dados a fim de que pudessem aliviar os que estão na pobreza. Esses dons foram concedidos aos homens por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4">
            <a:extLst>
              <a:ext uri="{FF2B5EF4-FFF2-40B4-BE49-F238E27FC236}">
                <a16:creationId xmlns:a16="http://schemas.microsoft.com/office/drawing/2014/main" id="{739B1DB2-8162-4B5F-AE1D-BD947DD8CD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DD3B3A-2661-41C3-802A-45B820E024B6}" type="slidenum">
              <a:rPr lang="pt-BR" altLang="pt-BR"/>
              <a:pPr/>
              <a:t>6</a:t>
            </a:fld>
            <a:endParaRPr lang="pt-BR" altLang="pt-BR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72E8CC5C-9FE3-41C8-A31D-FF7F1B9473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36513" y="504825"/>
            <a:ext cx="9144001" cy="6237288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Aquele que faz o Seu Sol brilhe e a Sua chuva caia sobre todos, justos e injustos, para que pela produtividade da terra tenham abundante provisão para todas as suas necessidades. Os campos têm sido abençoados por Deus, e em Sua bondade fez "provisão para os necessitados". Sal. 68:10. </a:t>
            </a:r>
            <a:r>
              <a:rPr lang="pt-BR" alt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Signs of the Times, 13 de junho de 1892.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F612C1C3-8FA9-4A25-A86B-E5FF10BF0D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5092D2-A902-469B-8AD0-5CC5C46F3E7E}" type="slidenum">
              <a:rPr lang="pt-BR" altLang="pt-BR"/>
              <a:pPr/>
              <a:t>7</a:t>
            </a:fld>
            <a:endParaRPr lang="pt-BR" altLang="pt-B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B9F7A84-AEC4-4BBF-915A-FE133AB521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473700"/>
          </a:xfrm>
          <a:solidFill>
            <a:schemeClr val="bg1"/>
          </a:solidFill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2. Se o senhor é bom e mantém a todos, porque ainda há tantos necessitados e sofredores? 14.1</a:t>
            </a:r>
          </a:p>
        </p:txBody>
      </p:sp>
      <p:pic>
        <p:nvPicPr>
          <p:cNvPr id="5124" name="Picture 4" descr="ma">
            <a:extLst>
              <a:ext uri="{FF2B5EF4-FFF2-40B4-BE49-F238E27FC236}">
                <a16:creationId xmlns:a16="http://schemas.microsoft.com/office/drawing/2014/main" id="{935494BB-BBB8-48D3-BE4B-FF4C7D230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7475"/>
            <a:ext cx="1150937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4">
            <a:extLst>
              <a:ext uri="{FF2B5EF4-FFF2-40B4-BE49-F238E27FC236}">
                <a16:creationId xmlns:a16="http://schemas.microsoft.com/office/drawing/2014/main" id="{F3BBF70A-C678-44B5-9EF9-DC45AE4FB8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097D6A-A1F4-42FB-8759-061B6C82681B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409F603-6CC8-4517-A4EE-1D36277EB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620713"/>
            <a:ext cx="8893175" cy="6237287"/>
          </a:xfrm>
        </p:spPr>
        <p:txBody>
          <a:bodyPr/>
          <a:lstStyle/>
          <a:p>
            <a:r>
              <a:rPr lang="pt-BR" altLang="pt-BR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Deus fez dos homens Seus mordomos, e não deve ser feito responsável pelos sofrimentos, miséria, desamparo e necessidades da humanidade. O Senhor fez ampla provisão para todos.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4">
            <a:extLst>
              <a:ext uri="{FF2B5EF4-FFF2-40B4-BE49-F238E27FC236}">
                <a16:creationId xmlns:a16="http://schemas.microsoft.com/office/drawing/2014/main" id="{487E3AF3-A0B5-438E-8127-A130658422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37BECC-19C5-4BB3-8444-9CBA96437D41}" type="slidenum">
              <a:rPr lang="pt-BR" altLang="pt-BR"/>
              <a:pPr/>
              <a:t>9</a:t>
            </a:fld>
            <a:endParaRPr lang="pt-BR" altLang="pt-BR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A7E4161C-7DB0-4F8E-9867-0D6ACD5003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620713"/>
            <a:ext cx="8893175" cy="6237287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Deu a milhares de homens grandes suprimentos com que aliviar as necessidades de seus semelhantes; mas aqueles a quem Deus fez mordomos não têm resistido ao teste, pois têm falhado em socorrer os sofredores e necessitados.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1267</Words>
  <Application>Microsoft Office PowerPoint</Application>
  <PresentationFormat>Apresentação na tela (4:3)</PresentationFormat>
  <Paragraphs>78</Paragraphs>
  <Slides>36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6" baseType="lpstr">
      <vt:lpstr>Arial</vt:lpstr>
      <vt:lpstr>Times New Roman</vt:lpstr>
      <vt:lpstr>Wingdings</vt:lpstr>
      <vt:lpstr>Arial Black</vt:lpstr>
      <vt:lpstr>Copperplate Gothic Bold</vt:lpstr>
      <vt:lpstr>Forte</vt:lpstr>
      <vt:lpstr>Arial Rounded MT Bold</vt:lpstr>
      <vt:lpstr>Bookman Old Style</vt:lpstr>
      <vt:lpstr>Georgia</vt:lpstr>
      <vt:lpstr>Pixel</vt:lpstr>
      <vt:lpstr>Apresentação do PowerPoint</vt:lpstr>
      <vt:lpstr>Deuteronômio 15.11</vt:lpstr>
      <vt:lpstr>Tanto os pobres quanto ricos, todos são objetos do cuidado de Deus. A existência de pobres e sofredores não passa desapercebida pelo Senhor.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 que a Pobreza e o Sofrimento? </dc:title>
  <dc:creator>MARCELO AUGUSTO DE CARVALHO</dc:creator>
  <cp:lastModifiedBy>Pr. Marcelo Carvalho</cp:lastModifiedBy>
  <cp:revision>32</cp:revision>
  <dcterms:created xsi:type="dcterms:W3CDTF">2004-11-16T09:11:44Z</dcterms:created>
  <dcterms:modified xsi:type="dcterms:W3CDTF">2019-11-21T12:16:32Z</dcterms:modified>
</cp:coreProperties>
</file>