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91" r:id="rId7"/>
    <p:sldId id="262" r:id="rId8"/>
    <p:sldId id="264" r:id="rId9"/>
    <p:sldId id="289" r:id="rId10"/>
    <p:sldId id="287" r:id="rId11"/>
    <p:sldId id="290" r:id="rId12"/>
    <p:sldId id="288" r:id="rId13"/>
    <p:sldId id="265" r:id="rId14"/>
    <p:sldId id="266" r:id="rId15"/>
    <p:sldId id="267" r:id="rId16"/>
    <p:sldId id="295" r:id="rId17"/>
    <p:sldId id="292" r:id="rId18"/>
    <p:sldId id="296" r:id="rId19"/>
    <p:sldId id="268" r:id="rId20"/>
    <p:sldId id="269" r:id="rId21"/>
    <p:sldId id="293" r:id="rId22"/>
    <p:sldId id="270" r:id="rId23"/>
    <p:sldId id="271" r:id="rId24"/>
    <p:sldId id="294" r:id="rId25"/>
    <p:sldId id="272" r:id="rId26"/>
    <p:sldId id="297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33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F2098AB-094B-4A93-B2BC-4FD5C8FEF1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2E1E56D-EA78-4CCD-9D7A-33499E7FC6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E5E46809-E043-4873-B7BE-AE75DA4A8C5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2F88B65-B755-4368-84D2-B7F368B055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1011390E-C2A4-4124-AE8D-B6D1658AD7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566C67DF-FED9-4A24-A87B-D492DF627C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BCB2C7-30F8-486F-A717-A6BB3A34F3A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>
            <a:extLst>
              <a:ext uri="{FF2B5EF4-FFF2-40B4-BE49-F238E27FC236}">
                <a16:creationId xmlns:a16="http://schemas.microsoft.com/office/drawing/2014/main" id="{2AAAC9C5-E54F-4F05-9D5D-8924CB5E3D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5843" name="Rectangle 3">
              <a:extLst>
                <a:ext uri="{FF2B5EF4-FFF2-40B4-BE49-F238E27FC236}">
                  <a16:creationId xmlns:a16="http://schemas.microsoft.com/office/drawing/2014/main" id="{8099E163-2B5C-4417-9F13-CF2B1492A7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5844" name="Rectangle 4">
              <a:extLst>
                <a:ext uri="{FF2B5EF4-FFF2-40B4-BE49-F238E27FC236}">
                  <a16:creationId xmlns:a16="http://schemas.microsoft.com/office/drawing/2014/main" id="{BEC0F31C-426C-40BB-AB41-A5AE480BE6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5845" name="Group 5">
              <a:extLst>
                <a:ext uri="{FF2B5EF4-FFF2-40B4-BE49-F238E27FC236}">
                  <a16:creationId xmlns:a16="http://schemas.microsoft.com/office/drawing/2014/main" id="{113DF825-96A5-455A-80A7-B94C9D10F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5846" name="Rectangle 6">
                <a:extLst>
                  <a:ext uri="{FF2B5EF4-FFF2-40B4-BE49-F238E27FC236}">
                    <a16:creationId xmlns:a16="http://schemas.microsoft.com/office/drawing/2014/main" id="{ACBD20EB-FAA1-4EDA-A055-F24E6A854F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47" name="Rectangle 7">
                <a:extLst>
                  <a:ext uri="{FF2B5EF4-FFF2-40B4-BE49-F238E27FC236}">
                    <a16:creationId xmlns:a16="http://schemas.microsoft.com/office/drawing/2014/main" id="{7D036BC1-FF66-4371-929C-A19EF224BB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48" name="Rectangle 8">
                <a:extLst>
                  <a:ext uri="{FF2B5EF4-FFF2-40B4-BE49-F238E27FC236}">
                    <a16:creationId xmlns:a16="http://schemas.microsoft.com/office/drawing/2014/main" id="{569A0401-92B9-451B-BC47-C6D92BE532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49" name="Rectangle 9">
                <a:extLst>
                  <a:ext uri="{FF2B5EF4-FFF2-40B4-BE49-F238E27FC236}">
                    <a16:creationId xmlns:a16="http://schemas.microsoft.com/office/drawing/2014/main" id="{1E7AA568-FE6C-4432-8C3B-426DAD9658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50" name="Rectangle 10">
                <a:extLst>
                  <a:ext uri="{FF2B5EF4-FFF2-40B4-BE49-F238E27FC236}">
                    <a16:creationId xmlns:a16="http://schemas.microsoft.com/office/drawing/2014/main" id="{88D7213C-A0C7-4896-B55C-FD90F47E62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51" name="Rectangle 11">
                <a:extLst>
                  <a:ext uri="{FF2B5EF4-FFF2-40B4-BE49-F238E27FC236}">
                    <a16:creationId xmlns:a16="http://schemas.microsoft.com/office/drawing/2014/main" id="{D44E559C-9DB4-447A-9712-EE53489723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52" name="Rectangle 12">
                <a:extLst>
                  <a:ext uri="{FF2B5EF4-FFF2-40B4-BE49-F238E27FC236}">
                    <a16:creationId xmlns:a16="http://schemas.microsoft.com/office/drawing/2014/main" id="{4C97C8CF-FF06-423F-BDC1-A1A70EAE6C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53" name="Rectangle 13">
                <a:extLst>
                  <a:ext uri="{FF2B5EF4-FFF2-40B4-BE49-F238E27FC236}">
                    <a16:creationId xmlns:a16="http://schemas.microsoft.com/office/drawing/2014/main" id="{765D0C02-313A-475F-9E7A-7192194908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54" name="Rectangle 14">
                <a:extLst>
                  <a:ext uri="{FF2B5EF4-FFF2-40B4-BE49-F238E27FC236}">
                    <a16:creationId xmlns:a16="http://schemas.microsoft.com/office/drawing/2014/main" id="{FABD1630-F118-4A3E-8D48-6D4B1F6A0E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855" name="Rectangle 15">
                <a:extLst>
                  <a:ext uri="{FF2B5EF4-FFF2-40B4-BE49-F238E27FC236}">
                    <a16:creationId xmlns:a16="http://schemas.microsoft.com/office/drawing/2014/main" id="{C09F9B5B-47CA-497B-89E9-8281D64C13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1E19C7F1-9552-4CD6-BFC2-2DB8A8639C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5857" name="Rectangle 17">
            <a:extLst>
              <a:ext uri="{FF2B5EF4-FFF2-40B4-BE49-F238E27FC236}">
                <a16:creationId xmlns:a16="http://schemas.microsoft.com/office/drawing/2014/main" id="{41803A08-E3D3-4EDC-96F2-8F4FF2FC88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5858" name="Rectangle 18">
            <a:extLst>
              <a:ext uri="{FF2B5EF4-FFF2-40B4-BE49-F238E27FC236}">
                <a16:creationId xmlns:a16="http://schemas.microsoft.com/office/drawing/2014/main" id="{FEDAAD51-42FB-4570-A1E1-2DA5110E7F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D8DE19-AC82-4B14-82D1-2ED09FD3AA57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35859" name="Rectangle 19">
            <a:extLst>
              <a:ext uri="{FF2B5EF4-FFF2-40B4-BE49-F238E27FC236}">
                <a16:creationId xmlns:a16="http://schemas.microsoft.com/office/drawing/2014/main" id="{123CD080-7391-4B0D-8464-E65E593ED6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35860" name="Rectangle 20">
            <a:extLst>
              <a:ext uri="{FF2B5EF4-FFF2-40B4-BE49-F238E27FC236}">
                <a16:creationId xmlns:a16="http://schemas.microsoft.com/office/drawing/2014/main" id="{DCDD22FF-45DF-47AD-9231-5B408097FC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4D948-C9F1-4E73-B9CF-7CB6425B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180124-07D3-4807-AEE0-498A61087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57192E9-EBAC-48C5-A008-981640585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8C6ADA-50F4-4C55-AA8E-B96CDED41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B9B51D-2016-4453-88ED-88939FA907E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2A64CDEA-DAA3-4AB6-9B82-26C41C4062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916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E06789-8FB7-4135-ADFE-A71C567A2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9175A9-19E6-44C5-9154-60FAB25C3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D3AD9C-371E-4D15-92D0-382C482CCB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F51E09-BE36-41BA-8B76-32CE835E0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000C8F-B452-4B5F-AE84-83446419315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D4371731-7C3B-4FA1-A065-A455A0B0065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36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EDA57-F477-44B2-AC65-768EAAFB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5B292A-7A5F-4A9C-96CE-7EC910A5C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E26946-E55D-496E-92BE-D5CD4040B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DFC90B-E1DA-433D-A074-72C4F5528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6A0965-E2EB-4307-B46D-17B256B85C4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6B0823C6-F459-43EF-9F8F-34F46FF913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056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57ED8-11C1-4770-B240-153B2EAD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A2CA00-4C22-485B-8EF6-3FE3AB42B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73B7C29-53CA-44FE-B285-CEBE039ED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CB67CC-1F9F-4CF9-B835-5E9565BCB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AE8797-72FE-4AE9-8426-B88B8CB74D2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2B1816BE-7A17-4F46-A632-04E8AE1A674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415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22310-5572-461B-9704-D3606ACC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046333-2E11-4314-A2AE-420120071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E3FCAD-0BEA-453C-91D0-B6DADA21E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43CEE9-6769-47DE-91FA-E8A9E500E0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C597ED-C283-4983-8563-1E422EE0C1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FE9D2E-3F2D-4C0E-BCC8-92F2F161B77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16CBF9-9BBB-49EF-AF75-0563FABD55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311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8C263-BF3B-4BCC-A165-7BDF269B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1AA785-193B-4430-8ABC-687A3FEE4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E8EFF1-5B22-446F-A6D2-483BD955F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BCA7B90-967E-498F-95EC-CA0A3554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5F7255-8C51-4A16-8C06-713B0D497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9B9B7CD-F075-45A5-91C2-AA3E77C2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F209F53E-87E9-4B3C-9C23-1835CEA97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AAEF9A-3BA1-454D-8E5D-ADCE09D1BCD1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64EFAC3D-4CEF-4CCC-B2C2-2C505EF499F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272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F391F-DB64-42D1-A7EC-0259BF14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166718-BEEC-4E17-901C-2345A0A80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A34C526-B020-443A-8A65-D3F5C8AA3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FB9F3A-C326-444B-A389-22516A9B6EE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6C3ADF-7467-4043-BE7B-6D3C030DA73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404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F9B8101E-932A-49D0-BCE7-1F55ADF8DE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01B7C5E-CC0F-4FF5-8FCF-B4E17750A3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915E4D-3B4D-408F-AEE9-43DAD2938E92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08A22D-74AA-46E0-B289-BBCDED68B4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654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61170-78B9-4AD5-8CD1-89A5148F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A21545-ABF3-4932-92EE-E0EEA1892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317C67E-2FA8-4A10-9D67-19B9F172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932D15-A8A3-430E-A15D-C08E0D51A9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6DBB22-5487-4E38-981B-91D39FBCF4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62774-EA4B-4996-953C-A69E7111DAA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2100647-DF81-4752-B15D-9897E5E6125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277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06F70-1A3D-4658-BAF5-DC7F792F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DF4B4E5-6CD9-43F3-9D0B-C52137272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9ED35F-C32B-460A-BFA4-0492C3579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81B5FB-6407-4939-BDCC-952110EB31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2A8324-18C9-4AAC-9F01-5936E3C4F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FACFE7-FCF2-44C2-AD00-1D495673206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8858A9-1F40-4624-879C-CCE466F5C3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710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D775845-CADB-4739-8429-AE78C9292B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93618CF-3613-4B93-A55F-F559C80BE3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5A9E2421-1345-4DB1-8481-39F277DDB2FD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34820" name="Group 4">
            <a:extLst>
              <a:ext uri="{FF2B5EF4-FFF2-40B4-BE49-F238E27FC236}">
                <a16:creationId xmlns:a16="http://schemas.microsoft.com/office/drawing/2014/main" id="{6B3B85B9-6298-4637-95BC-F0204FA8CB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4821" name="Rectangle 5">
              <a:extLst>
                <a:ext uri="{FF2B5EF4-FFF2-40B4-BE49-F238E27FC236}">
                  <a16:creationId xmlns:a16="http://schemas.microsoft.com/office/drawing/2014/main" id="{9D56C8CC-483D-4230-A8B4-3F5BD1F1F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4822" name="Rectangle 6">
              <a:extLst>
                <a:ext uri="{FF2B5EF4-FFF2-40B4-BE49-F238E27FC236}">
                  <a16:creationId xmlns:a16="http://schemas.microsoft.com/office/drawing/2014/main" id="{6A502497-BFB1-4E28-881A-872A9509F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4823" name="Rectangle 7">
              <a:extLst>
                <a:ext uri="{FF2B5EF4-FFF2-40B4-BE49-F238E27FC236}">
                  <a16:creationId xmlns:a16="http://schemas.microsoft.com/office/drawing/2014/main" id="{21E5585E-EEBC-4549-9771-BDBE62716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34824" name="Rectangle 8">
              <a:extLst>
                <a:ext uri="{FF2B5EF4-FFF2-40B4-BE49-F238E27FC236}">
                  <a16:creationId xmlns:a16="http://schemas.microsoft.com/office/drawing/2014/main" id="{F481FC80-5176-447A-9DF5-38B2002BA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34825" name="Rectangle 9">
              <a:extLst>
                <a:ext uri="{FF2B5EF4-FFF2-40B4-BE49-F238E27FC236}">
                  <a16:creationId xmlns:a16="http://schemas.microsoft.com/office/drawing/2014/main" id="{82387C62-B7FD-48AC-B7B1-FC5ED3649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34826" name="Rectangle 10">
              <a:extLst>
                <a:ext uri="{FF2B5EF4-FFF2-40B4-BE49-F238E27FC236}">
                  <a16:creationId xmlns:a16="http://schemas.microsoft.com/office/drawing/2014/main" id="{EAB7ED44-0772-45A1-B976-59ECA7360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34827" name="Rectangle 11">
              <a:extLst>
                <a:ext uri="{FF2B5EF4-FFF2-40B4-BE49-F238E27FC236}">
                  <a16:creationId xmlns:a16="http://schemas.microsoft.com/office/drawing/2014/main" id="{41EC3754-C324-4D3D-9592-182A7E5E3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4828" name="Rectangle 12">
              <a:extLst>
                <a:ext uri="{FF2B5EF4-FFF2-40B4-BE49-F238E27FC236}">
                  <a16:creationId xmlns:a16="http://schemas.microsoft.com/office/drawing/2014/main" id="{F7A65232-5855-4EC1-96BC-D227B9106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34829" name="Rectangle 13">
              <a:extLst>
                <a:ext uri="{FF2B5EF4-FFF2-40B4-BE49-F238E27FC236}">
                  <a16:creationId xmlns:a16="http://schemas.microsoft.com/office/drawing/2014/main" id="{A1E85849-72E8-4A49-88AC-BC6546BEA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34830" name="Rectangle 14">
            <a:extLst>
              <a:ext uri="{FF2B5EF4-FFF2-40B4-BE49-F238E27FC236}">
                <a16:creationId xmlns:a16="http://schemas.microsoft.com/office/drawing/2014/main" id="{D7BE317F-AE1B-4DDC-85C2-587EC9375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4831" name="Rectangle 15">
            <a:extLst>
              <a:ext uri="{FF2B5EF4-FFF2-40B4-BE49-F238E27FC236}">
                <a16:creationId xmlns:a16="http://schemas.microsoft.com/office/drawing/2014/main" id="{5680526A-1CC1-476D-88A8-C63086F8F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4832" name="Rectangle 16">
            <a:extLst>
              <a:ext uri="{FF2B5EF4-FFF2-40B4-BE49-F238E27FC236}">
                <a16:creationId xmlns:a16="http://schemas.microsoft.com/office/drawing/2014/main" id="{23F635CC-C3FC-4738-8353-DD27A53F4C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F3C0F56-D921-4B3A-B780-EB58ABB67E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149725"/>
            <a:ext cx="9144000" cy="256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pPr algn="ctr"/>
            <a:r>
              <a:rPr lang="pt-BR" altLang="pt-BR" sz="5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3. ISAÍAS 58 - A PRESCRIÇÃO DIVINA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38B5F72C-DD55-42E8-88FD-142A02885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11163"/>
            <a:ext cx="446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anose="03060902040502070203" pitchFamily="66" charset="0"/>
              </a:rPr>
              <a:t>Ministério de Amor</a:t>
            </a:r>
          </a:p>
        </p:txBody>
      </p:sp>
      <p:pic>
        <p:nvPicPr>
          <p:cNvPr id="2053" name="Picture 5" descr="mo">
            <a:extLst>
              <a:ext uri="{FF2B5EF4-FFF2-40B4-BE49-F238E27FC236}">
                <a16:creationId xmlns:a16="http://schemas.microsoft.com/office/drawing/2014/main" id="{31943A66-7316-4BEE-A199-B56BF5F0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989138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7303EF63-9FD8-4B26-AF25-7CC572F45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7838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Pr. Marcelo Carvalho</a:t>
            </a:r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112F20-7C32-44B2-8C36-22975CCA9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1B4942-75A2-485B-8471-10F9CC97ECAE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BB3C8812-D495-499C-919D-C659BD656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7488" y="1196975"/>
            <a:ext cx="8675687" cy="40322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b)Que promessas   são feitas aos que auxiliam aos necessitados?</a:t>
            </a:r>
          </a:p>
        </p:txBody>
      </p:sp>
      <p:pic>
        <p:nvPicPr>
          <p:cNvPr id="37891" name="Picture 3" descr="mo">
            <a:extLst>
              <a:ext uri="{FF2B5EF4-FFF2-40B4-BE49-F238E27FC236}">
                <a16:creationId xmlns:a16="http://schemas.microsoft.com/office/drawing/2014/main" id="{8A89AC21-9B71-42C6-ADF5-7AD16F8D5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55762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A002DC1-1AFA-498B-83DC-92E164C40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D3D775-7EA6-45B9-A753-64F854F5DF9A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134DE2A-EC8F-44A0-B949-00B423010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Deus os capacitará para o árduo trabalho</a:t>
            </a:r>
          </a:p>
          <a:p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Transbordará suas vidas de alegria e significado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BB66F4B-392A-4926-9323-4D516346EE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D3C60-09B8-4A8E-9621-C7F094CF1AED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14D2DBB-4BC7-4E15-AF3A-4C600AEDB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338" y="1125538"/>
            <a:ext cx="8532812" cy="4319587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t-BR" altLang="pt-BR" sz="6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c)Como igrejas, temos praticado Isa 58? E como indivíduos?</a:t>
            </a:r>
          </a:p>
        </p:txBody>
      </p:sp>
      <p:pic>
        <p:nvPicPr>
          <p:cNvPr id="38915" name="Picture 3" descr="mo">
            <a:extLst>
              <a:ext uri="{FF2B5EF4-FFF2-40B4-BE49-F238E27FC236}">
                <a16:creationId xmlns:a16="http://schemas.microsoft.com/office/drawing/2014/main" id="{7219CD18-B25F-4E43-B7AE-91A79612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55762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274D89E-D445-446F-BBC2-C2D714D4A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A72FAE-E3AB-45C3-A69D-60B1C0D45D51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C3D85CD-5DC7-465E-BFA4-F6211F662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37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DE0E27-BCCE-46D8-8769-304C39A93A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C1773-16FA-4EF4-950C-14529596379F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9103058-CE90-4CC9-A141-B36B6B336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58324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 É o amor        revelado à humanidade sofredora que dá poder à verdade. É possível servirmos aos outros por outros motivos que não o amor? 32.2</a:t>
            </a:r>
          </a:p>
        </p:txBody>
      </p:sp>
      <p:pic>
        <p:nvPicPr>
          <p:cNvPr id="12291" name="Picture 3" descr="mo">
            <a:extLst>
              <a:ext uri="{FF2B5EF4-FFF2-40B4-BE49-F238E27FC236}">
                <a16:creationId xmlns:a16="http://schemas.microsoft.com/office/drawing/2014/main" id="{7A981571-F832-41C2-B580-95A613F9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55762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2C6436C-ACD2-4470-B3CB-D08E88B1F9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4AF0A-98E9-48AC-AF53-91099952F1DE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6A5E47A-07F5-4498-A598-C17EE7B09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165850"/>
          </a:xfrm>
          <a:noFill/>
          <a:ln/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obra de beneficência recomendada nesse capítulo, é a obra que Deus requer de Seu povo neste tempo. É uma obra indicada por Ele próprio. Não somos deixados em dúvida quanto ao lugar da mensagem, e ao tempo de seu assinalado cumprimento, pois lemos: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4750947-F944-42B9-AF6A-8924646F49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B0BF8-2FF1-4FD9-9C15-03F96C207865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A4C9638-BBFE-4769-BDE1-86172038C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543550"/>
          </a:xfrm>
          <a:noFill/>
          <a:ln/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"E os que de ti procederem edificarão os lugares antigamente assolados; e levantarás os fundamentos de geração em geração; e chamar-te-ão reparador das roturas e restaurador de veredas para morar." Isa. 58:12.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61B84E7-1F31-4BF2-B6E5-66A429A423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D860E-51AC-425E-9062-392F0FC14CD0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4DADD53-009E-479E-96EF-7BA3A7865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6513" y="549275"/>
            <a:ext cx="9144001" cy="6237288"/>
          </a:xfrm>
          <a:noFill/>
          <a:ln/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memorial de Deus, o sábado do sétimo dia, o sinal de Sua obra em criar o mundo, foi removido pelo homem do pecado. O povo de Deus tem uma obra especial a fazer em reparar as brechas feitas em Sua lei;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D0A9C62-78C3-4DB8-BAC0-F67D92929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A3FBA8-A796-46D9-AC4B-F59AA0F47D28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E306B1A-35E1-4003-B76A-186708559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5400675"/>
          </a:xfrm>
          <a:noFill/>
          <a:ln/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... e quanto mais nos aproximamos do fim, tanto mais urgente se torna essa obra. Todos quantos amam a Deus mostrarão que Lhe trazem o sinal pela guarda de Seus mandamentos. 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B52219-EDBC-4EE0-BA57-A41FB3B83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CB772-70EB-42A9-9D84-7AE89FA33466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DB1FD3A-E582-495B-9C28-84167F81D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482441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5. O que mais            está incluído na pregação do evangelho além de, meramente, se pregar sermões? </a:t>
            </a:r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30.2</a:t>
            </a:r>
          </a:p>
        </p:txBody>
      </p:sp>
      <p:pic>
        <p:nvPicPr>
          <p:cNvPr id="14339" name="Picture 3" descr="mo">
            <a:extLst>
              <a:ext uri="{FF2B5EF4-FFF2-40B4-BE49-F238E27FC236}">
                <a16:creationId xmlns:a16="http://schemas.microsoft.com/office/drawing/2014/main" id="{CD8D5180-74F6-4D23-9FB6-80C6B7817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55762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A6713A2-E497-4C96-83F0-8FDDAA78B3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2235200"/>
          </a:xfrm>
        </p:spPr>
        <p:txBody>
          <a:bodyPr/>
          <a:lstStyle/>
          <a:p>
            <a:pPr algn="r"/>
            <a:r>
              <a:rPr lang="pt-BR" altLang="pt-BR" sz="74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ISAÍAS 58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6F1FA97-17D2-4CAC-B8C2-1C64CB4A4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045F4-F0C6-4F8F-A806-EBAB00961625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C52771FF-D598-45D5-AAD9-4A4EA8D66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905500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 pregação do evangelho está incluído muito mais que meramente fazer sermões. Deve esclarecer-se o ignorante, erguer-se o desanimado, os enfermos devem ser curados.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D3321CC-4D6C-430F-8633-B46EA2C8F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BCE9F-7D6A-409F-BE9D-15AB4A6A1944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08DCDD88-CF93-40D4-8C7E-4572AAEB0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voz humana deve desempenhar sua parte na obra de Deus. Palavras de bondade, simpatia e amor devem dar testemunho da verdade. Ferventes e sinceras orações devem trazer para perto os anjos. 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0905046-F400-4483-89B6-1319F11A3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0574E-0BEB-406F-9572-06C95336BE35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8AF3F7A-DFA3-42D1-9E79-B0B4F9B5A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333375"/>
            <a:ext cx="9036050" cy="64531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6. Que relação    existe entre a restauração da guarda do sábado e a obra de beneficência recomendada em Isaías 58? 31.2</a:t>
            </a:r>
          </a:p>
        </p:txBody>
      </p:sp>
      <p:pic>
        <p:nvPicPr>
          <p:cNvPr id="16387" name="Picture 3" descr="mo">
            <a:extLst>
              <a:ext uri="{FF2B5EF4-FFF2-40B4-BE49-F238E27FC236}">
                <a16:creationId xmlns:a16="http://schemas.microsoft.com/office/drawing/2014/main" id="{1A0CF0AF-FF4E-42EF-BDD1-C4DB665E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15252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89925E8-D297-470E-85CD-3A535ED1C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E65321-EA44-4162-B644-E581A927BACE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7A7ECF74-B153-4D50-A3B1-5BAEA6358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820150" cy="6237287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memorial de Deus, o sábado do sétimo dia, o sinal de Sua obra em criar o mundo, foi removido pelo homem do pecado. O povo de Deus tem uma obra especial a fazer em reparar as brechas feitas em Sua lei; e quanto mais nos aproximamos do fim, tanto mais urgente se torna essa obra. Todos quantos amam a Deus mostrarão que Lhe trazem o sinal pela guarda de Seus mandamentos.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FFE6253-C8EA-4153-B759-7B363CDEF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F98CF3-FE6A-4C81-B2D7-9786373443B1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56677716-3855-492B-962D-BE6564401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" y="476250"/>
            <a:ext cx="8686800" cy="5976938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Quando a igreja aceita a obra que lhe é dada por Deus, tem a promessa: "Então, romperá a tua luz como a alva, e a tua cura apressadamente brotará, e a tua justiça irá adiante de tua face, e a glória do Senhor será a tua retaguarda." Isa. 58:8.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75694B4-4612-4549-B733-018C3FF9E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B21A0-7EA7-48CF-B0E8-A6459597E766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BA2010A-0706-4728-8CA4-1B31F97E5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" y="504825"/>
            <a:ext cx="8686800" cy="63087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Em Isaías 58 encontramos de forma clara a definição de nossa obra. Entretanto, a razão por que a igreja não é mentalmente mais espiritual, e não tem mais fé, é porque está estreitada pelo egoísmo. A prática do bem deve ser prioridade na vida do cristão.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026FA2-68CF-4398-8B41-165AF8AA55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C62389-CB6A-4750-8526-84D2921BD464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AA1A223C-2B1C-4B18-8686-28BED51F1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" y="5257800"/>
            <a:ext cx="8686800" cy="9080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Ame e pratique o bem!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18D24A2B-44CD-42FF-B320-6D7ACE3D1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13F404C-C51C-4CE3-B3A1-FC281DB1E8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2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altLang="pt-BR" sz="62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Em Isaías 58 encontramos os princípios da espécie de ministério que levará vida às igrejas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CFF466-9A05-4F2E-B27B-B6EFF0592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9370E-81F8-46EC-97B1-4F3584AE7784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2B80CBD-A019-4795-9A0A-A522BF2E2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4737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À luz de     ISAÍAS 58, por que meios a obra do evangelho deve ser promovida? 27.3</a:t>
            </a:r>
          </a:p>
        </p:txBody>
      </p:sp>
      <p:pic>
        <p:nvPicPr>
          <p:cNvPr id="6148" name="Picture 4" descr="mo">
            <a:extLst>
              <a:ext uri="{FF2B5EF4-FFF2-40B4-BE49-F238E27FC236}">
                <a16:creationId xmlns:a16="http://schemas.microsoft.com/office/drawing/2014/main" id="{DD04C791-BFF3-4976-94F2-CA241D57B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55762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D3C3C8D-E39C-446A-B718-5D3F17732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9EE8C-1998-4ECC-873F-327B788034CC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8272A1A1-351A-4FC1-9935-932D08628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83247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obra do evangelho deve ser promovida por meio de nossa liberalidade bem assim de nossos esforços. Quando encontrardes corações sofredores necessitando auxílio, dai-lho. Quando achardes os que estão famintos, alimentai-os.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342CBD9-D01F-4676-B372-5A410D11F9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EB807-71F6-48DE-A5F2-B73254D2130A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A3C01CC-4439-4D76-8CAD-D2FB6CD9E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832475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Assim fazendo estareis trabalhando nas linhas do ministério de Cristo. O santo trabalho do Mestre era um trabalho de benevolência. Que nosso povo em todos os lugares seja encorajado a tomar parte nele.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EB3001-A48C-48DD-A9FB-FA08BC6D4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0C13A-3776-4017-BA9F-1941940B3B50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66888E6-D7E4-4E45-BE21-3F7F2E714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3817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EGW diz             que o trabalhos do Mestre era um trabalho beneficente. Temos seguido Seu exemplo? Justifique sua resposta.</a:t>
            </a:r>
          </a:p>
        </p:txBody>
      </p:sp>
      <p:pic>
        <p:nvPicPr>
          <p:cNvPr id="8196" name="Picture 4" descr="mo">
            <a:extLst>
              <a:ext uri="{FF2B5EF4-FFF2-40B4-BE49-F238E27FC236}">
                <a16:creationId xmlns:a16="http://schemas.microsoft.com/office/drawing/2014/main" id="{0AB4ED1B-7237-4915-9644-63A7EF2C0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55762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D17E40-3EF6-4AC2-953D-B28CA8EE9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880601-7E5C-488C-A56A-8B7BA090656C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A3ED47B-D2D5-4552-9352-FD86E082C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463" y="620713"/>
            <a:ext cx="8820150" cy="5832475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Estudando     Isaías 58, responda:</a:t>
            </a:r>
          </a:p>
          <a:p>
            <a:pPr marL="609600" indent="-609600">
              <a:buFontTx/>
              <a:buNone/>
            </a:pPr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a)Em que consiste o jejum que Deus escolheu para Seu povo?</a:t>
            </a:r>
          </a:p>
        </p:txBody>
      </p:sp>
      <p:pic>
        <p:nvPicPr>
          <p:cNvPr id="10243" name="Picture 3" descr="mo">
            <a:extLst>
              <a:ext uri="{FF2B5EF4-FFF2-40B4-BE49-F238E27FC236}">
                <a16:creationId xmlns:a16="http://schemas.microsoft.com/office/drawing/2014/main" id="{7605EB21-B1A5-4638-872B-C1631170D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655762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B5F18B9-36A3-4D20-8688-E7DAD3931A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A60F2-15F6-47E7-862A-8FF2E9BADE85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E23E4CD-CE40-49EA-AD2D-4ABEE76C8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9600" b="1">
                <a:effectLst>
                  <a:outerShdw blurRad="38100" dist="38100" dir="2700000" algn="tl">
                    <a:srgbClr val="C0C0C0"/>
                  </a:outerShdw>
                </a:effectLst>
              </a:rPr>
              <a:t>Fazer o bem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71</TotalTime>
  <Words>746</Words>
  <Application>Microsoft Office PowerPoint</Application>
  <PresentationFormat>Apresentação na tela (4:3)</PresentationFormat>
  <Paragraphs>55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Arial</vt:lpstr>
      <vt:lpstr>Times New Roman</vt:lpstr>
      <vt:lpstr>Wingdings</vt:lpstr>
      <vt:lpstr>Arial Black</vt:lpstr>
      <vt:lpstr>Copperplate Gothic Bold</vt:lpstr>
      <vt:lpstr>Forte</vt:lpstr>
      <vt:lpstr>Arial Rounded MT Bold</vt:lpstr>
      <vt:lpstr>Bookman Old Style</vt:lpstr>
      <vt:lpstr>Georgia</vt:lpstr>
      <vt:lpstr>Pixel</vt:lpstr>
      <vt:lpstr>3. ISAÍAS 58 - A PRESCRIÇÃO DIVINA</vt:lpstr>
      <vt:lpstr>ISAÍAS 58</vt:lpstr>
      <vt:lpstr>Em Isaías 58 encontramos os princípios da espécie de ministério que levará vida às igrejas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ISAÍAS 58- A PRESCRIÇÃO DIVINA</dc:title>
  <dc:creator>MARCELO AUGUSTO DE CARVALHO</dc:creator>
  <cp:lastModifiedBy>Pr. Marcelo Carvalho</cp:lastModifiedBy>
  <cp:revision>24</cp:revision>
  <dcterms:created xsi:type="dcterms:W3CDTF">2004-11-16T09:44:40Z</dcterms:created>
  <dcterms:modified xsi:type="dcterms:W3CDTF">2019-11-21T12:16:12Z</dcterms:modified>
</cp:coreProperties>
</file>