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79" r:id="rId7"/>
    <p:sldId id="278" r:id="rId8"/>
    <p:sldId id="280" r:id="rId9"/>
    <p:sldId id="261" r:id="rId10"/>
    <p:sldId id="262" r:id="rId11"/>
    <p:sldId id="287" r:id="rId12"/>
    <p:sldId id="281" r:id="rId13"/>
    <p:sldId id="263" r:id="rId14"/>
    <p:sldId id="265" r:id="rId15"/>
    <p:sldId id="266" r:id="rId16"/>
    <p:sldId id="282" r:id="rId17"/>
    <p:sldId id="267" r:id="rId18"/>
    <p:sldId id="268" r:id="rId19"/>
    <p:sldId id="283" r:id="rId20"/>
    <p:sldId id="269" r:id="rId21"/>
    <p:sldId id="270" r:id="rId22"/>
    <p:sldId id="288" r:id="rId23"/>
    <p:sldId id="284" r:id="rId24"/>
    <p:sldId id="289" r:id="rId25"/>
    <p:sldId id="271" r:id="rId26"/>
    <p:sldId id="272" r:id="rId27"/>
    <p:sldId id="285" r:id="rId28"/>
    <p:sldId id="273" r:id="rId29"/>
    <p:sldId id="274" r:id="rId30"/>
    <p:sldId id="286" r:id="rId31"/>
    <p:sldId id="275" r:id="rId32"/>
    <p:sldId id="276" r:id="rId33"/>
    <p:sldId id="290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AF56B6D-8A46-44D8-8147-A2B51485C8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D57FBC2-C179-4B8C-B173-B2E1CD43CC6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1C71EC2E-EB5F-445B-83D6-857451EE48E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E175D75E-D1CC-4A17-B35B-448BFF7BC8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7FC21D1E-DD4B-4282-8D4E-1DAE27A402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F27F211B-0F9E-47EB-A3C6-D619B161D4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86687E-5877-4AE8-B5B9-A338B17262A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>
            <a:extLst>
              <a:ext uri="{FF2B5EF4-FFF2-40B4-BE49-F238E27FC236}">
                <a16:creationId xmlns:a16="http://schemas.microsoft.com/office/drawing/2014/main" id="{041F0286-2EFC-41D1-9CF3-6AFC885D5E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23" name="Rectangle 3">
              <a:extLst>
                <a:ext uri="{FF2B5EF4-FFF2-40B4-BE49-F238E27FC236}">
                  <a16:creationId xmlns:a16="http://schemas.microsoft.com/office/drawing/2014/main" id="{A273878A-EF74-4BC3-8048-33E0EA841D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0724" name="Rectangle 4">
              <a:extLst>
                <a:ext uri="{FF2B5EF4-FFF2-40B4-BE49-F238E27FC236}">
                  <a16:creationId xmlns:a16="http://schemas.microsoft.com/office/drawing/2014/main" id="{142645B7-DB45-490F-B564-BCEBB9810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0725" name="Group 5">
              <a:extLst>
                <a:ext uri="{FF2B5EF4-FFF2-40B4-BE49-F238E27FC236}">
                  <a16:creationId xmlns:a16="http://schemas.microsoft.com/office/drawing/2014/main" id="{5C5D5C8F-62ED-40D2-90BB-D4B28B0CF4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0726" name="Rectangle 6">
                <a:extLst>
                  <a:ext uri="{FF2B5EF4-FFF2-40B4-BE49-F238E27FC236}">
                    <a16:creationId xmlns:a16="http://schemas.microsoft.com/office/drawing/2014/main" id="{83FF2496-2423-401C-95E0-0A2E85D8BD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27" name="Rectangle 7">
                <a:extLst>
                  <a:ext uri="{FF2B5EF4-FFF2-40B4-BE49-F238E27FC236}">
                    <a16:creationId xmlns:a16="http://schemas.microsoft.com/office/drawing/2014/main" id="{FB6B7A89-3507-4A8D-A817-647A4296EC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28" name="Rectangle 8">
                <a:extLst>
                  <a:ext uri="{FF2B5EF4-FFF2-40B4-BE49-F238E27FC236}">
                    <a16:creationId xmlns:a16="http://schemas.microsoft.com/office/drawing/2014/main" id="{CD39A5BB-44C3-4497-816E-E40C43E2CD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29" name="Rectangle 9">
                <a:extLst>
                  <a:ext uri="{FF2B5EF4-FFF2-40B4-BE49-F238E27FC236}">
                    <a16:creationId xmlns:a16="http://schemas.microsoft.com/office/drawing/2014/main" id="{FB73CD52-79C9-4DCF-AEDB-D5A6661218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0" name="Rectangle 10">
                <a:extLst>
                  <a:ext uri="{FF2B5EF4-FFF2-40B4-BE49-F238E27FC236}">
                    <a16:creationId xmlns:a16="http://schemas.microsoft.com/office/drawing/2014/main" id="{F13293DE-8194-49DE-B953-0D2CE17559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1" name="Rectangle 11">
                <a:extLst>
                  <a:ext uri="{FF2B5EF4-FFF2-40B4-BE49-F238E27FC236}">
                    <a16:creationId xmlns:a16="http://schemas.microsoft.com/office/drawing/2014/main" id="{3461F523-C546-4232-A7DB-D60D3A5B08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2" name="Rectangle 12">
                <a:extLst>
                  <a:ext uri="{FF2B5EF4-FFF2-40B4-BE49-F238E27FC236}">
                    <a16:creationId xmlns:a16="http://schemas.microsoft.com/office/drawing/2014/main" id="{6E3F825F-554F-4549-B48B-3797B5B2BB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3" name="Rectangle 13">
                <a:extLst>
                  <a:ext uri="{FF2B5EF4-FFF2-40B4-BE49-F238E27FC236}">
                    <a16:creationId xmlns:a16="http://schemas.microsoft.com/office/drawing/2014/main" id="{743C0D28-60A2-4340-B316-60E574BEDA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4" name="Rectangle 14">
                <a:extLst>
                  <a:ext uri="{FF2B5EF4-FFF2-40B4-BE49-F238E27FC236}">
                    <a16:creationId xmlns:a16="http://schemas.microsoft.com/office/drawing/2014/main" id="{A786DC68-2463-4606-B6D9-CE7A248578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5" name="Rectangle 15">
                <a:extLst>
                  <a:ext uri="{FF2B5EF4-FFF2-40B4-BE49-F238E27FC236}">
                    <a16:creationId xmlns:a16="http://schemas.microsoft.com/office/drawing/2014/main" id="{C2A92BD7-63DD-4418-91F2-18E513EC5B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8D742752-06A8-4DBD-BADD-E7414B10AE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0737" name="Rectangle 17">
            <a:extLst>
              <a:ext uri="{FF2B5EF4-FFF2-40B4-BE49-F238E27FC236}">
                <a16:creationId xmlns:a16="http://schemas.microsoft.com/office/drawing/2014/main" id="{7FDA68FF-410A-496C-BD82-30A7A9DF9B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0738" name="Rectangle 18">
            <a:extLst>
              <a:ext uri="{FF2B5EF4-FFF2-40B4-BE49-F238E27FC236}">
                <a16:creationId xmlns:a16="http://schemas.microsoft.com/office/drawing/2014/main" id="{66D53346-BD42-415B-95AB-A41E892CBF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9018520-7132-49CF-B465-EBA102D7B15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30739" name="Rectangle 19">
            <a:extLst>
              <a:ext uri="{FF2B5EF4-FFF2-40B4-BE49-F238E27FC236}">
                <a16:creationId xmlns:a16="http://schemas.microsoft.com/office/drawing/2014/main" id="{18248EDA-F92F-4807-A73B-CBF2786E62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30740" name="Rectangle 20">
            <a:extLst>
              <a:ext uri="{FF2B5EF4-FFF2-40B4-BE49-F238E27FC236}">
                <a16:creationId xmlns:a16="http://schemas.microsoft.com/office/drawing/2014/main" id="{73D011C4-B523-4E46-A24D-5F4415E086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D91F0-8948-40DA-8CAE-BE9ACA8ED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059E2D-0236-4E6B-923B-69374D46E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63A071-FA19-42B9-AB82-0BB02B70A2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702DB9-3464-4FBF-A31A-2C5802E692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ED5DAC-C516-4BB7-8980-03E1CECE0A1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29E0349D-E8AB-4E0B-A020-49000F3740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025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6B0AA2-0600-4377-99E5-C36434C8D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8EAE06-DAF2-45BA-83CC-5EFA3B8E1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4FEAC74-14B6-43DA-AB28-43D88FED01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7E6809-DAF6-44C6-A1C5-BD86CA24A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276674-492C-42AB-B256-0CB281D4FF0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D1D46087-64A3-4DCD-8508-C2261A28C1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664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72F7D-CE56-40F4-93DB-EC6ED420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56589A-D9D2-4D2D-BC7A-16DEB5C92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74240F-C4BE-46BD-BB24-56BF46BFD6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BDADF9-2A32-4B67-A9EC-C5DA9C665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B989C8-2F1B-4A34-9575-62DB1D0E612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18C9B7A9-CC88-4172-8817-3FCD4FDC55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23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5315E-E46E-48A1-A48D-29322004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CC9A60-4211-4E79-830E-7B1B4317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BDF391-651D-4C35-8ED9-A80592E608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A7177D-14E4-4902-8CD9-C49D22144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21BF0A-5B44-4C1A-BF48-0508628D3E8D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1921AA05-1E74-4E95-A57A-0E9F9DA0988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29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31135-E7E5-451A-BE2B-F22A302E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10A593-B41C-4D21-88AF-5D507A04C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6C8730-0727-43AC-8F16-37D4F339B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89850B-7B6A-4D2D-8D3E-293D51D737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0EC755-A3B9-4281-9E57-5CB20B5D4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E122AF-388D-460D-9063-EA9A51C14082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4606E18-2EC0-4B9D-967B-6129C30D00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208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5F147-95E9-478C-9134-F885972E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656A6E-24DB-46F0-9170-C0F894DC5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E6E193-8C19-4A7C-AF29-95B088F93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5023800-F68F-4C84-AE13-22029B8CA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65D61F1-4C70-4577-BE03-F6A45D115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1705B0-D5A3-4007-AC47-A375E2F16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CEA139B2-B580-4E3F-BD8B-ED65E3185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393859-CACA-400E-8420-C58BCEC78A3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9C67DDBF-F9C9-4E9B-95CE-5E1813E7545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087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88FC7-75FF-4C7E-9DC7-920F371F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E71084D-D8D9-4D76-B810-17B5648B0F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09D5F6-75EC-45FF-AD4A-A908F96398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FCF768-CD8A-48C6-B2F3-04280676CF7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2E5D87-C15C-4CCD-AF41-D9897601EE9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586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273C1890-9010-4F54-B9F3-C1818093B5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86A2517-FE02-4913-813D-D930E1111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5B6CF0-EA15-4440-979D-A2F13079313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957571-6E90-42FA-AC55-D4EF959136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744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44F92-7421-4778-85FF-4187714B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53156C-3263-4D99-A932-B79646E86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5B3879-2868-4800-A93D-2E28EC78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32D73F-4F64-46B4-BD93-2F64B60A5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035E3-ABCB-4B90-88DF-24433EE86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1C5A7E-20DF-45F5-8D92-7F99D5CEAD1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D4CAAA3-27DA-4404-BC6D-591B7D736D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38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517F6-9F63-49BF-B833-122D4C6E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4F660FD-4D44-41D8-9C45-AFF414939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A8DDA7-7A52-4319-8547-82BDC4552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AA1117-B8ED-42B4-B705-83CB6BA590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8B72B3-2BF1-412A-BCF7-ECAD1798C3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EEE955-B870-4BC6-8612-0025EBB3755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63BB2EA-21E7-4FB7-AE83-50A50C2F36B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960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743EF9E-F894-43E9-9F72-930DD20E77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1291044-FE0F-45CB-A5DD-8A7ADCFC1E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A42B4AC3-F26B-448B-9E9F-00D3BD1953D9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29700" name="Group 4">
            <a:extLst>
              <a:ext uri="{FF2B5EF4-FFF2-40B4-BE49-F238E27FC236}">
                <a16:creationId xmlns:a16="http://schemas.microsoft.com/office/drawing/2014/main" id="{28869AD5-39F4-40A1-9A2E-4FF4B93EEB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701" name="Rectangle 5">
              <a:extLst>
                <a:ext uri="{FF2B5EF4-FFF2-40B4-BE49-F238E27FC236}">
                  <a16:creationId xmlns:a16="http://schemas.microsoft.com/office/drawing/2014/main" id="{0543150B-9577-4C60-854D-CD29F2DA6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9702" name="Rectangle 6">
              <a:extLst>
                <a:ext uri="{FF2B5EF4-FFF2-40B4-BE49-F238E27FC236}">
                  <a16:creationId xmlns:a16="http://schemas.microsoft.com/office/drawing/2014/main" id="{55B6D224-8B13-4F7C-9883-FA31321B3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9703" name="Rectangle 7">
              <a:extLst>
                <a:ext uri="{FF2B5EF4-FFF2-40B4-BE49-F238E27FC236}">
                  <a16:creationId xmlns:a16="http://schemas.microsoft.com/office/drawing/2014/main" id="{89CB0842-E706-40AE-8C5E-7A83E07C3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9704" name="Rectangle 8">
              <a:extLst>
                <a:ext uri="{FF2B5EF4-FFF2-40B4-BE49-F238E27FC236}">
                  <a16:creationId xmlns:a16="http://schemas.microsoft.com/office/drawing/2014/main" id="{ADC01546-E772-44CF-BFBF-1E5520BAE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ACE740F8-84EC-4072-9820-0A56018B9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D0D9CE50-C84C-4723-A5B1-A3CADC6E9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5C442D6C-C10C-44A9-8202-8D1144A4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14D59CDE-04E9-4EED-ACDE-AF6A8A2FD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9709" name="Rectangle 13">
              <a:extLst>
                <a:ext uri="{FF2B5EF4-FFF2-40B4-BE49-F238E27FC236}">
                  <a16:creationId xmlns:a16="http://schemas.microsoft.com/office/drawing/2014/main" id="{DA4B4EEC-4820-44CA-A3D1-4A2570E4F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29710" name="Rectangle 14">
            <a:extLst>
              <a:ext uri="{FF2B5EF4-FFF2-40B4-BE49-F238E27FC236}">
                <a16:creationId xmlns:a16="http://schemas.microsoft.com/office/drawing/2014/main" id="{1FC6D589-0A65-4BF7-BB38-12CF20802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9711" name="Rectangle 15">
            <a:extLst>
              <a:ext uri="{FF2B5EF4-FFF2-40B4-BE49-F238E27FC236}">
                <a16:creationId xmlns:a16="http://schemas.microsoft.com/office/drawing/2014/main" id="{7838987C-7407-4728-89C3-E12DAC008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9712" name="Rectangle 16">
            <a:extLst>
              <a:ext uri="{FF2B5EF4-FFF2-40B4-BE49-F238E27FC236}">
                <a16:creationId xmlns:a16="http://schemas.microsoft.com/office/drawing/2014/main" id="{C7835D35-EC01-419F-988D-F2E9687D35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B1C031B-AA7B-4E02-8A99-A52D9F6263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32313"/>
            <a:ext cx="9144000" cy="2209800"/>
          </a:xfrm>
        </p:spPr>
        <p:txBody>
          <a:bodyPr/>
          <a:lstStyle/>
          <a:p>
            <a:pPr algn="ctr"/>
            <a:r>
              <a:rPr lang="pt-BR" altLang="pt-BR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4. EIS A RELIGIÃO PURA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F4BDBC04-4047-4200-810E-898897C7C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33375"/>
            <a:ext cx="4537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Forte" panose="03060902040502070203" pitchFamily="66" charset="0"/>
              </a:rPr>
              <a:t>Ministério de Amor</a:t>
            </a:r>
          </a:p>
        </p:txBody>
      </p:sp>
      <p:pic>
        <p:nvPicPr>
          <p:cNvPr id="2054" name="Picture 6" descr="mn">
            <a:extLst>
              <a:ext uri="{FF2B5EF4-FFF2-40B4-BE49-F238E27FC236}">
                <a16:creationId xmlns:a16="http://schemas.microsoft.com/office/drawing/2014/main" id="{04B49A8F-09E8-41C8-89C1-9E52ADD5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24063"/>
            <a:ext cx="2447925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9">
            <a:extLst>
              <a:ext uri="{FF2B5EF4-FFF2-40B4-BE49-F238E27FC236}">
                <a16:creationId xmlns:a16="http://schemas.microsoft.com/office/drawing/2014/main" id="{A5F1B459-07AA-4756-86BC-927D874B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7838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Pr. Marcelo Carvalho</a:t>
            </a:r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092FDF8-F493-4296-9EDD-0AF2046682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8AA8EB-77B3-4461-9EF4-987B8EFEDBD2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1FF933BC-FF27-44DA-ACD5-7CD89108D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893175" cy="5903913"/>
          </a:xfrm>
        </p:spPr>
        <p:txBody>
          <a:bodyPr/>
          <a:lstStyle/>
          <a:p>
            <a:r>
              <a:rPr lang="pt-BR" altLang="pt-BR" sz="4200" b="1">
                <a:effectLst>
                  <a:outerShdw blurRad="38100" dist="38100" dir="2700000" algn="tl">
                    <a:srgbClr val="C0C0C0"/>
                  </a:outerShdw>
                </a:effectLst>
              </a:rPr>
              <a:t>Vi que está na providência de Deus que as viúvas e órfãos, os cegos, os surdos, os coxos e as pessoas afligidas de diferentes maneiras foram colocadas em íntima relação cristã com Sua igreja; isto visa provar o Seu povo e desenvolver-lhe o verdadeiro caráter.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398A2FB-9378-419F-8D85-F14674958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E941C-0BEF-449B-A9E1-654E09A02D4E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EDAA316-E52B-4A9F-A068-35F8BA15A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693738"/>
            <a:ext cx="8893175" cy="5256212"/>
          </a:xfrm>
        </p:spPr>
        <p:txBody>
          <a:bodyPr/>
          <a:lstStyle/>
          <a:p>
            <a:r>
              <a:rPr lang="pt-BR" altLang="pt-BR" sz="4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Anjos de Deus estão observando para ver como tratamos essas pessoas que necessitam nossa simpatia, amor e desinteressada benevolência. Este é o teste de Deus para o nosso caráter.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CD46A3E-64CD-4232-AF82-2F7AB8562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68C114-F6D3-4F07-ADDF-D6DEFCC9A5C6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E2F6EF3-5DD2-4A5B-82C0-3B77A9742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333375"/>
            <a:ext cx="8964613" cy="6524625"/>
          </a:xfrm>
        </p:spPr>
        <p:txBody>
          <a:bodyPr/>
          <a:lstStyle/>
          <a:p>
            <a:r>
              <a:rPr lang="pt-BR" altLang="pt-BR" sz="45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 temos a verdadeira religião da Bíblia, haveremos de sentir ser um débito de amor, bondade e interesse para com Cristo em favor de Seus irmãos; e não podemos fazer menos que mostrar, nossa gratidão por Seu imensurável amor para conosco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24FAC2-4617-4C0E-B737-1569C0436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E8B17D-49E0-45C0-9F28-866575D97A0D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8391F9EA-4763-4EE5-9B04-B4F5EB4EC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620713"/>
            <a:ext cx="8785225" cy="623728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Você crê               que a maneira como tratamos os necessitados reflete o nível de gratidão que sentimos pelo amor de Cristo por nós? </a:t>
            </a:r>
          </a:p>
        </p:txBody>
      </p:sp>
      <p:pic>
        <p:nvPicPr>
          <p:cNvPr id="10243" name="Picture 3" descr="mn">
            <a:extLst>
              <a:ext uri="{FF2B5EF4-FFF2-40B4-BE49-F238E27FC236}">
                <a16:creationId xmlns:a16="http://schemas.microsoft.com/office/drawing/2014/main" id="{33D7DBF4-BEA3-4256-8D04-98ED7ADC6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5888"/>
            <a:ext cx="1584325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5B6CE5-0A8B-4BBD-BB55-FCF9FB837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8B8331-DDDB-4701-910E-2C839B802A05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5111EFB-7749-411A-BC02-0FECCE7E3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620713"/>
            <a:ext cx="8785225" cy="623728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 Se a luz de         Deus em nós é amor e misericórdia na vida, como tem sido nossa luz? O que pode ser feito para melhorar essa realidade? 34.1</a:t>
            </a:r>
          </a:p>
        </p:txBody>
      </p:sp>
      <p:pic>
        <p:nvPicPr>
          <p:cNvPr id="12291" name="Picture 3" descr="mn">
            <a:extLst>
              <a:ext uri="{FF2B5EF4-FFF2-40B4-BE49-F238E27FC236}">
                <a16:creationId xmlns:a16="http://schemas.microsoft.com/office/drawing/2014/main" id="{598E0E08-84DE-49FB-B93F-D751ECD1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5888"/>
            <a:ext cx="1584325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E20DB34-A4E3-4896-B391-5148A3CC2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B4AAC-DE84-468E-A851-0E330B11377C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FD68286-6EC7-4231-9D94-A2F8521C9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93738"/>
            <a:ext cx="8686800" cy="5688012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Aqueles que deviam ter sido a luz do mundo têm projetado apenas raios pálidos e fracos. Que é luz? É piedade, bondade, verdade, misericórdia, amor; é a revelação da verdade no caráter e na vida.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25FCDBF-FAB9-46ED-B9AE-B6E4C29310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B53B8C-CFF0-4118-9F4C-FD01E488A134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D3E2310-DBF4-4B8E-BE11-AAED92DCA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86800" cy="5688012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evangelho, com o seu explosivo poder, depende da piedade pessoal de seus crentes, e Deus proveu, pela morte de Seu amado Filho, os meios para que cada alma esteja perfeitamente preparada para toda boa obra.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7E2100-800A-4E7E-8E6F-9CEDB0577B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7B6250-1FD2-47FB-9996-9F0EE399BC59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19A4343B-612F-4BEC-AF44-49F5EC4CA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7488"/>
            <a:ext cx="8229600" cy="38862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5. Que sinal distingue a falsa religião da verdadeira? 34.2</a:t>
            </a:r>
          </a:p>
        </p:txBody>
      </p:sp>
      <p:pic>
        <p:nvPicPr>
          <p:cNvPr id="14339" name="Picture 3" descr="mn">
            <a:extLst>
              <a:ext uri="{FF2B5EF4-FFF2-40B4-BE49-F238E27FC236}">
                <a16:creationId xmlns:a16="http://schemas.microsoft.com/office/drawing/2014/main" id="{4D473B80-4054-411D-B005-6B47D2E1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5888"/>
            <a:ext cx="1584325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3CC9277-8022-4891-BD1F-F93E3360B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3D5331-FEBA-49C4-9562-952328574167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D9C0ED4-B28E-42A6-A1AD-293A8846E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503238"/>
            <a:ext cx="8964613" cy="6165850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verdadeira simpatia entre o homem e o seu semelhante deve ser o sinal distintivo entre os que amam e temem a Deus e os que são indiferentes a Sua lei. Quão grande a simpatia que Cristo manifestou ao vir a este mundo para dar a Sua vida em sacrifício por um mundo a perecer! Sua religião levou-O à prática de genuíno trabalho médico-missionário. Ele foi um poder curador.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AF00D20-BCC7-4018-88AC-A817AA28F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32CBC4-E60A-4BB1-B89A-8150C5204347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0B65E06-9838-4A05-8509-2E74FEFC4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91513" cy="6237288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"Misericórdia quero e não sacrifício" Mat. 9:13, disse Ele.</a:t>
            </a:r>
          </a:p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Este foi o teste que o grande autor da verdade usou para distinguir entre a verdadeira religião e a falsa.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9F2A5BE-2F4D-4F04-AB99-1A14FEACCE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altLang="pt-BR" sz="74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TIAGO 1.27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32E412-28F7-490D-A03C-99AEC3F5E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AE2E7-7970-4696-8BE3-6B36A7FF202C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2E3C6A6-F3E5-4743-B636-5DA59C29B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622300"/>
            <a:ext cx="8785225" cy="62357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6. O simples            fato de pertencermos a igreja de Cristo implica termos Seu espírito? Como a vida de Judas serve de advertência para nós? 35.1</a:t>
            </a:r>
          </a:p>
        </p:txBody>
      </p:sp>
      <p:pic>
        <p:nvPicPr>
          <p:cNvPr id="16387" name="Picture 3" descr="mn">
            <a:extLst>
              <a:ext uri="{FF2B5EF4-FFF2-40B4-BE49-F238E27FC236}">
                <a16:creationId xmlns:a16="http://schemas.microsoft.com/office/drawing/2014/main" id="{AB458E2E-8795-4E3C-A63F-BE362E3F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5888"/>
            <a:ext cx="1584325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7BCC663-FED1-402E-AFE5-CC86D474D8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254F3-487E-4DDC-BCA3-B2B5441CF38A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4E25E9F-229B-4322-B413-98C4D12AC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Satanás está jogando com toda alma a partida da vida. Sabe que a simpatia prática é uma prova de pureza e desprendimento do coração, e fará todo esforço possível para fechar-nos o coração às necessidades dos outros, para que fiquemos afinal impassíveis à vista do sofrimento.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88F320D-692C-453D-88DF-C3A41CAEF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FDAB1-A670-4877-BEA7-F03064657CE6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52D0E9B-4BFA-4B31-8C87-A71C22AF5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Ele introduzirá muitas coisas a fim de impedir a expressão de amor e simpatia. Foi assim que ele arruinou Judas. Este cuidava continuamente de beneficiar-se a si mesmo. Nisto representa vasta classe de professos cristãos de hoje.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82243CD-6299-4AA5-A79F-8AC5F3C2B9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0058E2-A702-4C4F-8F89-EF8C4C8DA5DD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D21B299-E5EC-4A34-99EB-2A7F0863C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237288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Precisamos, portanto, refletir sobre seu caso. Achamo-nos tão perto de Cristo como ele estava. Todavia se, como aconteceu com Judas, a associação com Cristo não nos torna um com Ele,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13BBF5B-E853-422D-A199-7E2FD9545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4ADFD-C02A-4129-9D9E-C13CE15AD1AA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F19E4AF7-893E-41A5-BA94-A013AD12A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5688013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... se isso não cultiva em nosso coração sincera simpatia por aqueles por quem Cristo deu a vida, encontramo-nos no mesmo perigo em que estava Judas de ficar separados de Cristo, joguetes das tentações de Satanás.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7EB06A-5C7E-4FFB-8334-84E0F66092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A675D-586D-4CDE-936D-45E8BC649B3C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9B9970B9-0373-4D27-AF2B-6B36BE7F1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38862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7. O que, unicamente, pode subjugar o espírito de egoísmo? 35.2</a:t>
            </a:r>
          </a:p>
        </p:txBody>
      </p:sp>
      <p:pic>
        <p:nvPicPr>
          <p:cNvPr id="18435" name="Picture 3" descr="mn">
            <a:extLst>
              <a:ext uri="{FF2B5EF4-FFF2-40B4-BE49-F238E27FC236}">
                <a16:creationId xmlns:a16="http://schemas.microsoft.com/office/drawing/2014/main" id="{AED179F9-9689-4D06-BA46-A15A1AF55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5888"/>
            <a:ext cx="1584325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BCCD9E2-5056-4F4E-9008-2E5B15253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9A5B98-B666-44FD-8398-EABFD93DBC1A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C1A7DA9-290B-4D28-A4CB-D36C8B4B6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Cumpre-nos guardar-nos do primeiro desvio da justiça; pois uma transgressão, uma negligência em manifestar o espírito de Cristo, abre caminho para outra e outra ainda, até que a mente é dominada pelos princípios do inimigo.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1ECAFF4-1409-4FA9-9D54-9BEB3D58A6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45CAF-3F73-47B0-A2C8-61B5AB51D28D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7EDE59C-8AE7-4260-B28D-F44660983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814887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Caso seja cultivado, o espírito de egoísmo se torna uma paixão devoradora, que coisa alguma senão o poder de Cristo pode subjugar.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9AD518-77F2-4727-99D1-20926E9FA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2C27F-F4A0-4C4D-B68C-B58BADA5B517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BC1FC20-D05B-47BE-AD81-E7CFFD5D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53548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8. Qual a diferença entre frutos baratos (artificiais) e frutos genuínos? 36.3</a:t>
            </a:r>
          </a:p>
        </p:txBody>
      </p:sp>
      <p:pic>
        <p:nvPicPr>
          <p:cNvPr id="20483" name="Picture 3" descr="mn">
            <a:extLst>
              <a:ext uri="{FF2B5EF4-FFF2-40B4-BE49-F238E27FC236}">
                <a16:creationId xmlns:a16="http://schemas.microsoft.com/office/drawing/2014/main" id="{6A16E458-E1C9-4D03-8DDD-12A0C034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5888"/>
            <a:ext cx="1584325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0720DA1-A333-4815-8763-04068826F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E2DE84-D93A-4675-A602-2C789F6E9341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4F16863-6B03-4BE3-BA47-A75A7EC4B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18488" cy="554355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Não é o serviço impulsivo que Deus aceita; não é o emocional espasmo de piedade que nos faz filhos de Deus. Ele nos convida a trabalhar por princípios verdadeiros, firmes, permanentes.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260E175-5DD7-4692-8222-83E79F5ABE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pt-BR" altLang="pt-BR" sz="74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 religião pura é o exercício da piedade, simpatia e amor no lar, na igreja e no mundo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47D107B-AB83-4275-9E68-A3590C665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49E051-B379-4D72-97F3-3F9381D7A61F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DF6778B9-1598-48B9-8DBF-AB51A585E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75945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 Cristo é formado em nós, a Esperança da glória, Ele será revelado no caráter e este terá a semelhança de Cristo.</a:t>
            </a:r>
          </a:p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Devemos representar Cristo para o mundo, como Cristo representou o Pai.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0DC025D-3684-4089-BF4C-4F35DBC983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CE7EC3-E9A0-477B-B3D8-272BC16AA644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D9C06CD-169B-430C-BEF3-38DF401C3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 potência de uma lâmpada é identificada (se forte ou fraca) de acordo com a luminosidade por ela apresentada quando funcionando. Mas ela não serve para nada enquanto desligada.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88179BD-72C7-4C3D-97A9-999C6C250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0AEBA8-9E09-4CD9-9BFD-15EB6DB367EF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97EE3E3-9C26-4D6C-9C40-BEC1F1952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6308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De nada nos valerá termo conhecido a Cristo se não “ iluminarmos” a vida daqueles que estão em trevas com a luz da nossa esperança. A religião pura é medida pelos atos e não simplesmente por profissão.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907F927-7F9C-42FD-9AEB-2B58A520C2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28D52-2141-4F76-A925-7551000635F4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30DDC53-B327-41DD-96E7-969D800CA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589588"/>
            <a:ext cx="8229600" cy="93503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Sejamos a luz onde estamos!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5C163694-4F27-4F4C-BCC9-ACE82796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601FD9-3EDD-4D39-B66D-2E9B8467A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211C85-A9C9-4B88-B6BD-6E03F73EACA6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BCE2034-B406-40C3-96EE-1206C9435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8324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Em que   consiste a religião pura e imaculada? Você tem vivido essa religião? Como? 33.1-2</a:t>
            </a:r>
          </a:p>
        </p:txBody>
      </p:sp>
      <p:pic>
        <p:nvPicPr>
          <p:cNvPr id="6148" name="Picture 4" descr="mn">
            <a:extLst>
              <a:ext uri="{FF2B5EF4-FFF2-40B4-BE49-F238E27FC236}">
                <a16:creationId xmlns:a16="http://schemas.microsoft.com/office/drawing/2014/main" id="{271D0138-A1F0-443E-8692-CF0617E1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5888"/>
            <a:ext cx="1584325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67F730A-323D-4143-BD08-09FFE40FA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2FABA-653F-4A1F-9C90-13E9E0C19CDE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1D370277-886B-4007-8E1B-634F506C2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 é religião pura? Cristo nos diz que religião pura é o exercício da piedade, simpatia e amor no lar, na igreja e no mundo. Essa é a espécie de religião a ser ensinada aos filhos, e é artigo genuíno.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8BE6C42-10E4-4348-AAEE-0D7AFF384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43492-1CE8-42A0-8168-DABE3E6F191B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EF55A69-5301-44E6-8C56-72310D868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Ensinai-lhes que não devem centralizar os pensamentos em si mesmos, mas que onde quer que haja necessidade humana e sofrimento, aí há um campo de atividade missionária.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2F7F821-92CA-4426-BFCC-148408C70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FCCE5-CD6F-4247-8EDA-38006A9D01B3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6355DDC-B3E1-4444-A8C9-0EFB58D99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964612" cy="6713538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religião pura e imaculada perante o Pai é esta: "Visitar os órfãos e as viúvas nas suas tribulações e guardar-se da corrupção do mundo." Tia. 1:27. Boas obras são os frutos que Cristo requer que produzamos; palavras amáveis, atos de benevolência, de terna consideração para com os pobres, os necessitados, os aflitos.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2E1201E-1141-4238-8040-867D9C35E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C4FEB-B505-4721-ADFE-BC0A2508CBB9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3250DEA-5C6D-4EB4-AAD4-735C93481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31800"/>
            <a:ext cx="8686800" cy="616585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Quando corações simpatizam com corações oprimidos por desânimo e angústia, quando a mão dispensa ao necessitado, é vestido o nu, bem-vindo o estrangeiro a um assento em vossa sala e um lugar em vosso coração, os anjos chegam muito perto, e acordes correspondentes ecoam no Céu.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3F74CE-A59B-407A-BA0D-A5559E10D3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22200-7715-4D17-9130-C2BF9D997BA4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25C743CC-A54B-4366-85BC-FB86B15FD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088" y="1414463"/>
            <a:ext cx="8229600" cy="38862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Qual é o teste de Deus para o nosso caráter? 33.4</a:t>
            </a:r>
          </a:p>
        </p:txBody>
      </p:sp>
      <p:pic>
        <p:nvPicPr>
          <p:cNvPr id="8195" name="Picture 3" descr="mn">
            <a:extLst>
              <a:ext uri="{FF2B5EF4-FFF2-40B4-BE49-F238E27FC236}">
                <a16:creationId xmlns:a16="http://schemas.microsoft.com/office/drawing/2014/main" id="{45385101-A495-44CC-883C-FEB951FF0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5888"/>
            <a:ext cx="1584325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9">
      <a:dk1>
        <a:srgbClr val="000000"/>
      </a:dk1>
      <a:lt1>
        <a:srgbClr val="FFFFFF"/>
      </a:lt1>
      <a:dk2>
        <a:srgbClr val="000000"/>
      </a:dk2>
      <a:lt2>
        <a:srgbClr val="440044"/>
      </a:lt2>
      <a:accent1>
        <a:srgbClr val="FFCCCC"/>
      </a:accent1>
      <a:accent2>
        <a:srgbClr val="790571"/>
      </a:accent2>
      <a:accent3>
        <a:srgbClr val="FFFFFF"/>
      </a:accent3>
      <a:accent4>
        <a:srgbClr val="000000"/>
      </a:accent4>
      <a:accent5>
        <a:srgbClr val="FFE2E2"/>
      </a:accent5>
      <a:accent6>
        <a:srgbClr val="6D0466"/>
      </a:accent6>
      <a:hlink>
        <a:srgbClr val="993366"/>
      </a:hlink>
      <a:folHlink>
        <a:srgbClr val="9F839F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67</TotalTime>
  <Words>1129</Words>
  <Application>Microsoft Office PowerPoint</Application>
  <PresentationFormat>Apresentação na tela (4:3)</PresentationFormat>
  <Paragraphs>69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3" baseType="lpstr">
      <vt:lpstr>Arial</vt:lpstr>
      <vt:lpstr>Times New Roman</vt:lpstr>
      <vt:lpstr>Wingdings</vt:lpstr>
      <vt:lpstr>Arial Black</vt:lpstr>
      <vt:lpstr>Copperplate Gothic Bold</vt:lpstr>
      <vt:lpstr>Forte</vt:lpstr>
      <vt:lpstr>Arial Rounded MT Bold</vt:lpstr>
      <vt:lpstr>Bookman Old Style</vt:lpstr>
      <vt:lpstr>Georgia</vt:lpstr>
      <vt:lpstr>Pixel</vt:lpstr>
      <vt:lpstr>4. EIS A RELIGIÃO PURA</vt:lpstr>
      <vt:lpstr>TIAGO 1.27</vt:lpstr>
      <vt:lpstr>A religião pura é o exercício da piedade, simpatia e amor no lar, na igreja e no mundo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EIS A RELIGIÃO PURA</dc:title>
  <dc:creator>MARCELO AUGUSTO DE CARVALHO</dc:creator>
  <cp:lastModifiedBy>Pr. Marcelo Carvalho</cp:lastModifiedBy>
  <cp:revision>19</cp:revision>
  <dcterms:created xsi:type="dcterms:W3CDTF">2004-11-16T10:03:44Z</dcterms:created>
  <dcterms:modified xsi:type="dcterms:W3CDTF">2019-11-21T12:16:01Z</dcterms:modified>
</cp:coreProperties>
</file>