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</p:sldMasterIdLst>
  <p:notesMasterIdLst>
    <p:notesMasterId r:id="rId33"/>
  </p:notesMasterIdLst>
  <p:sldIdLst>
    <p:sldId id="256" r:id="rId3"/>
    <p:sldId id="257" r:id="rId4"/>
    <p:sldId id="258" r:id="rId5"/>
    <p:sldId id="260" r:id="rId6"/>
    <p:sldId id="261" r:id="rId7"/>
    <p:sldId id="277" r:id="rId8"/>
    <p:sldId id="262" r:id="rId9"/>
    <p:sldId id="285" r:id="rId10"/>
    <p:sldId id="278" r:id="rId11"/>
    <p:sldId id="286" r:id="rId12"/>
    <p:sldId id="264" r:id="rId13"/>
    <p:sldId id="265" r:id="rId14"/>
    <p:sldId id="266" r:id="rId15"/>
    <p:sldId id="267" r:id="rId16"/>
    <p:sldId id="280" r:id="rId17"/>
    <p:sldId id="268" r:id="rId18"/>
    <p:sldId id="269" r:id="rId19"/>
    <p:sldId id="281" r:id="rId20"/>
    <p:sldId id="270" r:id="rId21"/>
    <p:sldId id="282" r:id="rId22"/>
    <p:sldId id="288" r:id="rId23"/>
    <p:sldId id="287" r:id="rId24"/>
    <p:sldId id="289" r:id="rId25"/>
    <p:sldId id="272" r:id="rId26"/>
    <p:sldId id="273" r:id="rId27"/>
    <p:sldId id="283" r:id="rId28"/>
    <p:sldId id="274" r:id="rId29"/>
    <p:sldId id="275" r:id="rId30"/>
    <p:sldId id="276" r:id="rId31"/>
    <p:sldId id="290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F3BBC4B-BF27-453A-A6B8-EBFA28A75C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E2F702F-E554-4A17-918F-BC77227A2A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3989173E-4EDD-43C7-A46E-8A4E14E007D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A5B4DCFF-4DC1-4A37-A7E6-61CEAE26C0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D4DD7572-7C2D-4295-8BC7-641AC2DAC2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52CA2480-9B08-4A0C-9D1C-26DAD069BC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25F538-FCB6-4F41-A787-623A3E47080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884ED5CC-9BDE-4AFB-9E98-E9391C7BC1E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>
              <a:extLst>
                <a:ext uri="{FF2B5EF4-FFF2-40B4-BE49-F238E27FC236}">
                  <a16:creationId xmlns:a16="http://schemas.microsoft.com/office/drawing/2014/main" id="{9A3FF006-7E70-4695-AB2E-24BBAE1E58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5604" name="Rectangle 4">
              <a:extLst>
                <a:ext uri="{FF2B5EF4-FFF2-40B4-BE49-F238E27FC236}">
                  <a16:creationId xmlns:a16="http://schemas.microsoft.com/office/drawing/2014/main" id="{2963B645-7E53-4D42-A2C3-BB403693E0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605" name="Group 5">
              <a:extLst>
                <a:ext uri="{FF2B5EF4-FFF2-40B4-BE49-F238E27FC236}">
                  <a16:creationId xmlns:a16="http://schemas.microsoft.com/office/drawing/2014/main" id="{A49B75DA-2876-43B6-ACB6-8491877710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>
                <a:extLst>
                  <a:ext uri="{FF2B5EF4-FFF2-40B4-BE49-F238E27FC236}">
                    <a16:creationId xmlns:a16="http://schemas.microsoft.com/office/drawing/2014/main" id="{E1108055-95CE-4875-908A-BB22181572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7" name="Rectangle 7">
                <a:extLst>
                  <a:ext uri="{FF2B5EF4-FFF2-40B4-BE49-F238E27FC236}">
                    <a16:creationId xmlns:a16="http://schemas.microsoft.com/office/drawing/2014/main" id="{AD886332-FD9B-44F9-B680-6DBCF89E65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8" name="Rectangle 8">
                <a:extLst>
                  <a:ext uri="{FF2B5EF4-FFF2-40B4-BE49-F238E27FC236}">
                    <a16:creationId xmlns:a16="http://schemas.microsoft.com/office/drawing/2014/main" id="{0694C91B-734B-4DC0-803B-F363979080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9" name="Rectangle 9">
                <a:extLst>
                  <a:ext uri="{FF2B5EF4-FFF2-40B4-BE49-F238E27FC236}">
                    <a16:creationId xmlns:a16="http://schemas.microsoft.com/office/drawing/2014/main" id="{063E92F4-438B-428C-B601-1464A52236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0" name="Rectangle 10">
                <a:extLst>
                  <a:ext uri="{FF2B5EF4-FFF2-40B4-BE49-F238E27FC236}">
                    <a16:creationId xmlns:a16="http://schemas.microsoft.com/office/drawing/2014/main" id="{547CEB07-322D-47A8-91E0-22F10C3819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1" name="Rectangle 11">
                <a:extLst>
                  <a:ext uri="{FF2B5EF4-FFF2-40B4-BE49-F238E27FC236}">
                    <a16:creationId xmlns:a16="http://schemas.microsoft.com/office/drawing/2014/main" id="{5AA607D3-DE72-475B-AE6F-0F41877EC7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2" name="Rectangle 12">
                <a:extLst>
                  <a:ext uri="{FF2B5EF4-FFF2-40B4-BE49-F238E27FC236}">
                    <a16:creationId xmlns:a16="http://schemas.microsoft.com/office/drawing/2014/main" id="{4C8FC559-28DD-46FD-A856-3EA69C70EE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3" name="Rectangle 13">
                <a:extLst>
                  <a:ext uri="{FF2B5EF4-FFF2-40B4-BE49-F238E27FC236}">
                    <a16:creationId xmlns:a16="http://schemas.microsoft.com/office/drawing/2014/main" id="{AC234099-2D5A-4DA8-925A-A1CD691CCE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4" name="Rectangle 14">
                <a:extLst>
                  <a:ext uri="{FF2B5EF4-FFF2-40B4-BE49-F238E27FC236}">
                    <a16:creationId xmlns:a16="http://schemas.microsoft.com/office/drawing/2014/main" id="{36C35125-B5E3-4D1F-9978-4E75F90EF7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5" name="Rectangle 15">
                <a:extLst>
                  <a:ext uri="{FF2B5EF4-FFF2-40B4-BE49-F238E27FC236}">
                    <a16:creationId xmlns:a16="http://schemas.microsoft.com/office/drawing/2014/main" id="{3D2D600F-E22B-4D19-A2E0-A9947B42AE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FE0C4AAA-4593-4783-A302-0C81242FA5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F56193D6-7846-49F8-B813-742CC75C04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5618" name="Rectangle 18">
            <a:extLst>
              <a:ext uri="{FF2B5EF4-FFF2-40B4-BE49-F238E27FC236}">
                <a16:creationId xmlns:a16="http://schemas.microsoft.com/office/drawing/2014/main" id="{8A765830-C648-4A8A-96CC-7DC7311159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5D94F3-7CF1-4E53-9AF0-471B6D366C4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25619" name="Rectangle 19">
            <a:extLst>
              <a:ext uri="{FF2B5EF4-FFF2-40B4-BE49-F238E27FC236}">
                <a16:creationId xmlns:a16="http://schemas.microsoft.com/office/drawing/2014/main" id="{7CF6F7FF-6F03-4CE8-872C-0AEE36999F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5620" name="Rectangle 20">
            <a:extLst>
              <a:ext uri="{FF2B5EF4-FFF2-40B4-BE49-F238E27FC236}">
                <a16:creationId xmlns:a16="http://schemas.microsoft.com/office/drawing/2014/main" id="{BD0383FB-89A4-4165-86EF-4263725ADD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9834B-CA2B-41F7-A6E5-762E9E2D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19D004-747E-4DFD-9915-2D47C27BC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1F7051-CC68-4C41-BD99-6E11504514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2B4C54-E748-4C50-BADB-9F43B72CE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D0387D-ED54-4DF4-913B-B491BBFB089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9F25A408-932F-4CAD-9047-C64053FCCFC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56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A0EA8C-63B3-4ED2-AF73-A0256193C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7BC689-7408-425F-8ED7-2465D810A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0762E6-46F3-4E53-9FDB-0C3A0738E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29B3C9-F57C-404A-BEAD-4FEE82771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2BB2B8-2918-465B-83C4-E9A46F1CA73D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A9081E8D-DA7C-4A67-AF4B-6802C23D58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0206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C6535-7649-4B0B-8B4F-C15C8F7D0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881F01-77EF-4EF7-A102-CC55C5B50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DA723C-120A-405F-9D81-F180A3A4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F849A9-5E02-471F-A3D3-0BDEFBAE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CF1C98-73FB-4BCC-971D-7FB9EBA6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3A475-4A6E-4B56-AAA7-86816939FE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913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F5876-C242-4C66-A9F3-D9DB8A3C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16A1E6-2397-4A77-A99E-121BEBDE7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1684C7-AB1D-4823-9C59-9DAC670B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905C4-666C-48B4-8E70-C142BDD9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D3B8D4-B52D-478D-9B16-C8290318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9069A-AF51-4C8E-8D61-3696187EB6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4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E989B-C058-4F50-9B8F-775DFBDC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44A873-1402-4C56-8183-0FF78052C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12E181-3685-4705-9A99-E141783D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2598B2-147C-434A-A473-782EEED2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21DD34-B168-4D08-8A62-7D869FF4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0507D-EF10-4D96-979F-053D24D255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434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BD42B-428F-4BCF-BBF0-6FBD489C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1E0C6B-A0B6-4638-8AEE-B112A4682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D3251E-1A09-4B8C-A424-7D7EB8E50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C5954E-E860-4F1F-B95B-9058A5EE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535A93-9A6B-42AD-A319-49544EA2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7E05F9-1331-4706-ADEA-2CB2F1DC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8B15C-A4EE-4369-BBA8-D57F590626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6456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3CFD9-C252-450F-8FD4-6944C997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B9F3D9-88EF-4CC9-8DCE-9311EA7BB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8CBEA6-778B-4B5F-92C6-2E7D06B25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038E30-7A36-4411-9FAD-A47A51075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4AE974C-2163-4D28-B060-0205D3A5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FD1740-FBB0-479D-88B7-5B906A93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8B5720-A79B-4F23-93A5-62362343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5C3934-8ACC-4935-8CBC-33F77E72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0A85C-E158-4CB8-A67C-C35221F676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1650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BF4B-30A5-4B43-98AC-4D29B1A1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610F75-AFBE-476D-84DC-258C91007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5FDFEA-3CB0-4B38-B355-674C6F89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5925F7-3347-4F01-B55E-7E49261C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81415-55C1-499B-857D-8CEE59BE6E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3009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69DF98-7D42-4E0C-A5CB-3760E0C0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D415AB2-7EC2-4498-A94F-93FDD8E6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64C43C-A713-4F98-A622-3C16B357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2B6D3-FE32-48F5-8311-64099FEA21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5878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59DC0-CF93-4291-876A-433F19FC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973C72-3D92-4103-8C97-C8B148985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42AFDA-6F7E-4D21-8885-47B3CE172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2D804E-B983-4649-9E36-8DD2741C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0F95AB-72E0-493A-81C9-01B6E9DA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E679C0-12E1-43FC-83C2-BFC8472B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521F8-D9EC-4DDB-8707-7FB0B8AD68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541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A5411-B888-42EC-8E4C-A1F074BC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46184B-C0B8-4FE4-976F-A969B3B24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D1D5A0-4625-4F03-9160-BECF541F1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EB603B-0A17-477D-A4B5-06F4E68A17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04A157-85E2-49D0-AA0C-0ED879456A7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3CC50F7B-2E97-4758-BB9C-AAC5FC7014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991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BCC81-55B5-4B04-BFC1-E66EF1BF7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F0D852-E110-457D-A648-D7179E925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3CA123-55BE-45B2-A013-3C45C4D63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613F39-8528-4EC2-87F0-B35177E0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C59446-C767-4A59-B535-02DBCC30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1F5D7A-2AAB-4BC8-BB64-E765E732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E211F-DC4B-4249-A726-C10856D792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384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3B032-F779-4E90-9911-F94D6419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0B079F-8257-42D5-8C96-79A8DFB9E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35D323-E585-43BA-AA4B-560800D2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62B5C1-6CE2-4D1F-84C4-36210059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3E972D-270B-4B4A-8E43-1AD5ABBD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3C8B6-9347-4F71-BD03-47730BA260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9251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D40351-2030-4F32-B1A2-6E482A6E0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FE0CCA-529B-412D-B3B9-24CBC2C94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FF1AFF-A13C-4695-A986-2E41ABB3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3EEF7C-B1FE-4ED8-BBA6-25A353A3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B15F04-CE34-4AE9-98A2-79576054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3CC16-836C-46D9-B39E-9570477BDF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949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BFFAD-70F8-4C84-9D2B-160488BE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F75204-1FF3-4756-8D90-CDD354367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D85096-DE62-4FE1-A924-259F403EEA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747950-BC4A-4D8D-91D8-F50B23DB8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3BFEA7-58D7-4FB6-98F5-FF59F84E8AB1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322DAC4D-D9DC-4770-9D84-20424BAC25B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86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9DB09-F846-464E-B7AF-D213FFAD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88557E-381E-47D7-A0E4-D312A633B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7CACD4-DCA4-41BA-891B-F7A18C0BF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D87EA6-A980-4C2C-B0E0-E7A5D094D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FF3B70-4B9D-4AAF-86B7-E395D4832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D2548A-F0AB-4D6C-8A5A-F152586718D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95356B-6212-4A81-844E-1ECCD8FA20B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901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C0220-145E-4C90-AD9E-41E0C408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66BFAA-0218-4A22-A9C3-EE8EBBB94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2B38FF-BACC-4A9B-8A32-00571FE3B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B29DED-B5EE-4786-9878-FC76A1366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35934C5-2859-40DF-AC0E-96C609113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BF59B658-729B-4479-AD29-F86A4FDEAE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45F338BF-4A95-4747-921C-4F093E29FB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FC3961-2A55-4BED-A3A9-F9E64ABD5A4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F7D04071-94B0-4DBA-9A46-74332F0CF6E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46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DCC81-09F3-423A-AF83-F26F08FE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0DD0DD-45BF-4A16-A45A-C477B876E2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46C558-A01A-480F-81FE-BD188B238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FCE155-8837-4CB0-9C95-090F9612F2B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F2413A-E7D4-4354-9BB9-F63E5CBEC1A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744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7DB9C13-46C6-46D0-8528-D3A7FBCFE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DBF60B2-145E-4E53-B3B0-2730EF086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B192D2-ECF5-466C-90D6-762C95EC9A0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E0470D-1353-4985-96B9-86D681E53BC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803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DE740-0C1F-4AF1-BEE4-FCC391A7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EEB546-F484-49CB-8554-0E9E2A5A7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D48824-7048-4157-89D0-98872560F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6284FD-A668-402D-9D6A-D37C093B2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73CD44-9DAA-4191-9FDB-BD03FBD4C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D4F15F-F6AB-46EA-8607-EE10A2164E7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86D1B2C-775E-4FA2-8CB1-6C339B6BD94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052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44340-4A5F-4903-8499-4BA1D8CF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16D4BD5-66C7-4711-8050-114C4E283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3D9969-C3FD-4B74-B663-D1DDD4946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687DE6-7989-4CD2-8125-FDCC5A15B3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FC2D19-1C52-405C-A418-6521B84C6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007235-D632-4A83-86E3-738E8047151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A1B552-DB43-43A4-B550-E9FF76D6390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876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22A208B-7A63-4D35-9124-2B436906DB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1F8EAE6-3599-4FB8-A6D8-6B6EC65D0E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365F9C93-DCF3-473A-AE57-364F6FB24EA1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9DD22809-5045-4022-A252-6597AC8FD42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>
              <a:extLst>
                <a:ext uri="{FF2B5EF4-FFF2-40B4-BE49-F238E27FC236}">
                  <a16:creationId xmlns:a16="http://schemas.microsoft.com/office/drawing/2014/main" id="{ACC5C544-C4F3-4AF4-A4C2-A6D763B02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4582" name="Rectangle 6">
              <a:extLst>
                <a:ext uri="{FF2B5EF4-FFF2-40B4-BE49-F238E27FC236}">
                  <a16:creationId xmlns:a16="http://schemas.microsoft.com/office/drawing/2014/main" id="{ACD73F16-8D3C-4EE1-8290-E20DC4C54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4583" name="Rectangle 7">
              <a:extLst>
                <a:ext uri="{FF2B5EF4-FFF2-40B4-BE49-F238E27FC236}">
                  <a16:creationId xmlns:a16="http://schemas.microsoft.com/office/drawing/2014/main" id="{832CA867-E522-4C22-9D7C-D86D0F6C5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4584" name="Rectangle 8">
              <a:extLst>
                <a:ext uri="{FF2B5EF4-FFF2-40B4-BE49-F238E27FC236}">
                  <a16:creationId xmlns:a16="http://schemas.microsoft.com/office/drawing/2014/main" id="{6CAA9431-A5D5-4C73-94AB-AD8FE8314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4585" name="Rectangle 9">
              <a:extLst>
                <a:ext uri="{FF2B5EF4-FFF2-40B4-BE49-F238E27FC236}">
                  <a16:creationId xmlns:a16="http://schemas.microsoft.com/office/drawing/2014/main" id="{15877BCB-F7F7-4FE1-B72D-F430269E5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4586" name="Rectangle 10">
              <a:extLst>
                <a:ext uri="{FF2B5EF4-FFF2-40B4-BE49-F238E27FC236}">
                  <a16:creationId xmlns:a16="http://schemas.microsoft.com/office/drawing/2014/main" id="{AEFF0316-EB74-4C1E-9A2B-48E7B2825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46BF3062-172B-4D43-A221-2679E7AA8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4588" name="Rectangle 12">
              <a:extLst>
                <a:ext uri="{FF2B5EF4-FFF2-40B4-BE49-F238E27FC236}">
                  <a16:creationId xmlns:a16="http://schemas.microsoft.com/office/drawing/2014/main" id="{C250050B-B834-4454-AF5C-7CCD2B583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4589" name="Rectangle 13">
              <a:extLst>
                <a:ext uri="{FF2B5EF4-FFF2-40B4-BE49-F238E27FC236}">
                  <a16:creationId xmlns:a16="http://schemas.microsoft.com/office/drawing/2014/main" id="{FA4F1457-792A-4D4C-A54E-F6F93E564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24590" name="Rectangle 14">
            <a:extLst>
              <a:ext uri="{FF2B5EF4-FFF2-40B4-BE49-F238E27FC236}">
                <a16:creationId xmlns:a16="http://schemas.microsoft.com/office/drawing/2014/main" id="{C8531AB6-93AF-472D-B5F3-D1B466BF4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4591" name="Rectangle 15">
            <a:extLst>
              <a:ext uri="{FF2B5EF4-FFF2-40B4-BE49-F238E27FC236}">
                <a16:creationId xmlns:a16="http://schemas.microsoft.com/office/drawing/2014/main" id="{39370CFA-E9F2-4BE5-9C2D-CBE12A468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4592" name="Rectangle 16">
            <a:extLst>
              <a:ext uri="{FF2B5EF4-FFF2-40B4-BE49-F238E27FC236}">
                <a16:creationId xmlns:a16="http://schemas.microsoft.com/office/drawing/2014/main" id="{E1E73879-374C-44D0-B4EF-60CA39F07B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587078C-D8FB-4DB1-9AE9-8427AE09A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2970C4F-F557-4E28-B076-F2A370A3D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7073CE04-7F5F-429F-8000-9777318ABB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CFFE9567-CFA3-4F25-B504-1D66BAE544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89CE9AD8-CFE4-4BD0-92A6-2289FFD826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719FFD-10AE-4FB9-AAE8-5ACDAE8CECF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8C1B30-4320-44A9-A281-A0A25F73E9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5. A PARÁBOLA DO BOM SAMARITANO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6C19A9E4-A031-41FE-9804-3BA615D3B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04813"/>
            <a:ext cx="4681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de Amor</a:t>
            </a:r>
          </a:p>
        </p:txBody>
      </p:sp>
      <p:pic>
        <p:nvPicPr>
          <p:cNvPr id="2054" name="Picture 6" descr="ml">
            <a:extLst>
              <a:ext uri="{FF2B5EF4-FFF2-40B4-BE49-F238E27FC236}">
                <a16:creationId xmlns:a16="http://schemas.microsoft.com/office/drawing/2014/main" id="{9F4BA51D-428E-48E1-BF4F-2E09E345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27563"/>
            <a:ext cx="2625725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7183921C-3701-45BF-A9AF-B58CA22C7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C2C3C9F-D8D1-4A90-AA56-E2F1E0DF96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16499-8CBE-40D7-BFF7-9B840D294F71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324DE37-72A2-4FB7-BAFA-1FD1E6114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16585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doutor sabia que por sua própria resposta se havia condenado a si mesmo. Sabia que não amava ao seu próximo como a si mesmo. Mas desejando justificar-se, perguntou: "E quem é o meu próximo?" Cristo respondeu a essa questão relatando um incidente ocorrido pouco tempo antes.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C1F309-E877-4748-868D-ABE74942E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EB3F3-1E56-494B-865C-D3C600570703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15F290A-3F69-4C1E-96DB-59E8631D9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3886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Segundo a parábola, quem é o nosso próximo? 43.2</a:t>
            </a:r>
          </a:p>
        </p:txBody>
      </p:sp>
      <p:pic>
        <p:nvPicPr>
          <p:cNvPr id="10243" name="Picture 3" descr="ml">
            <a:extLst>
              <a:ext uri="{FF2B5EF4-FFF2-40B4-BE49-F238E27FC236}">
                <a16:creationId xmlns:a16="http://schemas.microsoft.com/office/drawing/2014/main" id="{F8001A1F-CAC5-428C-B13E-C99A243A0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10347961-88BE-452E-89F0-7C7F386B31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F121D7-1D4C-473D-843A-7EA5C7D1AAAE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C15037B-A488-40A5-87D7-86E709F4D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476250"/>
            <a:ext cx="8686800" cy="616585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Qualquer ser humano que necessite de nossa simpatia e de nossos préstimos é nosso próximo. Os sofredores e desvalidos de toda classe são nosso próximo; e quando suas necessidades são trazidas ao nosso conhecimento, é nosso dever aliviá-los tanto quanto nos seja possível.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664D8B-AE09-44C9-A1F6-2303E82E8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5AD72-0480-44AB-B583-BEF2B0B8DB26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3EFD2E4-E730-4347-9189-6B6834508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9898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Que relação há entre ajudar o próximo e obedecer à Lei de Deus? 45.2</a:t>
            </a:r>
          </a:p>
        </p:txBody>
      </p:sp>
      <p:pic>
        <p:nvPicPr>
          <p:cNvPr id="12291" name="Picture 3" descr="ml">
            <a:extLst>
              <a:ext uri="{FF2B5EF4-FFF2-40B4-BE49-F238E27FC236}">
                <a16:creationId xmlns:a16="http://schemas.microsoft.com/office/drawing/2014/main" id="{631DD475-604C-43C5-8DA1-8B801042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7324D0C-BFE0-4072-A9AE-4FCA6EED47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E99CD-35CA-4EA3-8C77-85BA51FC2783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3CCFAD87-0211-4735-A4DA-565CD3877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86800" cy="616585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sacerdote e o levita haviam estado em adoração no templo cujo serviço Deus mesmo ordenara. Participar desse culto era grande e exaltado privilégio, e o sacerdote e o levita sentiram que sendo tão honrados, estava abaixo de sua dignidade servir a um sofredor desconhecido à beira da estrada.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412BD8E-3D0B-4482-AC16-1B4FCD6B2D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96FBD9-6ED9-47BF-8501-9517A9B94493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6A642A97-71CF-4861-AA81-21E153463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846138"/>
            <a:ext cx="8229600" cy="5175250"/>
          </a:xfrm>
        </p:spPr>
        <p:txBody>
          <a:bodyPr/>
          <a:lstStyle/>
          <a:p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Assim, negligenciaram a oportunidade especial que Deus lhes deparara como agentes Seus para abençoar um semelhante.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80D8C5-CE36-4724-80F4-D980DB713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38455-D335-4A66-8EB7-DC034615B869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D92D699-4687-4E81-A99F-D34779A8A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695325"/>
            <a:ext cx="8713788" cy="61626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5. Qual o perigo              de dividirmos os deveres deixados por Deus em “grande coisas reguladas pela Lei” divina e “ coisas pequenas”, que não tem muita importância? 44.1</a:t>
            </a:r>
          </a:p>
        </p:txBody>
      </p:sp>
      <p:pic>
        <p:nvPicPr>
          <p:cNvPr id="14339" name="Picture 3" descr="ml">
            <a:extLst>
              <a:ext uri="{FF2B5EF4-FFF2-40B4-BE49-F238E27FC236}">
                <a16:creationId xmlns:a16="http://schemas.microsoft.com/office/drawing/2014/main" id="{9ADF970E-5B54-487F-83B6-AAC92788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39EBD4F-06A9-41D1-B5BD-383A881682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E9587-CBD8-4AF3-9AC5-369D49FDFDEB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741864E-90F1-4126-9978-8C612257F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576103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Muitos atualmente cometem erro semelhante. Dividem seus deveres em duas classes distintas. Uma classe consiste em grandes coisas reguladas pela lei de Deus; a outra, nas assim chamadas coisas pequenas, em que o mandamento "Amarás o teu próximo como a ti mesmo" é passado por alto.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FABC685-DE56-46E7-B8BB-EC42A9E3C6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81C07-76DE-4ECE-9B82-7ACE9FC8E2E2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218DA50B-E2B1-46E1-8E92-B65A80B12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63625"/>
            <a:ext cx="8229600" cy="5102225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Essa esfera de trabalho é deixada ao léu, e sujeita à inclinação e ao impulso. Desse modo o caráter é manchado e a religião de Cristo mal representada.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D06E66-ACD6-4F3D-B69F-FD01C821F3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35E67-AF5B-4721-82C5-CED706C80D6C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43F63E83-C9C1-45FB-A7DA-FE29420F6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29600" cy="56165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6. Como o mandamento “Amarás a teu próximo como a ti mesmo” é passado por alto? 43.4</a:t>
            </a:r>
          </a:p>
        </p:txBody>
      </p:sp>
      <p:pic>
        <p:nvPicPr>
          <p:cNvPr id="16387" name="Picture 3" descr="ml">
            <a:extLst>
              <a:ext uri="{FF2B5EF4-FFF2-40B4-BE49-F238E27FC236}">
                <a16:creationId xmlns:a16="http://schemas.microsoft.com/office/drawing/2014/main" id="{C6977A8E-ECFD-4AC7-9B98-FEB7590A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C782502-BCA7-49C0-8F1F-B03B0D586C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z="5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LUCAS 10. 25-37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C374493-1F8B-43FE-9DDC-E4694A09C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C2D964-3D72-4732-9114-B3EFB7502E49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699D3ED-545F-4597-B188-BCAEA5512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Deixar que o próximo sofredor fique sem ajuda é abrir uma brecha na lei de Deus. Deus levou o sacerdote a transpor este caminho para que ele pudesse ver com os seus próprios olhos um caso que necessitava misericórdia e ajuda;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42A4C91-898C-4B2A-8D41-569D36F75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25CCB-BA61-4533-8B38-8257632A73C8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FC4AC86-FA7E-490A-BBC3-032521DEA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476250"/>
            <a:ext cx="8893175" cy="6237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 mas o sacerdote, embora no exercício de um santo trabalho, cuja obra era demonstrar misericórdia e fazer o bem, passou de longe.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8862EC7-8F31-4C48-A800-7362F6C14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FE9FAE-EE1A-4AAA-B21C-0C2FA8EEC1C5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31CFFCF-5FAB-4925-90A5-3F95EB2DE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620713"/>
            <a:ext cx="9144001" cy="5472112"/>
          </a:xfrm>
        </p:spPr>
        <p:txBody>
          <a:bodyPr/>
          <a:lstStyle/>
          <a:p>
            <a:r>
              <a:rPr lang="pt-BR" altLang="pt-BR" sz="5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Seu caráter fora exibido em sua verdadeira natureza perante os anjos de Deus. Para efeito de ostentação ele faria longas orações, mas não era capaz de guardar...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14A47231-5456-4B9D-9048-3E81B9F1F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CE557-D0B7-4A35-B7A1-75F4E14EC077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7D776766-9125-4969-AE17-940E3556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765175"/>
            <a:ext cx="9144001" cy="5616575"/>
          </a:xfrm>
        </p:spPr>
        <p:txBody>
          <a:bodyPr/>
          <a:lstStyle/>
          <a:p>
            <a:r>
              <a:rPr lang="pt-BR" altLang="pt-BR" sz="5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 os princípios da lei em amar a Deus sobre todas as coisas e ao seu próximo como a si mesmo. O levita era da mesma tribo que o sofredor, ferido e maltratado.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01928C0-C29A-4B8E-BEF0-F423CB34AC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E4F462-A8CC-4FD6-A56F-0763A82518A9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CB300E1-ACC2-4E81-BDB6-4C56CA84E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9898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7. Como podemos relacionar o amor a Deus e o amor ao próximo na prática da religião? 47.1</a:t>
            </a:r>
          </a:p>
        </p:txBody>
      </p:sp>
      <p:pic>
        <p:nvPicPr>
          <p:cNvPr id="18435" name="Picture 3" descr="ml">
            <a:extLst>
              <a:ext uri="{FF2B5EF4-FFF2-40B4-BE49-F238E27FC236}">
                <a16:creationId xmlns:a16="http://schemas.microsoft.com/office/drawing/2014/main" id="{2FC1CB5D-E6D3-41F7-84E0-8FD85F016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885DD10-E1EB-4E7F-A4FE-CE6AD8A9C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94F42-B2FD-4C0A-BE76-9DEF07CF760C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65210B6-823A-400C-950D-2F3CA39E8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576263"/>
            <a:ext cx="8686800" cy="5805487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Só podemos amar nosso próximo como a nós mesmos se amarmos a Deus acima de todas as coisas. O amor a Deus dará frutos em amor ao próximo. Muitos pensam que é impossível amar ao próximo como a nós mesmos, mas este é o único fruto genuíno do cristianismo.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640E8F2-E3E8-46BA-985E-0C412C4B1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B0A6A2-CE6A-4E60-B954-9CE8FE4BB942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1E71681-AE91-4C21-93DD-3222ECB49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90600"/>
            <a:ext cx="8229600" cy="5030788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Amar a outros é revestir-se do Senhor Jesus Cristo; é andar e viver tendo em vista o mundo invisível. Devemos assim conservar-nos olhando para Jesus, o Autor e Consumador de nossa fé.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C71A3E-A3C4-4AEE-8016-FB36CD4F65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78F26-8222-4C0C-AB18-D0977809163E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130ABB5-377E-4065-92D0-6A8AA0FAB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54513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8. Qual era o objetivo de “todo o Céu” em observar a atitude do levita diante da dor humana? 45.0</a:t>
            </a:r>
          </a:p>
        </p:txBody>
      </p:sp>
      <p:pic>
        <p:nvPicPr>
          <p:cNvPr id="20483" name="Picture 3" descr="ml">
            <a:extLst>
              <a:ext uri="{FF2B5EF4-FFF2-40B4-BE49-F238E27FC236}">
                <a16:creationId xmlns:a16="http://schemas.microsoft.com/office/drawing/2014/main" id="{C0D76866-AB34-454A-992C-AD7500F66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CF9F029-E137-4E1E-AAA0-03BB924D9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95026-0216-458B-A045-069C39955A91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DE97B5A-8956-4C1C-ADAE-3341E32F6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759450"/>
          </a:xfrm>
        </p:spPr>
        <p:txBody>
          <a:bodyPr/>
          <a:lstStyle/>
          <a:p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Todo o Céu observava os passos do levita estrada abaixo, para ver se o seu coração seria tocado com a dor humana.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0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7E33241-45E8-4F17-B975-DE7030B177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960D1-08FA-46A6-A46B-9E4030A585E2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5E8814C-B4DB-4CBC-A10C-5EC43B87E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836613"/>
            <a:ext cx="8893175" cy="54006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Quando Deus nos chama para servirmos ao próximo e amá-Lo como a nós mesmos, sabe que é um desafio para nossa natureza pecaminosa. Aceitaremos Seu convite?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100000">
              <a:srgbClr val="FF9900">
                <a:gamma/>
                <a:shade val="0"/>
                <a:invGamma/>
              </a:srgb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EEED2F2-AE70-48C0-8015-7341974E4E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b="100000"/>
                  </a:path>
                </a:gradFill>
              </a14:hiddenFill>
            </a:ext>
          </a:ex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Nesta parábola, Cristo ilustra a natureza da verdadeira religião. Esta não está baseada em ritos ou credos, mas no cumprimento de atos de amor, no proporcionar aos outros o maior bem, na genuína bondade.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3C72BD-671F-4829-A1AA-29F443B169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D0F039-5550-42DB-8F21-FE4379A3A8D8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2311E65-867C-46AB-B4F1-A32567345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5300663"/>
            <a:ext cx="8893175" cy="9366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Aceitaremos Seu convite? 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D1481912-EE69-4C7E-951B-0EAB4FD0B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302321-CEE6-4C6C-89B7-1C658BEE5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E02EC-3565-44A6-8B03-4CF6A5AF380C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9714684-6FB4-437A-85EC-0B42DB2C1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0403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O que a parábola ilustra sobre a natureza da verdadeira religião? 40.1</a:t>
            </a:r>
          </a:p>
        </p:txBody>
      </p:sp>
      <p:pic>
        <p:nvPicPr>
          <p:cNvPr id="6148" name="Picture 4" descr="ml">
            <a:extLst>
              <a:ext uri="{FF2B5EF4-FFF2-40B4-BE49-F238E27FC236}">
                <a16:creationId xmlns:a16="http://schemas.microsoft.com/office/drawing/2014/main" id="{B52D1A33-B16C-4987-A036-49491669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265182CC-644C-4467-A413-90E49D901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3C138-88C2-4253-80A4-CB8E65D3E03F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88C3D83-070F-421F-9631-EB54BE090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8893175" cy="5832475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 história do bom samaritano, ilustra Cristo a natureza da verdadeira religião. Mostra que consiste, não em sistemas, credos ou ritos, mas no cumprimento de atos de amor, no proporcionar aos outros o maior bem, na genuína bondade. ... Essa lição não é menos necessária hoje no mundo, do que ao ser proferida pelos lábios de Jesus.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A1CD0E1-0019-4DD5-B67B-722F63055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5B260-B225-4910-ABE6-81EB08FBEC78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7B358F2E-220D-4C1D-973F-D5041065A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04825"/>
            <a:ext cx="8937625" cy="623728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Egoísmo e fria formalidade têm quase extinguido o fogo do amor, dissipando as graças que seriam a fragrância do caráter... A menos que haja sacrifício prático em bem de outros, no círculo da família, na vizinhança, na igreja e onde quer que estejamos, não seremos cristãos, seja qual for a nossa profissão.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AF0700-AB71-4F1A-81EE-4769CA769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6C107B-DFD8-4DC1-94C2-06EBBEA64042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2B98380B-ED58-4120-A88E-B708BAD90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333375"/>
            <a:ext cx="8713788" cy="65246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Qual era a verdadeira intenção dos fariseus que fizeram as perguntas a Cristo sobre a “vida eterna”? 41.2</a:t>
            </a:r>
          </a:p>
        </p:txBody>
      </p:sp>
      <p:pic>
        <p:nvPicPr>
          <p:cNvPr id="8195" name="Picture 3" descr="ml">
            <a:extLst>
              <a:ext uri="{FF2B5EF4-FFF2-40B4-BE49-F238E27FC236}">
                <a16:creationId xmlns:a16="http://schemas.microsoft.com/office/drawing/2014/main" id="{5838D4C7-92C0-4B22-A0A0-DE8E95B2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309B95E-2617-4AAD-B760-16EE156AF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E2E10A-82AA-4E36-80C5-7C0FDC8A5A8E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76ED793-9E2A-4180-9EFA-5CC37C6DA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476250"/>
            <a:ext cx="8893175" cy="623728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Cristo estava falando a um grupo numeroso. Os fariseus, que esperavam apanhar alguma coisa de Seus lábios que pudessem usar para condená-Lo, enviaram-Lhe um doutor da lei com a pergunta: "Que farei para herdar a vida eterna?" Cristo lia o coração dos fariseus como num livro aberto, e Sua resposta foi: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B20A962-1B05-41C7-9842-770C4A1D0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74EA4-9EE2-4166-9A14-2F09CB848E48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59E5E47-E601-4F93-A2F0-ADB8483CA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686800" cy="623728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"Que está escrito na lei? Como lês? E, respondendo ele, disse: Amarás ao Senhor, teu Deus, de todo o teu coração, e de toda a tua alma, e de todas as tuas forças, e de todo o teu entendimento e ao teu próximo como a ti mesmo. Respondeste bem", disse Cristo; "faze isso e viverás."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69</TotalTime>
  <Words>1050</Words>
  <Application>Microsoft Office PowerPoint</Application>
  <PresentationFormat>Apresentação na tela (4:3)</PresentationFormat>
  <Paragraphs>61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41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default</vt:lpstr>
      <vt:lpstr>5. A PARÁBOLA DO BOM SAMARITANO</vt:lpstr>
      <vt:lpstr>LUCAS 10. 25-37</vt:lpstr>
      <vt:lpstr>Nesta parábola, Cristo ilustra a natureza da verdadeira religião. Esta não está baseada em ritos ou credos, mas no cumprimento de atos de amor, no proporcionar aos outros o maior bem, na genuína bondade.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A PARÁBOLA DO BOM SAMARITANO</dc:title>
  <dc:creator>MARCELO AUGUSTO DE CARVALHO</dc:creator>
  <cp:lastModifiedBy>Pr. Marcelo Carvalho</cp:lastModifiedBy>
  <cp:revision>21</cp:revision>
  <dcterms:created xsi:type="dcterms:W3CDTF">2004-11-16T10:09:19Z</dcterms:created>
  <dcterms:modified xsi:type="dcterms:W3CDTF">2019-11-21T12:15:48Z</dcterms:modified>
</cp:coreProperties>
</file>