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84" r:id="rId7"/>
    <p:sldId id="261" r:id="rId8"/>
    <p:sldId id="262" r:id="rId9"/>
    <p:sldId id="282" r:id="rId10"/>
    <p:sldId id="285" r:id="rId11"/>
    <p:sldId id="263" r:id="rId12"/>
    <p:sldId id="264" r:id="rId13"/>
    <p:sldId id="265" r:id="rId14"/>
    <p:sldId id="266" r:id="rId15"/>
    <p:sldId id="286" r:id="rId16"/>
    <p:sldId id="267" r:id="rId17"/>
    <p:sldId id="268" r:id="rId18"/>
    <p:sldId id="283" r:id="rId19"/>
    <p:sldId id="287" r:id="rId20"/>
    <p:sldId id="269" r:id="rId21"/>
    <p:sldId id="270" r:id="rId22"/>
    <p:sldId id="271" r:id="rId23"/>
    <p:sldId id="272" r:id="rId24"/>
    <p:sldId id="288" r:id="rId25"/>
    <p:sldId id="273" r:id="rId26"/>
    <p:sldId id="274" r:id="rId27"/>
    <p:sldId id="289" r:id="rId28"/>
    <p:sldId id="275" r:id="rId29"/>
    <p:sldId id="281" r:id="rId30"/>
    <p:sldId id="290" r:id="rId3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B66AD21-87F5-477E-B3D3-EACC9711A19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11DD3F9-DB43-41B3-8E2B-4401B7491E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7C3FFED2-F6BC-4644-9D6D-939F49F1768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0A6F050F-2DF0-4C78-BBDE-90DDCB9A7F4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95D8BFA0-D093-4D31-AE24-603707FE420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0678B5DF-1181-4B98-91CB-81191E81FE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5CDD85-08DB-4D5A-87C8-D98CDD92CFE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>
            <a:extLst>
              <a:ext uri="{FF2B5EF4-FFF2-40B4-BE49-F238E27FC236}">
                <a16:creationId xmlns:a16="http://schemas.microsoft.com/office/drawing/2014/main" id="{BCA85656-E90B-4F10-9720-6DC05CA06A9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2771" name="Rectangle 3">
              <a:extLst>
                <a:ext uri="{FF2B5EF4-FFF2-40B4-BE49-F238E27FC236}">
                  <a16:creationId xmlns:a16="http://schemas.microsoft.com/office/drawing/2014/main" id="{3AF158FA-80ED-45A4-A9DC-BA3B01BDDB8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32772" name="Rectangle 4">
              <a:extLst>
                <a:ext uri="{FF2B5EF4-FFF2-40B4-BE49-F238E27FC236}">
                  <a16:creationId xmlns:a16="http://schemas.microsoft.com/office/drawing/2014/main" id="{62F0FCAB-F9F9-4305-A00C-BAE2EB9D096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2773" name="Group 5">
              <a:extLst>
                <a:ext uri="{FF2B5EF4-FFF2-40B4-BE49-F238E27FC236}">
                  <a16:creationId xmlns:a16="http://schemas.microsoft.com/office/drawing/2014/main" id="{2A4B3350-5691-4ECD-A536-CADF497D27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2774" name="Rectangle 6">
                <a:extLst>
                  <a:ext uri="{FF2B5EF4-FFF2-40B4-BE49-F238E27FC236}">
                    <a16:creationId xmlns:a16="http://schemas.microsoft.com/office/drawing/2014/main" id="{EAE18C26-9939-42E4-9F45-0E0509CEA3D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75" name="Rectangle 7">
                <a:extLst>
                  <a:ext uri="{FF2B5EF4-FFF2-40B4-BE49-F238E27FC236}">
                    <a16:creationId xmlns:a16="http://schemas.microsoft.com/office/drawing/2014/main" id="{7EAF184A-4567-4AB8-AA1E-3A59C33FD53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76" name="Rectangle 8">
                <a:extLst>
                  <a:ext uri="{FF2B5EF4-FFF2-40B4-BE49-F238E27FC236}">
                    <a16:creationId xmlns:a16="http://schemas.microsoft.com/office/drawing/2014/main" id="{4962B674-389E-42ED-B055-4ED1021670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77" name="Rectangle 9">
                <a:extLst>
                  <a:ext uri="{FF2B5EF4-FFF2-40B4-BE49-F238E27FC236}">
                    <a16:creationId xmlns:a16="http://schemas.microsoft.com/office/drawing/2014/main" id="{00FA966D-3E31-4DC3-B39C-91BFFBDEE3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78" name="Rectangle 10">
                <a:extLst>
                  <a:ext uri="{FF2B5EF4-FFF2-40B4-BE49-F238E27FC236}">
                    <a16:creationId xmlns:a16="http://schemas.microsoft.com/office/drawing/2014/main" id="{1E87F79B-84E9-4EA4-BEE2-9D6D58C6DFA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79" name="Rectangle 11">
                <a:extLst>
                  <a:ext uri="{FF2B5EF4-FFF2-40B4-BE49-F238E27FC236}">
                    <a16:creationId xmlns:a16="http://schemas.microsoft.com/office/drawing/2014/main" id="{CF10917C-17BA-40E4-9D5A-22853257FB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80" name="Rectangle 12">
                <a:extLst>
                  <a:ext uri="{FF2B5EF4-FFF2-40B4-BE49-F238E27FC236}">
                    <a16:creationId xmlns:a16="http://schemas.microsoft.com/office/drawing/2014/main" id="{48F26F68-355C-4925-8AEC-9BB40CD655D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81" name="Rectangle 13">
                <a:extLst>
                  <a:ext uri="{FF2B5EF4-FFF2-40B4-BE49-F238E27FC236}">
                    <a16:creationId xmlns:a16="http://schemas.microsoft.com/office/drawing/2014/main" id="{5F9ED534-A441-41EB-BA02-6D64B12F64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82" name="Rectangle 14">
                <a:extLst>
                  <a:ext uri="{FF2B5EF4-FFF2-40B4-BE49-F238E27FC236}">
                    <a16:creationId xmlns:a16="http://schemas.microsoft.com/office/drawing/2014/main" id="{A3662477-87C9-43AE-A1FA-A9CB70751ED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83" name="Rectangle 15">
                <a:extLst>
                  <a:ext uri="{FF2B5EF4-FFF2-40B4-BE49-F238E27FC236}">
                    <a16:creationId xmlns:a16="http://schemas.microsoft.com/office/drawing/2014/main" id="{0C903298-A9FB-4AC2-9D1B-D19B4B14C3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2784" name="Rectangle 16">
            <a:extLst>
              <a:ext uri="{FF2B5EF4-FFF2-40B4-BE49-F238E27FC236}">
                <a16:creationId xmlns:a16="http://schemas.microsoft.com/office/drawing/2014/main" id="{A9C22B95-BA69-4C82-A44B-FB1679BC000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2785" name="Rectangle 17">
            <a:extLst>
              <a:ext uri="{FF2B5EF4-FFF2-40B4-BE49-F238E27FC236}">
                <a16:creationId xmlns:a16="http://schemas.microsoft.com/office/drawing/2014/main" id="{4C5AC8E2-32A7-4B86-BD88-2C65142C99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2786" name="Rectangle 18">
            <a:extLst>
              <a:ext uri="{FF2B5EF4-FFF2-40B4-BE49-F238E27FC236}">
                <a16:creationId xmlns:a16="http://schemas.microsoft.com/office/drawing/2014/main" id="{F788CD66-1161-4D89-8156-0014E82E90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DC5606-79FD-4C32-8475-8FB85A09003D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32787" name="Rectangle 19">
            <a:extLst>
              <a:ext uri="{FF2B5EF4-FFF2-40B4-BE49-F238E27FC236}">
                <a16:creationId xmlns:a16="http://schemas.microsoft.com/office/drawing/2014/main" id="{AEFBCBE6-5B24-4ADA-B238-ACA576796F2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32788" name="Rectangle 20">
            <a:extLst>
              <a:ext uri="{FF2B5EF4-FFF2-40B4-BE49-F238E27FC236}">
                <a16:creationId xmlns:a16="http://schemas.microsoft.com/office/drawing/2014/main" id="{F36E88ED-1A8F-4503-8142-9BB7EEA2EA3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1E781-EB86-4379-9C52-2D205F85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4B23D63-9CB3-4632-A1F8-13CB826B4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45D0F49-3150-4B16-A2CB-E4B9AF9DC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428D0E7-BBAB-4E55-8196-84C9F48180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C6C5A1-60DE-4F55-8374-9BFFB1BFCD0E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BE2EF0CC-2E55-4218-A295-56CCBF8EDD8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590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21E241-B673-411E-8641-24BA7ADFC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F7D56EA-41B2-4F19-8B59-40B1B1AC0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91C0561-3B0A-4033-91A0-6F6161F389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1AA5F69-E3A7-478C-889A-E24CF42688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6ED185-5862-4E85-83EA-605F63A6BD64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A706995D-4F34-48AF-9218-8FAAEE4B832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820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7A9C5-1EA6-47D7-AD2E-C155E193C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551718-FB2D-418E-83B4-00BEEC467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6C87412-3145-4ED1-B2F2-281A5C40D7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D82A450-76C9-421E-A34D-A290F3AC4F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CC005A-5701-4601-A135-633B2E6D55F9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17617731-EBFB-4703-BB08-61439847CAB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026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1172F-A8E9-436A-B1F4-426472B24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B74232-D5B4-4BFC-B2A7-096080962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574FC0E-CFA7-4FB7-908C-84D7785398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C00CC4D-E216-4FA2-A208-102713D424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DA12CE-2D81-499E-BAEC-183B59A147A7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5D4AFAC4-C4BC-4CCD-9119-E3DC1DD2B1C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4304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E5D46-E84B-40D0-976F-78D971415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18C8EA-0EAF-4AC2-80EC-9A24FFCC63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0FD33A0-3A5F-4BB0-B088-14494B118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C69BC2-C709-4CE1-B7C1-31307F9668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403B8D-859D-4605-A3F3-5B6391CF80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D87E3A-E414-4CAB-BBFB-B0D2E9F5D070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249603F-6035-4818-B23A-19AAF24BD84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0388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060ED-FB87-4508-B83C-EBF6D30D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75E281-8931-435A-A773-C17ACD11E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3C229F6-90BB-4D50-B80B-AFB5599CD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4DF63F1-8F2B-49F6-A417-74712E711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75F4644-DB38-4F43-BB2C-38D529D19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7DB6324F-88FF-447C-AAEA-7DEFC0434A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76984C77-AB69-4E6F-921C-FE0D9353AA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22D461-D301-46D1-ACEC-E1E5312C0EBA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9" name="Espaço Reservado para Data 8">
            <a:extLst>
              <a:ext uri="{FF2B5EF4-FFF2-40B4-BE49-F238E27FC236}">
                <a16:creationId xmlns:a16="http://schemas.microsoft.com/office/drawing/2014/main" id="{73D2A32D-5F1C-4271-A3EE-1AFD2D09213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521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500075-D5F7-4441-AA7B-164F124AC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D0C96C5-4D42-4FD9-9E80-75092CDCDD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1D14100-F026-4F69-8E7F-B0AE613B16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700934-0CAD-4AE9-B83C-AEB4A44F1EE7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BC88DF-DE62-498B-9DBA-D519202867E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692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C1541E37-22B4-4F3F-A9EB-FF53EDAB6B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22962A5-FB44-4691-9166-13AB1002BB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6563CB-E235-4A6F-987C-9AD24B56B779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4E3659-7284-4A80-89F9-05220A8902E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511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63A1B-8B93-45E3-B74B-5E1BDA689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9733A9-41F6-4629-AB67-D32F5E1AB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7083856-3704-4E6E-B619-A7A899CEE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9B34B-D757-4DA5-9B2F-5833615B6B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504FB5-7226-48BD-BCC8-038EA44845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FA5A62-F573-4744-ADF0-4E5FA26A9C3A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125827-7712-42DA-B25C-436A0497C80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34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055FCB-AC32-4066-8303-67B5B2799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C3CD4AA-BD8B-404F-83E7-F32303A91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D40AF8-D54D-4B88-B5D9-F384FB493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1438B9-FE24-4DD8-A5EE-950222A31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300F6B-8531-4A54-AA4A-46E43E629C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28690E-94B0-41DA-8C04-4582F0CC9266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38F6744-E280-47CF-9B3E-526C8C406B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2808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0E1F65E-4906-4ACD-99F4-0A58ACA4C3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pt-BR" altLang="pt-BR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4FD1A17-2FE2-44F2-A12B-2DB07EA70F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5A4D5E82-5925-48DA-A4B1-36A197D91C65}" type="slidenum">
              <a:rPr lang="pt-BR" altLang="pt-BR"/>
              <a:pPr/>
              <a:t>‹nº›</a:t>
            </a:fld>
            <a:endParaRPr lang="pt-BR" altLang="pt-BR"/>
          </a:p>
        </p:txBody>
      </p:sp>
      <p:grpSp>
        <p:nvGrpSpPr>
          <p:cNvPr id="31748" name="Group 4">
            <a:extLst>
              <a:ext uri="{FF2B5EF4-FFF2-40B4-BE49-F238E27FC236}">
                <a16:creationId xmlns:a16="http://schemas.microsoft.com/office/drawing/2014/main" id="{B3C3B8A1-5B4E-4CF4-96B5-DF79DBBD42D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1749" name="Rectangle 5">
              <a:extLst>
                <a:ext uri="{FF2B5EF4-FFF2-40B4-BE49-F238E27FC236}">
                  <a16:creationId xmlns:a16="http://schemas.microsoft.com/office/drawing/2014/main" id="{0E2A03FE-14FD-4B0C-BC9E-69B78EB75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31750" name="Rectangle 6">
              <a:extLst>
                <a:ext uri="{FF2B5EF4-FFF2-40B4-BE49-F238E27FC236}">
                  <a16:creationId xmlns:a16="http://schemas.microsoft.com/office/drawing/2014/main" id="{C56F769A-9AFA-4DC9-9AB5-F882C24E5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31751" name="Rectangle 7">
              <a:extLst>
                <a:ext uri="{FF2B5EF4-FFF2-40B4-BE49-F238E27FC236}">
                  <a16:creationId xmlns:a16="http://schemas.microsoft.com/office/drawing/2014/main" id="{FCAE3AF0-D062-45ED-B504-5D7D68487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31752" name="Rectangle 8">
              <a:extLst>
                <a:ext uri="{FF2B5EF4-FFF2-40B4-BE49-F238E27FC236}">
                  <a16:creationId xmlns:a16="http://schemas.microsoft.com/office/drawing/2014/main" id="{42C6274F-D795-4ED6-AD56-51389E7CC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31753" name="Rectangle 9">
              <a:extLst>
                <a:ext uri="{FF2B5EF4-FFF2-40B4-BE49-F238E27FC236}">
                  <a16:creationId xmlns:a16="http://schemas.microsoft.com/office/drawing/2014/main" id="{ED19623E-6223-4DED-BE0E-C70DAD24F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  <p:sp>
          <p:nvSpPr>
            <p:cNvPr id="31754" name="Rectangle 10">
              <a:extLst>
                <a:ext uri="{FF2B5EF4-FFF2-40B4-BE49-F238E27FC236}">
                  <a16:creationId xmlns:a16="http://schemas.microsoft.com/office/drawing/2014/main" id="{DD4AECCA-3F9B-45B4-ABC9-97BA0CA02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31755" name="Rectangle 11">
              <a:extLst>
                <a:ext uri="{FF2B5EF4-FFF2-40B4-BE49-F238E27FC236}">
                  <a16:creationId xmlns:a16="http://schemas.microsoft.com/office/drawing/2014/main" id="{7259D5D7-46CD-4C97-9059-F9D926A98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31756" name="Rectangle 12">
              <a:extLst>
                <a:ext uri="{FF2B5EF4-FFF2-40B4-BE49-F238E27FC236}">
                  <a16:creationId xmlns:a16="http://schemas.microsoft.com/office/drawing/2014/main" id="{6B0B2015-5A80-4B58-BC4D-02AB3FB0E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  <p:sp>
          <p:nvSpPr>
            <p:cNvPr id="31757" name="Rectangle 13">
              <a:extLst>
                <a:ext uri="{FF2B5EF4-FFF2-40B4-BE49-F238E27FC236}">
                  <a16:creationId xmlns:a16="http://schemas.microsoft.com/office/drawing/2014/main" id="{B2B1C6FE-F7F4-4341-BEA7-A564251DD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</p:grpSp>
      <p:sp>
        <p:nvSpPr>
          <p:cNvPr id="31758" name="Rectangle 14">
            <a:extLst>
              <a:ext uri="{FF2B5EF4-FFF2-40B4-BE49-F238E27FC236}">
                <a16:creationId xmlns:a16="http://schemas.microsoft.com/office/drawing/2014/main" id="{ED2AEC44-D4DD-4651-BA6A-AC0C26B197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31759" name="Rectangle 15">
            <a:extLst>
              <a:ext uri="{FF2B5EF4-FFF2-40B4-BE49-F238E27FC236}">
                <a16:creationId xmlns:a16="http://schemas.microsoft.com/office/drawing/2014/main" id="{E3EA4C44-7025-44DB-836F-A8E798371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1760" name="Rectangle 16">
            <a:extLst>
              <a:ext uri="{FF2B5EF4-FFF2-40B4-BE49-F238E27FC236}">
                <a16:creationId xmlns:a16="http://schemas.microsoft.com/office/drawing/2014/main" id="{E648663D-A892-4461-AF4F-A5D11401D9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F160B86-D094-4F42-BD0C-3A33A41AEB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altLang="pt-BR" sz="68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0"/>
              </a:rPr>
              <a:t>7. VISITAÇÃO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162CA3EB-319F-472C-BBBD-200937FA8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23863"/>
            <a:ext cx="5184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 b="1">
                <a:effectLst>
                  <a:outerShdw blurRad="38100" dist="38100" dir="2700000" algn="tl">
                    <a:srgbClr val="000000"/>
                  </a:outerShdw>
                </a:effectLst>
                <a:latin typeface="Forte" panose="03060902040502070203" pitchFamily="66" charset="0"/>
              </a:rPr>
              <a:t>Ministério do Amor</a:t>
            </a:r>
          </a:p>
        </p:txBody>
      </p:sp>
      <p:pic>
        <p:nvPicPr>
          <p:cNvPr id="2053" name="Picture 5" descr="mj">
            <a:extLst>
              <a:ext uri="{FF2B5EF4-FFF2-40B4-BE49-F238E27FC236}">
                <a16:creationId xmlns:a16="http://schemas.microsoft.com/office/drawing/2014/main" id="{F880F17B-CC32-4ED8-B41A-0C7DDE62D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845050"/>
            <a:ext cx="2336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 Box 7">
            <a:extLst>
              <a:ext uri="{FF2B5EF4-FFF2-40B4-BE49-F238E27FC236}">
                <a16:creationId xmlns:a16="http://schemas.microsoft.com/office/drawing/2014/main" id="{FCFE0DD8-491D-4746-AD82-CB819E5CB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47838"/>
            <a:ext cx="1698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200" b="1">
                <a:solidFill>
                  <a:srgbClr val="FFFFFF"/>
                </a:solidFill>
              </a:rPr>
              <a:t>Ellen G White</a:t>
            </a:r>
          </a:p>
          <a:p>
            <a:pPr algn="ctr"/>
            <a:r>
              <a:rPr lang="pt-BR" altLang="pt-BR" sz="1200" b="1">
                <a:solidFill>
                  <a:srgbClr val="FFFFFF"/>
                </a:solidFill>
              </a:rPr>
              <a:t>Pr. Marcelo Carvalho</a:t>
            </a:r>
            <a:endParaRPr lang="pt-BR" alt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45C704AC-81B1-45A7-9102-F0ADF8C66B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7AD53E-0A6F-4A8D-B0E6-B14E38C17C24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FFCFAF13-1B5C-4E06-8814-51CE21E59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86800" cy="5041900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É desta maneira que devemos trabalhar. Umas poucas almas postas à parte e plenamente estabelecidas na verdade estarão dispostas, como os primeiros discípulos, a trabalhar em favor de outros.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E71E0B7-D969-414F-8802-F2F02167EA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A9C0E-923D-4BAC-BB95-5D6EDB58FF09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EA03ACDB-9D18-477C-BC1F-1A9E1A4AA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4741862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3. Em que momento as primeiras obras da igreja primitiva foram vistas? 63.1</a:t>
            </a:r>
          </a:p>
        </p:txBody>
      </p:sp>
      <p:pic>
        <p:nvPicPr>
          <p:cNvPr id="12291" name="Picture 3" descr="mj">
            <a:extLst>
              <a:ext uri="{FF2B5EF4-FFF2-40B4-BE49-F238E27FC236}">
                <a16:creationId xmlns:a16="http://schemas.microsoft.com/office/drawing/2014/main" id="{D692DCCA-0AE4-4C7E-8861-0186EDBCD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115888"/>
            <a:ext cx="1257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7F94722D-F872-4FF1-89DE-86702F722A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E9EFBE-699F-433D-8EB2-488528F1EC62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54E23988-300C-4F6D-A95B-2AA009191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543550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As primeiras obras da igreja foram vistas quando os crentes procuraram seus amigos, parentes e conhecidos, e com o coração pleno de amor, contaram a história do que era para eles.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D4CC28A-62DE-48B6-A1E9-14D49EC3FB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5B76-5A49-4C9A-A55B-3BDB0EDF5B30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6AEAF6DA-7340-4970-A45E-AD86C8C50F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38862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4. Qual o princípio do sucesso para nossos esforços missionários? 63.2</a:t>
            </a:r>
          </a:p>
        </p:txBody>
      </p:sp>
      <p:pic>
        <p:nvPicPr>
          <p:cNvPr id="14339" name="Picture 3" descr="mj">
            <a:extLst>
              <a:ext uri="{FF2B5EF4-FFF2-40B4-BE49-F238E27FC236}">
                <a16:creationId xmlns:a16="http://schemas.microsoft.com/office/drawing/2014/main" id="{024DCB83-16E1-4F2E-B428-52FFB55CE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115888"/>
            <a:ext cx="1257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04896298-5E9D-4EE9-B704-419FA252CB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61730C-0C33-4D80-80F1-D978A86B0E41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F0B0DE3E-D6C2-4BE6-BF87-F6DD75D1E3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990600"/>
            <a:ext cx="8686800" cy="5102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Quanto mais de perto for o plano do Novo Testamento seguido no trabalho missionário, mais bem-sucedidos serão os esforços empregados. Devemos trabalhar como trabalhou nosso divino Mestre, semeando as sementes da verdade com cuidado, ansiedade e abnegação.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EDBB4B6D-4AAC-4DD6-B222-E53CF54781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DA4F7E-6765-4577-988C-69722D57670C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8EB3B50D-562B-4E1D-AEE2-B8E012871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686800" cy="5257800"/>
          </a:xfrm>
        </p:spPr>
        <p:txBody>
          <a:bodyPr/>
          <a:lstStyle/>
          <a:p>
            <a:r>
              <a:rPr lang="pt-BR" altLang="pt-BR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Precisamos ter a mente de Cristo, se não quisermos cansar-nos de fazer o bem. A Sua vida foi uma vida de contínuo sacrifício em favor de outros. Temos de seguir o Seu exemplo.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B9D6158-1EB6-46C5-9DE6-26839EC0CD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C5830F-C9B8-4344-940B-A1D12D388DB0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D98684CD-F2AC-45BE-A20C-9624F0B53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229600" cy="55435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5. Quais eram       os 4 pontos principais que explicam o segredo do poder e sucesso de Paulo? 60. 2-3</a:t>
            </a:r>
          </a:p>
        </p:txBody>
      </p:sp>
      <p:pic>
        <p:nvPicPr>
          <p:cNvPr id="16387" name="Picture 3" descr="mj">
            <a:extLst>
              <a:ext uri="{FF2B5EF4-FFF2-40B4-BE49-F238E27FC236}">
                <a16:creationId xmlns:a16="http://schemas.microsoft.com/office/drawing/2014/main" id="{606C8C1C-7359-4893-8AE5-1CCDD1C94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115888"/>
            <a:ext cx="1257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0D02EDBA-11E3-4F99-A9F4-C582373465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9786D1-119F-432C-8A5A-686BD8A38133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0EEF408-553A-4375-87DB-0341E227C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549275"/>
            <a:ext cx="8686800" cy="6092825"/>
          </a:xfrm>
        </p:spPr>
        <p:txBody>
          <a:bodyPr/>
          <a:lstStyle/>
          <a:p>
            <a:r>
              <a:rPr lang="pt-BR" altLang="pt-BR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Uma ocasião Paulo disse: "Vós bem sabeis, desde o primeiro dia em que entrei na Ásia, como em todo esse tempo me portei no meio de vós, servindo ao Senhor com toda a humildade e com muitas lágrimas e tentações que, pelas ciladas dos judeus, me sobrevieram; como nada, que útil seja, deixei de vos anunciar e ensinar publicamente e pelas casas."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0AABE266-D609-4A6F-BF0B-423AEE310B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E8D28A-7659-47C6-8B1A-8CF2D1CA2D51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F1D702A-0559-4AD0-84A4-7872B3688B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9144000" cy="6237288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Essas palavras explicam o segredo do poder e sucesso de Paulo. Nada retinha ele que fosse de proveito ao povo. Pregava a Cristo publicamente, nas praças e nas sinagogas. Ensinava de casa em casa, servindo-se do familiar intercâmbio do círculo do lar.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28E04C2C-181D-479D-B6A3-7E16753A63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518B7-09E3-423A-9C0C-E3C7C5E651A7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067931AC-93F1-4313-ABE0-C10CF65B3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5759450"/>
          </a:xfrm>
        </p:spPr>
        <p:txBody>
          <a:bodyPr/>
          <a:lstStyle/>
          <a:p>
            <a:r>
              <a:rPr lang="pt-BR" altLang="pt-BR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Visitava os enfermos e os tristes, confortando os aflitos e animando os oprimidos. E em tudo que dizia e fazia pregava o Salvador crucificado e ressurgido.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25D23D3-42AF-48B1-A775-67D8ACF928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altLang="pt-BR" sz="6200" b="1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ATOS 20.18-20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41A06C3-5690-4064-A90E-C74851FDC0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E3717D-464E-4E4A-9A24-B8F2091605B9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4EE2965E-7C04-45C2-9806-CCD7165CE3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229600" cy="568801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6. O que é mencionado neste capítulo como mais importante do que pregar?  Por quê? 58.4</a:t>
            </a:r>
          </a:p>
        </p:txBody>
      </p:sp>
      <p:pic>
        <p:nvPicPr>
          <p:cNvPr id="18435" name="Picture 3" descr="mj">
            <a:extLst>
              <a:ext uri="{FF2B5EF4-FFF2-40B4-BE49-F238E27FC236}">
                <a16:creationId xmlns:a16="http://schemas.microsoft.com/office/drawing/2014/main" id="{A9CA6013-4711-4437-BD35-949F914D3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115888"/>
            <a:ext cx="1257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229F08C6-CC9D-475A-9C91-0E7EA1BAFA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58128B-8399-4D0C-800E-194691958AAA}" type="slidenum">
              <a:rPr lang="pt-BR" altLang="pt-BR"/>
              <a:pPr/>
              <a:t>21</a:t>
            </a:fld>
            <a:endParaRPr lang="pt-BR" altLang="pt-BR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8BA723DE-172A-41E2-AC65-3AD57F1BD8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765175"/>
            <a:ext cx="8686800" cy="5761038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Não é o pregar o mais importante; é o trabalho feito de casa em casa, raciocinando sobre a Palavra, explicando-a. São os obreiros que seguem os métodos de Cristo, que hão de conquistar almas para sua recompensa.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7316B73-C0B8-434C-AE6B-FB3AEB078F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10D1AA-9931-484D-AFB0-754CC09660BD}" type="slidenum">
              <a:rPr lang="pt-BR" altLang="pt-BR"/>
              <a:pPr/>
              <a:t>22</a:t>
            </a:fld>
            <a:endParaRPr lang="pt-BR" altLang="pt-BR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C40AAB44-8DBD-4628-AF1E-6288AA173D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686800" cy="59055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52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7. Na missão                 dos 70, que característica principal encontramos no método de Jesus? Qual a importância disto para nossos dias? 59.3</a:t>
            </a:r>
          </a:p>
        </p:txBody>
      </p:sp>
      <p:pic>
        <p:nvPicPr>
          <p:cNvPr id="20483" name="Picture 3" descr="mj">
            <a:extLst>
              <a:ext uri="{FF2B5EF4-FFF2-40B4-BE49-F238E27FC236}">
                <a16:creationId xmlns:a16="http://schemas.microsoft.com/office/drawing/2014/main" id="{8717B953-7A54-4753-BBB3-9BE619C3F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115888"/>
            <a:ext cx="1257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B885F320-D22E-48B2-8664-E724747B8B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3349B1-7E73-4B76-9A24-3455C7B08D3A}" type="slidenum">
              <a:rPr lang="pt-BR" altLang="pt-BR"/>
              <a:pPr/>
              <a:t>23</a:t>
            </a:fld>
            <a:endParaRPr lang="pt-BR" altLang="pt-BR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5C00AB55-6423-413B-8740-F861AE071B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686800" cy="5761038"/>
          </a:xfrm>
        </p:spPr>
        <p:txBody>
          <a:bodyPr/>
          <a:lstStyle/>
          <a:p>
            <a:r>
              <a:rPr lang="pt-BR" altLang="pt-BR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Chamando os doze para junto de Si, Jesus ordenou-lhes que fossem dois a dois pelas cidades e aldeias. Nenhum foi mandado sozinho, mas irmão em companhia de irmão, amigo ao lado de amigo. Assim se poderiam auxiliar e animar mutuamente, aconselhando-se entre si, e orando um com o outro, a força de um suprindo a fraqueza do outro.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08DBA5A2-3547-4081-9556-E92D1DECBF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AC4F7-FEDD-4ABE-B651-9FB9EEDC7B64}" type="slidenum">
              <a:rPr lang="pt-BR" altLang="pt-BR"/>
              <a:pPr/>
              <a:t>24</a:t>
            </a:fld>
            <a:endParaRPr lang="pt-BR" altLang="pt-BR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22E33843-CDC4-4CB9-A701-587BF1151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9144000" cy="6165850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Da mesma maneira enviou Ele posteriormente os setenta. Era o desígnio do Salvador que os mensageiros do evangelho assim se associassem. Teria muito mais êxito a obra evangélica em nossos dias, fosse esse exemplo mais estritamente seguido.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4EEFB99-7057-464D-BD93-732A0B5F00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CBDA0-82EF-482B-8819-0987646B3DE7}" type="slidenum">
              <a:rPr lang="pt-BR" altLang="pt-BR"/>
              <a:pPr/>
              <a:t>25</a:t>
            </a:fld>
            <a:endParaRPr lang="pt-BR" altLang="pt-BR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67D1EFD6-E169-48F6-B6E7-F86618C1AC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686800" cy="54737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55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8. No trabalho        com nossos vizinhos, quais os primeiros passos que deveríamos dar antes de abrir-lhes a Palavra de Deus? 62.3</a:t>
            </a:r>
          </a:p>
        </p:txBody>
      </p:sp>
      <p:pic>
        <p:nvPicPr>
          <p:cNvPr id="22531" name="Picture 3" descr="mj">
            <a:extLst>
              <a:ext uri="{FF2B5EF4-FFF2-40B4-BE49-F238E27FC236}">
                <a16:creationId xmlns:a16="http://schemas.microsoft.com/office/drawing/2014/main" id="{21D941E7-EE3F-4ED9-9AFA-CBCDA7CD3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115888"/>
            <a:ext cx="1257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C00C9051-7419-476A-B0AA-FD5BC5E4CE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21758B-A398-434B-A443-4732623168DF}" type="slidenum">
              <a:rPr lang="pt-BR" altLang="pt-BR"/>
              <a:pPr/>
              <a:t>26</a:t>
            </a:fld>
            <a:endParaRPr lang="pt-BR" altLang="pt-BR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3D56EA9B-2E84-483C-A79D-32D5B31DCB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763588"/>
            <a:ext cx="8820150" cy="5761037"/>
          </a:xfrm>
        </p:spPr>
        <p:txBody>
          <a:bodyPr/>
          <a:lstStyle/>
          <a:p>
            <a:r>
              <a:rPr lang="pt-BR" altLang="pt-BR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Ide a vossos vizinhos um por um, e achegai-vos a eles até que o seu coração esteja aquecido pelo vosso amor e abnegado interesse. Simpatizai com eles, com eles orai, procurando descobrir oportunidades para fazer-lhes bem, e quanto puderdes, reuni uns poucos e abri-lhes a Palavra de Deus ao entendimento entenebrecido.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ADDA0F16-21DC-4CBD-B1DE-752CD1D110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0D9671-5EC2-4102-AEAF-6423E08988DF}" type="slidenum">
              <a:rPr lang="pt-BR" altLang="pt-BR"/>
              <a:pPr/>
              <a:t>27</a:t>
            </a:fld>
            <a:endParaRPr lang="pt-BR" altLang="pt-BR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010BC58C-9B82-4D86-9877-986ED44F4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686800" cy="5329237"/>
          </a:xfrm>
        </p:spPr>
        <p:txBody>
          <a:bodyPr/>
          <a:lstStyle/>
          <a:p>
            <a:r>
              <a:rPr lang="pt-BR" altLang="pt-BR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Conservai-vos vigiando como quem deve prestar contas pelas almas dos homens, e fazei o máximo dos privilégios que Deus vos dá em trabalhar com Ele em Sua vinha moral.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81CCF8F6-84F8-4EC5-A152-414D0EF3B4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8BD5D-FFE6-4507-9349-6D0C89CBDADB}" type="slidenum">
              <a:rPr lang="pt-BR" altLang="pt-BR"/>
              <a:pPr/>
              <a:t>28</a:t>
            </a:fld>
            <a:endParaRPr lang="pt-BR" altLang="pt-BR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EB81973B-1245-4C40-9BAE-C2B1C33961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576263"/>
            <a:ext cx="8785225" cy="6092825"/>
          </a:xfrm>
          <a:solidFill>
            <a:schemeClr val="folHlink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5400" b="1"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Nossas atitudes causarão mais forte impressão do que nossas palavras. À semelhança de Paulo, devemos sair com humildade e lágrimas;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47D53EEE-9F3F-41FB-8E41-8847AA7073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7755C2-F9D1-491F-8C1C-645BA00045C8}" type="slidenum">
              <a:rPr lang="pt-BR" altLang="pt-BR"/>
              <a:pPr/>
              <a:t>29</a:t>
            </a:fld>
            <a:endParaRPr lang="pt-BR" altLang="pt-BR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6E194F8A-7665-4005-9D59-51A17DCEB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85225" cy="5616575"/>
          </a:xfrm>
          <a:solidFill>
            <a:schemeClr val="folHlink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5800" b="1"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vencendo provações para que o Senhor seja glorificado e ninguém seja privado de fazer sua escolha ao lado do Salvador.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7B09A0D-1E84-4A51-B090-6D4C02BF67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pt-BR" altLang="pt-BR" sz="5200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Os métodos de Cristo são os melhores, sem dúvida. Executando-os, conseguiremos tanto ou mais sucesso quanto os nossos predecessores na busca de pessoas para Cristo.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B550F04-C50F-49C4-AD16-07843DF80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BDD2E7-298A-48CC-98FD-B06CA28EF7BB}" type="slidenum">
              <a:rPr lang="pt-BR" altLang="pt-BR"/>
              <a:pPr/>
              <a:t>30</a:t>
            </a:fld>
            <a:endParaRPr lang="pt-BR" altLang="pt-BR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DA0E0C61-03BE-44D3-92D1-1A9B684405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149725"/>
            <a:ext cx="8785225" cy="280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5800" b="1"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Consagremos nossa vida à salvação de almas!</a:t>
            </a: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262CD9D7-8C7C-4941-81D1-8553B5E63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115888"/>
            <a:ext cx="1403350" cy="320675"/>
          </a:xfrm>
          <a:prstGeom prst="rect">
            <a:avLst/>
          </a:prstGeom>
          <a:gradFill rotWithShape="1">
            <a:gsLst>
              <a:gs pos="0">
                <a:schemeClr val="accent1">
                  <a:alpha val="9000"/>
                </a:schemeClr>
              </a:gs>
              <a:gs pos="100000">
                <a:schemeClr val="accent1">
                  <a:gamma/>
                  <a:shade val="46275"/>
                  <a:invGamma/>
                  <a:alpha val="11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500" b="1"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FADMinas</a:t>
            </a:r>
            <a:endParaRPr lang="pt-BR" alt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8F6C8E-2E87-4855-8671-1EFF9947FA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A6D588-DC28-42FF-99B5-223A193CEAD1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F4685B8-E650-46CE-A20E-A7FFA6A0F1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63675" y="836613"/>
            <a:ext cx="6132513" cy="5516562"/>
          </a:xfrm>
        </p:spPr>
        <p:txBody>
          <a:bodyPr/>
          <a:lstStyle/>
          <a:p>
            <a:pPr marL="609600" indent="-609600" algn="ctr">
              <a:buFont typeface="Wingdings" panose="05000000000000000000" pitchFamily="2" charset="2"/>
              <a:buNone/>
            </a:pPr>
            <a:r>
              <a:rPr lang="pt-BR" altLang="pt-BR" sz="72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1.Qual foi a principal tarefa de Cristo?  57.2</a:t>
            </a:r>
          </a:p>
        </p:txBody>
      </p:sp>
      <p:pic>
        <p:nvPicPr>
          <p:cNvPr id="5124" name="Picture 4" descr="mj">
            <a:extLst>
              <a:ext uri="{FF2B5EF4-FFF2-40B4-BE49-F238E27FC236}">
                <a16:creationId xmlns:a16="http://schemas.microsoft.com/office/drawing/2014/main" id="{BB430620-38AF-49B3-B0A9-05087974F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5888"/>
            <a:ext cx="1152525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357D2E28-548D-4B17-A251-653E7FF8A2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25564C-D4FB-44B4-856D-404EEFEA106E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C3ECC6C3-B66C-4492-AC78-5AC6EB801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686800" cy="5832475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A principal tarefa de Cristo foi a ministração em favor dos pobres, dos necessitados e ignorantes. Em simplicidade franqueava-lhes as bênçãos que pudessem receber, e assim despertava na alma uma fome de pão da vida. A vida de Cristo é um exemplo a todos os Seus seguidores.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C090A271-91EA-4641-9113-4ECE6D275A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2F5083-4D28-473C-AA91-AEE45721F880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0A61E83F-8EAF-4FC4-801C-FEB0FF5FDB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9144000" cy="6237288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É dever de todos que aprenderam o caminho da vida ensinar a outros o que significa crer na Palavra de Deus. Há muitos agora nas sombras da morte que necessitam ser instruídos nas verdades do evangelho. Quase o mundo inteiro permanece na impiedade. Temos palavras de esperança para os que se assentam nas trevas.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6B9529A-69BA-4B5C-BE8E-6F273A2087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BF142C-3153-4FC5-B74A-3D236B7C2F8C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1CD24654-1BBE-43EE-8402-1A9763343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83247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2. Qual o    processo que Jesus usava com êxito para aproximar-Se do povo? Mencione os passos. 58. 1-2</a:t>
            </a:r>
          </a:p>
        </p:txBody>
      </p:sp>
      <p:pic>
        <p:nvPicPr>
          <p:cNvPr id="10243" name="Picture 3" descr="mj">
            <a:extLst>
              <a:ext uri="{FF2B5EF4-FFF2-40B4-BE49-F238E27FC236}">
                <a16:creationId xmlns:a16="http://schemas.microsoft.com/office/drawing/2014/main" id="{254774DF-FE4E-47CD-9A4F-E177A56AF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115888"/>
            <a:ext cx="1257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A3FAD2FC-445B-4CE2-B8CC-48CC1ED8A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B6352-2EE8-4D6B-B074-CB517B5E3C37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0597F2DA-4DDF-46FD-896D-CA8667B11E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549275"/>
            <a:ext cx="8893175" cy="6308725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Unicamente os métodos de Cristo trarão verdadeiro êxito no aproximar-se do povo. O Salvador misturava-Se com os homens como uma pessoa que lhes desejava o bem. Manifestava simpatia por eles, ministrava-lhes às necessidades e granjeava-lhes a confiança. Ordenava então: "Segue-Me."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562C30A2-5946-4BF4-A222-AA8CC9C01B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230895-6993-4DEB-A6DB-0A6D1E9AA552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0E22A90-766D-4048-908E-D746585DC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763588"/>
            <a:ext cx="8686800" cy="5689600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Foi assim que a igreja cristã foi estabelecida. Cristo selecionou primeiro umas poucas pessoas e ordenou-lhes que O seguissem. Estas foram em busca de seus familiares e conhecidos, e levaram-nos a Cristo.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">
      <a:dk1>
        <a:srgbClr val="0066FF"/>
      </a:dk1>
      <a:lt1>
        <a:srgbClr val="FFFFFF"/>
      </a:lt1>
      <a:dk2>
        <a:srgbClr val="000066"/>
      </a:dk2>
      <a:lt2>
        <a:srgbClr val="FFFFFF"/>
      </a:lt2>
      <a:accent1>
        <a:srgbClr val="6699FF"/>
      </a:accent1>
      <a:accent2>
        <a:srgbClr val="3333FF"/>
      </a:accent2>
      <a:accent3>
        <a:srgbClr val="AAAAB8"/>
      </a:accent3>
      <a:accent4>
        <a:srgbClr val="DADADA"/>
      </a:accent4>
      <a:accent5>
        <a:srgbClr val="B8CAFF"/>
      </a:accent5>
      <a:accent6>
        <a:srgbClr val="2D2DE7"/>
      </a:accent6>
      <a:hlink>
        <a:srgbClr val="FFCC00"/>
      </a:hlink>
      <a:folHlink>
        <a:srgbClr val="0000CC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68</TotalTime>
  <Words>1005</Words>
  <Application>Microsoft Office PowerPoint</Application>
  <PresentationFormat>Apresentação na tela (4:3)</PresentationFormat>
  <Paragraphs>61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40" baseType="lpstr">
      <vt:lpstr>Arial</vt:lpstr>
      <vt:lpstr>Times New Roman</vt:lpstr>
      <vt:lpstr>Wingdings</vt:lpstr>
      <vt:lpstr>Arial Black</vt:lpstr>
      <vt:lpstr>Copperplate Gothic Bold</vt:lpstr>
      <vt:lpstr>Forte</vt:lpstr>
      <vt:lpstr>Arial Rounded MT Bold</vt:lpstr>
      <vt:lpstr>Bookman Old Style</vt:lpstr>
      <vt:lpstr>Georgia</vt:lpstr>
      <vt:lpstr>Pixel</vt:lpstr>
      <vt:lpstr>7. VISITAÇÃO</vt:lpstr>
      <vt:lpstr>ATOS 20.18-20</vt:lpstr>
      <vt:lpstr>Os métodos de Cristo são os melhores, sem dúvida. Executando-os, conseguiremos tanto ou mais sucesso quanto os nossos predecessores na busca de pessoas para Cristo.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VISITAÇÃO</dc:title>
  <dc:creator>MARCELO AUGUSTO DE CARVALHO</dc:creator>
  <cp:lastModifiedBy>Pr. Marcelo Carvalho</cp:lastModifiedBy>
  <cp:revision>27</cp:revision>
  <dcterms:created xsi:type="dcterms:W3CDTF">2004-11-16T10:39:01Z</dcterms:created>
  <dcterms:modified xsi:type="dcterms:W3CDTF">2019-11-21T12:15:02Z</dcterms:modified>
</cp:coreProperties>
</file>