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65" r:id="rId12"/>
    <p:sldId id="266" r:id="rId13"/>
    <p:sldId id="279" r:id="rId14"/>
    <p:sldId id="267" r:id="rId15"/>
    <p:sldId id="268" r:id="rId16"/>
    <p:sldId id="269" r:id="rId17"/>
    <p:sldId id="271" r:id="rId18"/>
    <p:sldId id="272" r:id="rId19"/>
    <p:sldId id="280" r:id="rId20"/>
    <p:sldId id="273" r:id="rId21"/>
    <p:sldId id="274" r:id="rId22"/>
    <p:sldId id="282" r:id="rId23"/>
    <p:sldId id="281" r:id="rId24"/>
    <p:sldId id="283" r:id="rId25"/>
    <p:sldId id="275" r:id="rId26"/>
    <p:sldId id="276" r:id="rId27"/>
    <p:sldId id="284" r:id="rId2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E401771-6F82-42EC-9FE7-58D30B1481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FE3C40DF-65BE-4F7F-99CA-66D52370A51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7B434948-477D-4E97-9718-B96F876196A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6EB85BAD-E6F9-4CFA-9781-4B4BC13D17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15FB514E-3637-413C-B0BF-7AE17C2DFE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3EC254DB-77A9-49E6-81D5-5F2C9316C2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99D7E9-6A16-45FD-8014-163635E3D82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>
            <a:extLst>
              <a:ext uri="{FF2B5EF4-FFF2-40B4-BE49-F238E27FC236}">
                <a16:creationId xmlns:a16="http://schemas.microsoft.com/office/drawing/2014/main" id="{546E2E85-C759-4EFD-ACF7-78E574FE6CB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9" name="Rectangle 3">
              <a:extLst>
                <a:ext uri="{FF2B5EF4-FFF2-40B4-BE49-F238E27FC236}">
                  <a16:creationId xmlns:a16="http://schemas.microsoft.com/office/drawing/2014/main" id="{A6BB8B3B-1670-41A3-92BB-93234883A8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9700" name="Rectangle 4">
              <a:extLst>
                <a:ext uri="{FF2B5EF4-FFF2-40B4-BE49-F238E27FC236}">
                  <a16:creationId xmlns:a16="http://schemas.microsoft.com/office/drawing/2014/main" id="{060493AE-C638-4784-9C52-28322D8811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9701" name="Group 5">
              <a:extLst>
                <a:ext uri="{FF2B5EF4-FFF2-40B4-BE49-F238E27FC236}">
                  <a16:creationId xmlns:a16="http://schemas.microsoft.com/office/drawing/2014/main" id="{AEB451D3-F643-43F3-8784-A962A00121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9702" name="Rectangle 6">
                <a:extLst>
                  <a:ext uri="{FF2B5EF4-FFF2-40B4-BE49-F238E27FC236}">
                    <a16:creationId xmlns:a16="http://schemas.microsoft.com/office/drawing/2014/main" id="{93D03DF0-8E52-462E-B379-A213CF9819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03" name="Rectangle 7">
                <a:extLst>
                  <a:ext uri="{FF2B5EF4-FFF2-40B4-BE49-F238E27FC236}">
                    <a16:creationId xmlns:a16="http://schemas.microsoft.com/office/drawing/2014/main" id="{C705EE14-A01C-46CE-8FE5-D69D8F35A1A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04" name="Rectangle 8">
                <a:extLst>
                  <a:ext uri="{FF2B5EF4-FFF2-40B4-BE49-F238E27FC236}">
                    <a16:creationId xmlns:a16="http://schemas.microsoft.com/office/drawing/2014/main" id="{115A3C41-0EB7-4C16-8AD8-D98CD871E36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05" name="Rectangle 9">
                <a:extLst>
                  <a:ext uri="{FF2B5EF4-FFF2-40B4-BE49-F238E27FC236}">
                    <a16:creationId xmlns:a16="http://schemas.microsoft.com/office/drawing/2014/main" id="{A0FB5BA3-BF49-4BB6-8158-E4B021A1EBB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06" name="Rectangle 10">
                <a:extLst>
                  <a:ext uri="{FF2B5EF4-FFF2-40B4-BE49-F238E27FC236}">
                    <a16:creationId xmlns:a16="http://schemas.microsoft.com/office/drawing/2014/main" id="{F5821038-9202-409E-A258-B3D342ED19B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07" name="Rectangle 11">
                <a:extLst>
                  <a:ext uri="{FF2B5EF4-FFF2-40B4-BE49-F238E27FC236}">
                    <a16:creationId xmlns:a16="http://schemas.microsoft.com/office/drawing/2014/main" id="{D7BB47A5-92BE-4151-9A62-BF5CAC3CBA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08" name="Rectangle 12">
                <a:extLst>
                  <a:ext uri="{FF2B5EF4-FFF2-40B4-BE49-F238E27FC236}">
                    <a16:creationId xmlns:a16="http://schemas.microsoft.com/office/drawing/2014/main" id="{2832D6C5-615F-4FE8-96E6-3810B6A36A9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09" name="Rectangle 13">
                <a:extLst>
                  <a:ext uri="{FF2B5EF4-FFF2-40B4-BE49-F238E27FC236}">
                    <a16:creationId xmlns:a16="http://schemas.microsoft.com/office/drawing/2014/main" id="{79A01253-5606-43B9-8CF0-BDEDCD7F45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10" name="Rectangle 14">
                <a:extLst>
                  <a:ext uri="{FF2B5EF4-FFF2-40B4-BE49-F238E27FC236}">
                    <a16:creationId xmlns:a16="http://schemas.microsoft.com/office/drawing/2014/main" id="{A84D39DA-9067-419C-86AB-B5285AA5E9B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11" name="Rectangle 15">
                <a:extLst>
                  <a:ext uri="{FF2B5EF4-FFF2-40B4-BE49-F238E27FC236}">
                    <a16:creationId xmlns:a16="http://schemas.microsoft.com/office/drawing/2014/main" id="{E2DF38D6-E2FB-4447-832F-89467CC2AEE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9712" name="Rectangle 16">
            <a:extLst>
              <a:ext uri="{FF2B5EF4-FFF2-40B4-BE49-F238E27FC236}">
                <a16:creationId xmlns:a16="http://schemas.microsoft.com/office/drawing/2014/main" id="{1E5219A4-1F59-4786-9CB8-9E7830C1A5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9713" name="Rectangle 17">
            <a:extLst>
              <a:ext uri="{FF2B5EF4-FFF2-40B4-BE49-F238E27FC236}">
                <a16:creationId xmlns:a16="http://schemas.microsoft.com/office/drawing/2014/main" id="{3C33A98B-BB06-40C3-B822-A762063821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9714" name="Rectangle 18">
            <a:extLst>
              <a:ext uri="{FF2B5EF4-FFF2-40B4-BE49-F238E27FC236}">
                <a16:creationId xmlns:a16="http://schemas.microsoft.com/office/drawing/2014/main" id="{3D0A8A4A-CAB1-46CD-AB7A-B2DA90957E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772D6B5-CBF7-4D35-B4A3-B3998F9D9078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29715" name="Rectangle 19">
            <a:extLst>
              <a:ext uri="{FF2B5EF4-FFF2-40B4-BE49-F238E27FC236}">
                <a16:creationId xmlns:a16="http://schemas.microsoft.com/office/drawing/2014/main" id="{35760F7F-5F71-4AA8-9614-D329CA1EC0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29716" name="Rectangle 20">
            <a:extLst>
              <a:ext uri="{FF2B5EF4-FFF2-40B4-BE49-F238E27FC236}">
                <a16:creationId xmlns:a16="http://schemas.microsoft.com/office/drawing/2014/main" id="{727F88EA-FBC3-449C-BEEB-CBC697EDE6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A9F94-43AC-4860-9DEA-1DAB81C6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108CEFD-2D3B-4584-BA58-ED5BBF6F1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50FF469-F564-4A48-AAB3-6BAE7404D0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5896877-6E72-4B9B-B671-D1790627AC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F68DA7-9CF4-4889-8671-008F2DA48413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8882AFD6-508E-4E34-8E84-A5D56A14002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1358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EC1504-3E88-487C-B851-DEB093EEC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966767B-34C4-44AD-AFEF-6F87FDC8F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FDB11B-8879-4BD2-946C-628EC1981D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71F6015-49D9-43AB-8219-BE5DE8A5AC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E75AE0-0878-49EC-9DBA-3B49BBAA09E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0ACC0103-4F72-4106-A7B2-1E8E35742EB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2652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3E3F8-0F1C-4414-B4F5-13EFB01A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6B1E3A-1365-479C-A4C1-C287D4D42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9ECE72-A598-4057-AFFF-5269E08A11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835BEC3-F8AE-4054-8A32-DF4B32BCE1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B0A7-62FA-4FC8-A9CD-C2BC0025AADD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1FF1903D-40FB-4F83-A38E-46433E70053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50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DB39F-6B4D-4833-B34E-5FCB3A494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3BD9F7-4428-4556-A111-827884318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5FBD4E2-1F4B-44AE-9CDB-3DFF9D3620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7551EAE-94CB-4C0F-A333-940AC86D00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9883CA-3786-4E76-BEFE-F0DE3188F96F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ACE49943-24CB-47BA-BB69-C9E255C0CBB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298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235E54-11B8-4BB1-A8B2-C6B337C5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0462BD-A286-4850-80A7-02E89CBD1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23C22CB-94AA-4076-A700-516C249DA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ADE714-6003-48B4-A580-C3B9B384E3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B5DE39-17F5-4A23-81BC-7F257E509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7075B1-1C3D-43F7-ADD3-BC1AD2CFEBD5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1A86262-B08F-47BD-9653-4DAE6B54C69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5173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D3D1A-E9A8-4D33-A84B-201542BB1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71F72A-EFFE-47DC-8527-E65FF687A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CDE453F-BEAD-40EC-85BD-D8ED24F31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77E9BBA-F77F-466F-85BA-6C7058121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46F8A01-2679-4A9E-B273-19FA0E3D6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1548C05C-0756-48EB-B208-3F707E53AD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E342486E-B9A4-4B85-8FBE-55DB01B956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67CD6E-3A6E-46EA-89A7-17958417836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Espaço Reservado para Data 8">
            <a:extLst>
              <a:ext uri="{FF2B5EF4-FFF2-40B4-BE49-F238E27FC236}">
                <a16:creationId xmlns:a16="http://schemas.microsoft.com/office/drawing/2014/main" id="{CD834A0E-C7A3-4099-9115-FB3BC3275B1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8437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04049-0847-4422-B76A-17BFB2E99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6FAB21B-D0C6-4E3A-A882-30CCFE8D78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9F7E45C-0DF3-4F7A-9C54-9DDBFF14AF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12446E-EE90-41B0-9233-057C3CADB4E5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F15D2D-5306-4738-B64C-F957BC1A926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9114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DFA0FDF4-885E-4B33-A600-8DAB7F7695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F733F59A-839C-4721-B55B-9B22F0B984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511752-1C15-4392-898D-C03F2E564F14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984E8E-34CE-4294-9D89-15079C858E5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154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3B5C4-A0C0-41E6-95D8-9E586C94E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C31660-560F-4370-A44C-B2C231294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8F9A5BC-D731-476F-8AED-4B6A2C807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9310A4-68B9-4DB9-9D9C-D9F4622D0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4737DE-8886-4AE8-BB51-25A7B0B91D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4BB981-2AB7-41B8-91D2-DCB334803E3A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3D89AA3-0EB8-48BD-91D5-34C683DCD24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1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9495C-EEC1-461F-B98A-7F99B2AE7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4EFEC80-C4C9-491B-9861-D35A309F6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3BCDC5-2160-48F6-8CA2-655B92E80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D3F533-BB44-418C-975A-C039C3FF33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7C7EB4-8452-4C3E-A8E7-F4CA151D86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E1CB4B-6E3F-4A8C-AB6E-CEB4DF833765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97FE7BE-3B60-4367-94B9-3BA4C32DCE6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082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947EF7D-A950-4A22-81A2-245480D615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0C404AF-4F04-4582-A063-A3BE0A871A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9B17E931-02CE-44FF-AECB-BD4AF720144D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17020E9D-2E06-4919-88A7-73DBC96B6C4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8677" name="Rectangle 5">
              <a:extLst>
                <a:ext uri="{FF2B5EF4-FFF2-40B4-BE49-F238E27FC236}">
                  <a16:creationId xmlns:a16="http://schemas.microsoft.com/office/drawing/2014/main" id="{8021603B-FFC1-4255-B935-20500425B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678" name="Rectangle 6">
              <a:extLst>
                <a:ext uri="{FF2B5EF4-FFF2-40B4-BE49-F238E27FC236}">
                  <a16:creationId xmlns:a16="http://schemas.microsoft.com/office/drawing/2014/main" id="{7E661B21-6697-489A-BCC7-5572F32BD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679" name="Rectangle 7">
              <a:extLst>
                <a:ext uri="{FF2B5EF4-FFF2-40B4-BE49-F238E27FC236}">
                  <a16:creationId xmlns:a16="http://schemas.microsoft.com/office/drawing/2014/main" id="{CEFE689F-3B4F-45EA-B641-FF40C7074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8680" name="Rectangle 8">
              <a:extLst>
                <a:ext uri="{FF2B5EF4-FFF2-40B4-BE49-F238E27FC236}">
                  <a16:creationId xmlns:a16="http://schemas.microsoft.com/office/drawing/2014/main" id="{4A26D3CB-AB54-4D68-8321-456B02DC3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8681" name="Rectangle 9">
              <a:extLst>
                <a:ext uri="{FF2B5EF4-FFF2-40B4-BE49-F238E27FC236}">
                  <a16:creationId xmlns:a16="http://schemas.microsoft.com/office/drawing/2014/main" id="{73CDF3A0-D1CC-4994-9F41-829E51FAE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8682" name="Rectangle 10">
              <a:extLst>
                <a:ext uri="{FF2B5EF4-FFF2-40B4-BE49-F238E27FC236}">
                  <a16:creationId xmlns:a16="http://schemas.microsoft.com/office/drawing/2014/main" id="{7A65DA2D-4D88-42DA-A10E-F675BC4DD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8683" name="Rectangle 11">
              <a:extLst>
                <a:ext uri="{FF2B5EF4-FFF2-40B4-BE49-F238E27FC236}">
                  <a16:creationId xmlns:a16="http://schemas.microsoft.com/office/drawing/2014/main" id="{445B629F-353F-416A-9D96-27440AB4F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684" name="Rectangle 12">
              <a:extLst>
                <a:ext uri="{FF2B5EF4-FFF2-40B4-BE49-F238E27FC236}">
                  <a16:creationId xmlns:a16="http://schemas.microsoft.com/office/drawing/2014/main" id="{EE6341DD-C20C-455A-812C-CC8D69B83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8685" name="Rectangle 13">
              <a:extLst>
                <a:ext uri="{FF2B5EF4-FFF2-40B4-BE49-F238E27FC236}">
                  <a16:creationId xmlns:a16="http://schemas.microsoft.com/office/drawing/2014/main" id="{26D8CA56-3B3E-45BC-A081-610FDF8D3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28686" name="Rectangle 14">
            <a:extLst>
              <a:ext uri="{FF2B5EF4-FFF2-40B4-BE49-F238E27FC236}">
                <a16:creationId xmlns:a16="http://schemas.microsoft.com/office/drawing/2014/main" id="{372B3B62-451D-4BEC-9144-9F8528A57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8687" name="Rectangle 15">
            <a:extLst>
              <a:ext uri="{FF2B5EF4-FFF2-40B4-BE49-F238E27FC236}">
                <a16:creationId xmlns:a16="http://schemas.microsoft.com/office/drawing/2014/main" id="{3226A373-36D8-4FC0-8147-2356E0DC4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8688" name="Rectangle 16">
            <a:extLst>
              <a:ext uri="{FF2B5EF4-FFF2-40B4-BE49-F238E27FC236}">
                <a16:creationId xmlns:a16="http://schemas.microsoft.com/office/drawing/2014/main" id="{1137BCD9-E367-4DBD-8F8B-B73FAD94DA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E0A063B-DE2E-4555-8081-600EFC7A87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437063"/>
            <a:ext cx="9144000" cy="2209800"/>
          </a:xfrm>
        </p:spPr>
        <p:txBody>
          <a:bodyPr/>
          <a:lstStyle/>
          <a:p>
            <a:pPr algn="ctr"/>
            <a:r>
              <a:rPr lang="pt-BR" altLang="pt-BR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anose="020E0705020206020404" pitchFamily="34" charset="0"/>
              </a:rPr>
              <a:t>11- COMO VISITAR E O QUE FAZER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9A6A127-581E-4816-AAD5-B6EFB78B6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63" y="549275"/>
            <a:ext cx="4751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Forte" panose="03060902040502070203" pitchFamily="66" charset="0"/>
              </a:rPr>
              <a:t>Ministério do Amor</a:t>
            </a:r>
          </a:p>
        </p:txBody>
      </p:sp>
      <p:pic>
        <p:nvPicPr>
          <p:cNvPr id="2053" name="Picture 5" descr="me">
            <a:extLst>
              <a:ext uri="{FF2B5EF4-FFF2-40B4-BE49-F238E27FC236}">
                <a16:creationId xmlns:a16="http://schemas.microsoft.com/office/drawing/2014/main" id="{EB5FC84B-74DC-4F58-A05F-8F692A089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173288"/>
            <a:ext cx="2447925" cy="132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>
            <a:extLst>
              <a:ext uri="{FF2B5EF4-FFF2-40B4-BE49-F238E27FC236}">
                <a16:creationId xmlns:a16="http://schemas.microsoft.com/office/drawing/2014/main" id="{D7129850-D74F-4C8F-96AF-16752DC39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7838"/>
            <a:ext cx="169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Ellen G White</a:t>
            </a:r>
          </a:p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Pr. Marcelo Carvalho</a:t>
            </a:r>
            <a:endParaRPr lang="pt-BR" alt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FD050D5-1632-4872-B152-81B82E3D4E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A12AA0-76A6-4088-AE18-63319964DB4D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4605A96B-4A92-47E7-BEE1-7459AF094D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820150" cy="6235700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"Sou mais santo do que tu", e não importa quão correto seja o vosso raciocínio ou quão verdadeiras as vossas palavras, elas jamais tocarão corações. O amor de Cristo, manifestado em palavras e atos, encontrará caminho à alma, quando a reiteração do preceito ou do argumento nada conseguiria.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3FAF33F-4171-4243-949E-940D132BB2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5B01C7-775D-4312-91BD-A362DF0CD107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8EE3E5DD-DEBE-4938-AAD6-FB4E04D83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29600" cy="554513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4. Que recomendação encontramos quanto aos preconceitos de outros? 86.3 </a:t>
            </a:r>
          </a:p>
        </p:txBody>
      </p:sp>
      <p:pic>
        <p:nvPicPr>
          <p:cNvPr id="11267" name="Picture 3" descr="me">
            <a:extLst>
              <a:ext uri="{FF2B5EF4-FFF2-40B4-BE49-F238E27FC236}">
                <a16:creationId xmlns:a16="http://schemas.microsoft.com/office/drawing/2014/main" id="{2B5550C4-8500-4949-9B2B-B4890E718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5888"/>
            <a:ext cx="147637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6EAF7DB2-39FE-47F0-B3A5-264677101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EDD427-543C-4733-B796-7A1789C7722F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EF4F7FF2-672A-40BA-A948-EC15D629D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7813" y="838200"/>
            <a:ext cx="8686800" cy="5543550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Irmãos e irmãs, visitai aqueles que residem próximo de vós, e com simpatia e bondade procurai cativar-lhes o coração. Cuidai bem de trabalhar de tal maneira que desvaneçais os preconceitos, em lugar de criá-los.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9FF083E-F642-4263-8526-56A589189F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583CB2-3231-417D-9152-85581F5F1329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20391B64-3C75-44AF-BE85-30F00BE04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686800" cy="6165850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E lembrai-vos de que aqueles que conhecem a verdade para o momento presente, e ainda limitam seus esforços a sua própria igreja, recusando-se a trabalhar por seus vizinhos ainda não convertidos, serão chamados a prestar contas por deveres não cumpridos.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9C1F09-8A95-4EE0-A031-885DCA7701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026EFD-EABE-4E5B-9A50-E895936EB54A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57B19CE-8310-48DA-8B11-68FFA9ACE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29600" cy="5472112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5. Quais são          os 3 passos importantes no ministério de casa em casa </a:t>
            </a:r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apresentados por EGW</a:t>
            </a:r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?</a:t>
            </a: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87.2</a:t>
            </a:r>
          </a:p>
        </p:txBody>
      </p:sp>
      <p:pic>
        <p:nvPicPr>
          <p:cNvPr id="13315" name="Picture 3" descr="me">
            <a:extLst>
              <a:ext uri="{FF2B5EF4-FFF2-40B4-BE49-F238E27FC236}">
                <a16:creationId xmlns:a16="http://schemas.microsoft.com/office/drawing/2014/main" id="{2B33B393-DDD9-4ADD-A879-322AFDB19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5888"/>
            <a:ext cx="147637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62B8226-F3ED-4551-8DA7-C00CCB504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67EB14-31FC-4783-A9BA-3CAFFFFD8AFA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6B0AC52-3B2E-43E1-BF85-8E1C859F7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689600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responsabilidade agora é convencer as almas da verdade. Isto pode ser feito melhor por esforços pessoais, pelo introduzir a verdade em seus lares, orando com eles e abrindo-lhes as Escrituras.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A6B957-068D-471A-A36C-3A7427CF07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6E2A7B-8C80-4756-8650-B68E0DD5355D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905D2B3E-216E-4F79-90AF-A7E861973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29600" cy="56165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6. É importante o testemunho pessoal; contar sobre nossa história com Jesus? Por quê?</a:t>
            </a:r>
          </a:p>
        </p:txBody>
      </p:sp>
      <p:pic>
        <p:nvPicPr>
          <p:cNvPr id="15363" name="Picture 3" descr="me">
            <a:extLst>
              <a:ext uri="{FF2B5EF4-FFF2-40B4-BE49-F238E27FC236}">
                <a16:creationId xmlns:a16="http://schemas.microsoft.com/office/drawing/2014/main" id="{DF8289AF-B2FC-4F27-BDC2-5D8E2F6A4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5888"/>
            <a:ext cx="147637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BE5889-BC78-46AE-9ABB-A738644D16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8AAA0B-F1D9-49D2-9821-584CCDB4E3B7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D0DBC16C-BF3D-4FA7-89C0-F6B71B3F5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9600" cy="38862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7. O que os cânticos religiosos podem fazer? 91.2-3</a:t>
            </a:r>
          </a:p>
        </p:txBody>
      </p:sp>
      <p:pic>
        <p:nvPicPr>
          <p:cNvPr id="17411" name="Picture 3" descr="me">
            <a:extLst>
              <a:ext uri="{FF2B5EF4-FFF2-40B4-BE49-F238E27FC236}">
                <a16:creationId xmlns:a16="http://schemas.microsoft.com/office/drawing/2014/main" id="{207B63CE-C5F1-43EE-A11E-9E1546ACA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5888"/>
            <a:ext cx="147637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00387921-73C5-419D-86AE-82BD784069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0E9320-49DE-4607-A731-36A9D3B0C2C0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C7478D1-E896-4E44-A177-8D7B4E907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686800" cy="6237288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Há necessidade dos que tenham o dom do canto. O cântico é um dos meios mais eficazes para imprimir a verdade espiritual no coração. Muitas vezes pelas palavras do cântico sacro franquearam-se as fontes de penitência e fé.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73BF1989-19F7-44C1-A491-A541358DB1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2BCFE-C3A3-4685-8D1E-B48FD35579CD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02D5B230-9F91-43F2-8E31-67F7501E6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6237287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Os membros da igreja, jovens e adultos, devem ser educados para que saiam a proclamar esta última mensagem ao mundo. Se forem em humildade, os anjos de Deus os acompanharão, ensinando-lhes como erguer a voz em oração, como fazê-lo em cântico, e como proclamar a mensagem do evangelho para este tempo.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D025BE5-49C4-4F58-9423-6D4EBA3FB6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z="6800" b="1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anose="020F0704030504030204" pitchFamily="34" charset="0"/>
              </a:rPr>
              <a:t>Isaías 58. 6-8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E909040-31F0-4510-B223-C04D071FDB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2D49CA-5E3E-403E-9C34-7B037435FB88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48DA388C-5EF4-47E2-8D4F-B68A48D4E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229600" cy="38862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8. Devemos desistir quando fecharem a porta diante de nós? 93.1</a:t>
            </a:r>
          </a:p>
        </p:txBody>
      </p:sp>
      <p:pic>
        <p:nvPicPr>
          <p:cNvPr id="19459" name="Picture 3" descr="me">
            <a:extLst>
              <a:ext uri="{FF2B5EF4-FFF2-40B4-BE49-F238E27FC236}">
                <a16:creationId xmlns:a16="http://schemas.microsoft.com/office/drawing/2014/main" id="{55832C91-A670-4704-B47F-FFF19CA66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5888"/>
            <a:ext cx="147637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0314BDCB-C2B8-490E-A8FB-29C2372929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09679-64F8-4DDA-85A7-9A82C5D178BF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CF920D0-2B8A-485C-B1BD-ACE018C2F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765175"/>
            <a:ext cx="8893175" cy="56165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"Mas", dirá alguém, "suponhamos que eu não consiga ser admitido nos lares do povo; suponhamos que se levantem contra as verdades que apresentamos. Não nos deveremos sentir dispensados de empenhar novos esforços por eles?" De modo algum.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050B8B01-38FF-48EF-91E8-41DB45E1AC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1768D8-D379-496D-A82E-508FE16A166E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DE76A781-9E1F-48EA-9EB0-8F8F5359F7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893175" cy="5832475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Mesmo que fechem a porta em vosso rosto, não vos retireis apressadamente e indignados, não fazendo novos esforços, por salvá-los. Pedi a Deus, com fé, que vos dê acesso a essas mesmas almas.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E02319B9-89CA-43C9-9C1B-BCBDE77ED7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AAAAA2-5EC3-4FAB-9000-9F7B1D86B5F1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DEF26C5B-5984-46A5-9975-6D83FBD9B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93738"/>
            <a:ext cx="8686800" cy="5472112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Não cesseis vossos esforços, mas estudai e planejai até que encontreis algum outro meio de atingi-los. Se não tiverdes êxito mediante visitas pessoais, experimentai-o mandando-lhes o mensageiro silencioso da Verdade.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828B036-5FC4-44B1-A803-626F94BC1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42B33-F7CC-47B4-89F5-BCF8B27E150B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B7830E3F-3749-4597-91C7-64EC13262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686800" cy="6165850"/>
          </a:xfrm>
        </p:spPr>
        <p:txBody>
          <a:bodyPr/>
          <a:lstStyle/>
          <a:p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Existe no coração humano tanto orgulho de opinião, que nossas publicações muitas vezes alcançam entrada onde o mensageiro vivo não o consegue.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F5E4846-62E8-45CE-8A68-6E78C89773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3CE188-B363-4BEF-A39D-DD5BD538CAA9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2BB62981-4DA3-4731-9AC6-EE237A97C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893175" cy="6858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4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A sabedoria é essencial na arte da visitação. Precisamos não tanto de capacidade intelectual mas de tato e sensibilidade ao nos aproximarmos dos que ainda não conhecem a Cristo.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44862456-7EBF-4EE5-9879-9D52CDF51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8F7205-DD4E-44E0-8945-DE9A17F6811B}" type="slidenum">
              <a:rPr lang="pt-BR" altLang="pt-BR"/>
              <a:pPr/>
              <a:t>26</a:t>
            </a:fld>
            <a:endParaRPr lang="pt-BR" altLang="pt-BR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92B8095-E923-402B-9A1F-BCCA9AEF8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79488"/>
            <a:ext cx="8435975" cy="532923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Tato, polidez, cortesia e amor- qualidade do visitador. Não percamos tempo com coisas frívolas e terrenas.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C7D59A6-195F-4EAC-92A6-2917B56DD1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55D49A-2A77-455E-B42D-DE212F37519D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F869D90F-B3E9-4219-AAB2-180E6E33E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2738" y="3860800"/>
            <a:ext cx="8435975" cy="237648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Apresentemos a Jesus e Seu amor infinito por nós.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D203A510-D530-4314-B130-B12CC7F2C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115888"/>
            <a:ext cx="1403350" cy="320675"/>
          </a:xfrm>
          <a:prstGeom prst="rect">
            <a:avLst/>
          </a:prstGeom>
          <a:gradFill rotWithShape="1">
            <a:gsLst>
              <a:gs pos="0">
                <a:schemeClr val="accent1">
                  <a:alpha val="9000"/>
                </a:schemeClr>
              </a:gs>
              <a:gs pos="100000">
                <a:schemeClr val="accent1">
                  <a:gamma/>
                  <a:shade val="46275"/>
                  <a:invGamma/>
                  <a:alpha val="11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500" b="1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FADMinas</a:t>
            </a:r>
            <a:endParaRPr lang="pt-BR" alt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DBDE7CD-08FD-4190-91EB-0447C70CA7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A fim de transpor desafios, é necessário responder com propriedade sobre “O QUE FAZER?” e “COMO FAZER?” “COMO VISITAR?” – eis a nossa questão.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16A7DC3-A393-4465-8605-30C7054BE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1885AB-13E3-4AC8-91CE-AD6CC6DC256E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3CD4044-2F94-407F-8980-FAF7A477A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063625"/>
            <a:ext cx="8229600" cy="51022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1. Que conselho relacionado a nossos vizinhos encontramos neste capítulo? 85.1</a:t>
            </a:r>
          </a:p>
        </p:txBody>
      </p:sp>
      <p:pic>
        <p:nvPicPr>
          <p:cNvPr id="5124" name="Picture 4" descr="me">
            <a:extLst>
              <a:ext uri="{FF2B5EF4-FFF2-40B4-BE49-F238E27FC236}">
                <a16:creationId xmlns:a16="http://schemas.microsoft.com/office/drawing/2014/main" id="{A800ECC6-CFBE-4B47-81FB-76EFBA683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5888"/>
            <a:ext cx="147637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ED687D0-F843-4FCE-9EF8-316CED0642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AB2117-86B9-412A-AB01-FDFCB4AF8A5E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13718D21-D866-4B28-921C-DE2148C3F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9144000" cy="6237288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Ide aos vossos vizinhos um por um, aproximando-vos deles até que seus corações sejam aquecidos pelo vosso abnegado amor e interesse. Simpatizai com eles, orai por eles, aproveitai cada oportunidade de fazer-lhes bem, e quanto vos for possível reuni alguns e abri a suas mentes entenebrecidas a Palavra de Deus.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DE8E058-9B9C-4FD0-8C74-20BC0A3B6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1E5DBB-729B-408E-877D-62F21FBAE557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612C7C15-E96C-4A25-B6F9-B31029677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8893175" cy="645318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2. O que é        preciso que façamos primeiro para encontrarmos então terreno fértil para plantar as boas sementes? </a:t>
            </a:r>
            <a:r>
              <a:rPr lang="pt-BR" alt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85.3</a:t>
            </a:r>
          </a:p>
        </p:txBody>
      </p:sp>
      <p:pic>
        <p:nvPicPr>
          <p:cNvPr id="7171" name="Picture 3" descr="me">
            <a:extLst>
              <a:ext uri="{FF2B5EF4-FFF2-40B4-BE49-F238E27FC236}">
                <a16:creationId xmlns:a16="http://schemas.microsoft.com/office/drawing/2014/main" id="{62ED21AC-CC39-4347-94F5-508D666E1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5888"/>
            <a:ext cx="147637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7B019001-F61A-4DC6-A9C8-80FB43133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5E98A-9228-4365-8221-83987DD31117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51ED3C79-7461-4119-A63F-721A25BCC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04813"/>
            <a:ext cx="9036050" cy="6165850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Deveis primeiramente satisfazer as carências materiais dos pobres, e aliviar suas necessidades e sofrimentos físicos, e depois encontrareis caminho franco ao seu coração, onde podereis plantar as boas sementes da virtude e da religião.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3901C3E-F972-4718-8122-DEDE3151FF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B2078B-323A-45A7-913C-F12ED6A6F516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1A3D389-0890-44FB-BDE4-87B487A4E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38862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3. O que pode nos dar êxito em alcançar os perdidos? 86.1</a:t>
            </a:r>
          </a:p>
        </p:txBody>
      </p:sp>
      <p:pic>
        <p:nvPicPr>
          <p:cNvPr id="9219" name="Picture 3" descr="me">
            <a:extLst>
              <a:ext uri="{FF2B5EF4-FFF2-40B4-BE49-F238E27FC236}">
                <a16:creationId xmlns:a16="http://schemas.microsoft.com/office/drawing/2014/main" id="{E0268779-A947-4AA5-80EB-D34B35773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5888"/>
            <a:ext cx="147637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260E2D1A-346E-4288-B205-37E9F6EDAB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75F24E-C1CD-4A44-9BB2-714C4DFA69CE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0072000C-5F04-41AA-AF30-3C851B791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93738"/>
            <a:ext cx="8748712" cy="5688012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Delicada coisa é o trato com a mente dos homens. Unicamente Aquele que conhece o coração sabe a maneira de levar o homem ao arrependimento. Só a Sua sabedoria nos pode dar êxito em alcançar os perdidos. Podeis erguer-vos inflexivelmente, pensando: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3">
      <a:dk1>
        <a:srgbClr val="000000"/>
      </a:dk1>
      <a:lt1>
        <a:srgbClr val="FFFFFF"/>
      </a:lt1>
      <a:dk2>
        <a:srgbClr val="000000"/>
      </a:dk2>
      <a:lt2>
        <a:srgbClr val="339933"/>
      </a:lt2>
      <a:accent1>
        <a:srgbClr val="66FF33"/>
      </a:accent1>
      <a:accent2>
        <a:srgbClr val="CCCC00"/>
      </a:accent2>
      <a:accent3>
        <a:srgbClr val="FFFFFF"/>
      </a:accent3>
      <a:accent4>
        <a:srgbClr val="000000"/>
      </a:accent4>
      <a:accent5>
        <a:srgbClr val="B8FFAD"/>
      </a:accent5>
      <a:accent6>
        <a:srgbClr val="B9B900"/>
      </a:accent6>
      <a:hlink>
        <a:srgbClr val="666699"/>
      </a:hlink>
      <a:folHlink>
        <a:srgbClr val="0099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339933"/>
        </a:lt2>
        <a:accent1>
          <a:srgbClr val="66FF3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B8FFAD"/>
        </a:accent5>
        <a:accent6>
          <a:srgbClr val="B9B900"/>
        </a:accent6>
        <a:hlink>
          <a:srgbClr val="66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59</TotalTime>
  <Words>817</Words>
  <Application>Microsoft Office PowerPoint</Application>
  <PresentationFormat>Apresentação na tela (4:3)</PresentationFormat>
  <Paragraphs>56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7" baseType="lpstr">
      <vt:lpstr>Arial</vt:lpstr>
      <vt:lpstr>Times New Roman</vt:lpstr>
      <vt:lpstr>Wingdings</vt:lpstr>
      <vt:lpstr>Arial Black</vt:lpstr>
      <vt:lpstr>Copperplate Gothic Bold</vt:lpstr>
      <vt:lpstr>Forte</vt:lpstr>
      <vt:lpstr>Arial Rounded MT Bold</vt:lpstr>
      <vt:lpstr>Bookman Old Style</vt:lpstr>
      <vt:lpstr>Georgia</vt:lpstr>
      <vt:lpstr>Pixel</vt:lpstr>
      <vt:lpstr>11- COMO VISITAR E O QUE FAZER</vt:lpstr>
      <vt:lpstr>Isaías 58. 6-8</vt:lpstr>
      <vt:lpstr>A fim de transpor desafios, é necessário responder com propriedade sobre “O QUE FAZER?” e “COMO FAZER?” “COMO VISITAR?” – eis a nossa questão.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11-COMO VISITAR E O QUE FAZER</dc:title>
  <dc:creator>MARCELO AUGUSTO DE CARVALHO</dc:creator>
  <cp:lastModifiedBy>Pr. Marcelo Carvalho</cp:lastModifiedBy>
  <cp:revision>18</cp:revision>
  <dcterms:created xsi:type="dcterms:W3CDTF">2004-11-16T11:44:08Z</dcterms:created>
  <dcterms:modified xsi:type="dcterms:W3CDTF">2019-11-21T12:14:08Z</dcterms:modified>
</cp:coreProperties>
</file>