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7"/>
  </p:notesMasterIdLst>
  <p:sldIdLst>
    <p:sldId id="256" r:id="rId2"/>
    <p:sldId id="258" r:id="rId3"/>
    <p:sldId id="257" r:id="rId4"/>
    <p:sldId id="259" r:id="rId5"/>
    <p:sldId id="277" r:id="rId6"/>
    <p:sldId id="286" r:id="rId7"/>
    <p:sldId id="285" r:id="rId8"/>
    <p:sldId id="287" r:id="rId9"/>
    <p:sldId id="295" r:id="rId10"/>
    <p:sldId id="262" r:id="rId11"/>
    <p:sldId id="278" r:id="rId12"/>
    <p:sldId id="296" r:id="rId13"/>
    <p:sldId id="264" r:id="rId14"/>
    <p:sldId id="279" r:id="rId15"/>
    <p:sldId id="289" r:id="rId16"/>
    <p:sldId id="297" r:id="rId17"/>
    <p:sldId id="266" r:id="rId18"/>
    <p:sldId id="280" r:id="rId19"/>
    <p:sldId id="290" r:id="rId20"/>
    <p:sldId id="268" r:id="rId21"/>
    <p:sldId id="281" r:id="rId22"/>
    <p:sldId id="291" r:id="rId23"/>
    <p:sldId id="270" r:id="rId24"/>
    <p:sldId id="282" r:id="rId25"/>
    <p:sldId id="292" r:id="rId26"/>
    <p:sldId id="272" r:id="rId27"/>
    <p:sldId id="283" r:id="rId28"/>
    <p:sldId id="293" r:id="rId29"/>
    <p:sldId id="274" r:id="rId30"/>
    <p:sldId id="284" r:id="rId31"/>
    <p:sldId id="294" r:id="rId32"/>
    <p:sldId id="298" r:id="rId33"/>
    <p:sldId id="260" r:id="rId34"/>
    <p:sldId id="276" r:id="rId35"/>
    <p:sldId id="299" r:id="rId3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B3BE4335-B520-4AEB-9A7B-642809A5F48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520674AE-0938-4C8F-8E68-28C2DB2E2B6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5320654F-B164-4FB1-AE3B-535292B13573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048CC121-E3DD-4E13-B463-384A4A9FF32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5B4B7349-7E70-4DBB-9DE6-565E9635710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5C9C7EB1-EBFC-4498-BD57-D2E1BE3CD0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83EB7B-1F86-46C3-A9EF-97C54CB9690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>
            <a:extLst>
              <a:ext uri="{FF2B5EF4-FFF2-40B4-BE49-F238E27FC236}">
                <a16:creationId xmlns:a16="http://schemas.microsoft.com/office/drawing/2014/main" id="{9D899A61-8027-4CB8-861B-00179F878C3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723" name="Rectangle 3">
              <a:extLst>
                <a:ext uri="{FF2B5EF4-FFF2-40B4-BE49-F238E27FC236}">
                  <a16:creationId xmlns:a16="http://schemas.microsoft.com/office/drawing/2014/main" id="{485CF109-F64B-455C-9C84-098BD674576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30724" name="Rectangle 4">
              <a:extLst>
                <a:ext uri="{FF2B5EF4-FFF2-40B4-BE49-F238E27FC236}">
                  <a16:creationId xmlns:a16="http://schemas.microsoft.com/office/drawing/2014/main" id="{F3AC8C88-1EE4-41B9-B4C9-2A97DB725D1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0725" name="Group 5">
              <a:extLst>
                <a:ext uri="{FF2B5EF4-FFF2-40B4-BE49-F238E27FC236}">
                  <a16:creationId xmlns:a16="http://schemas.microsoft.com/office/drawing/2014/main" id="{5A050779-AC33-4C0D-A8EE-E6300AE489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30726" name="Rectangle 6">
                <a:extLst>
                  <a:ext uri="{FF2B5EF4-FFF2-40B4-BE49-F238E27FC236}">
                    <a16:creationId xmlns:a16="http://schemas.microsoft.com/office/drawing/2014/main" id="{3F91226F-F5A3-4181-A236-FB638147103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727" name="Rectangle 7">
                <a:extLst>
                  <a:ext uri="{FF2B5EF4-FFF2-40B4-BE49-F238E27FC236}">
                    <a16:creationId xmlns:a16="http://schemas.microsoft.com/office/drawing/2014/main" id="{00B656D8-065A-4EE5-B0D5-712B95AD943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728" name="Rectangle 8">
                <a:extLst>
                  <a:ext uri="{FF2B5EF4-FFF2-40B4-BE49-F238E27FC236}">
                    <a16:creationId xmlns:a16="http://schemas.microsoft.com/office/drawing/2014/main" id="{30A9543E-BCE5-43CD-89D4-98440C94B39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729" name="Rectangle 9">
                <a:extLst>
                  <a:ext uri="{FF2B5EF4-FFF2-40B4-BE49-F238E27FC236}">
                    <a16:creationId xmlns:a16="http://schemas.microsoft.com/office/drawing/2014/main" id="{DC966963-9FD5-4136-8FCC-039FDAC785F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730" name="Rectangle 10">
                <a:extLst>
                  <a:ext uri="{FF2B5EF4-FFF2-40B4-BE49-F238E27FC236}">
                    <a16:creationId xmlns:a16="http://schemas.microsoft.com/office/drawing/2014/main" id="{A4FFFF6D-9D40-4077-BA43-818AC3F1ACF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731" name="Rectangle 11">
                <a:extLst>
                  <a:ext uri="{FF2B5EF4-FFF2-40B4-BE49-F238E27FC236}">
                    <a16:creationId xmlns:a16="http://schemas.microsoft.com/office/drawing/2014/main" id="{F5FC292F-4066-47E4-9A82-BC1841ED60D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732" name="Rectangle 12">
                <a:extLst>
                  <a:ext uri="{FF2B5EF4-FFF2-40B4-BE49-F238E27FC236}">
                    <a16:creationId xmlns:a16="http://schemas.microsoft.com/office/drawing/2014/main" id="{970FF078-3B49-4B14-A23A-1C9F33F90B1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733" name="Rectangle 13">
                <a:extLst>
                  <a:ext uri="{FF2B5EF4-FFF2-40B4-BE49-F238E27FC236}">
                    <a16:creationId xmlns:a16="http://schemas.microsoft.com/office/drawing/2014/main" id="{FF453B37-9BBE-4CD0-A44C-9A37BA12BCD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734" name="Rectangle 14">
                <a:extLst>
                  <a:ext uri="{FF2B5EF4-FFF2-40B4-BE49-F238E27FC236}">
                    <a16:creationId xmlns:a16="http://schemas.microsoft.com/office/drawing/2014/main" id="{4C17B22C-ED41-4EEF-84F4-B1A983832BF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735" name="Rectangle 15">
                <a:extLst>
                  <a:ext uri="{FF2B5EF4-FFF2-40B4-BE49-F238E27FC236}">
                    <a16:creationId xmlns:a16="http://schemas.microsoft.com/office/drawing/2014/main" id="{A84620AB-C8E6-4407-9654-955A6470AAC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0736" name="Rectangle 16">
            <a:extLst>
              <a:ext uri="{FF2B5EF4-FFF2-40B4-BE49-F238E27FC236}">
                <a16:creationId xmlns:a16="http://schemas.microsoft.com/office/drawing/2014/main" id="{44B4C800-4121-49DD-99D3-75384C2DAD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0737" name="Rectangle 17">
            <a:extLst>
              <a:ext uri="{FF2B5EF4-FFF2-40B4-BE49-F238E27FC236}">
                <a16:creationId xmlns:a16="http://schemas.microsoft.com/office/drawing/2014/main" id="{B24F0A55-FB03-4730-84B4-3E581959A32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0738" name="Rectangle 18">
            <a:extLst>
              <a:ext uri="{FF2B5EF4-FFF2-40B4-BE49-F238E27FC236}">
                <a16:creationId xmlns:a16="http://schemas.microsoft.com/office/drawing/2014/main" id="{C784F806-B709-4989-82A6-2284DEA400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83C187E-CB6A-45A3-A2C6-450C8B3064F8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30739" name="Rectangle 19">
            <a:extLst>
              <a:ext uri="{FF2B5EF4-FFF2-40B4-BE49-F238E27FC236}">
                <a16:creationId xmlns:a16="http://schemas.microsoft.com/office/drawing/2014/main" id="{958CFE63-04F9-437F-ACC5-263DBE9D878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30740" name="Rectangle 20">
            <a:extLst>
              <a:ext uri="{FF2B5EF4-FFF2-40B4-BE49-F238E27FC236}">
                <a16:creationId xmlns:a16="http://schemas.microsoft.com/office/drawing/2014/main" id="{31EABCB9-0FC0-434A-B3E1-262FC65D9F4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F0718-2CD0-491C-86AD-C50896BF9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233E49-30F4-4378-B3DD-BF1891F51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E6A7AAF-C1E1-496C-9DF4-31ED991F58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1283002-BA4F-4CEB-8A93-DB25AE6775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09D828-D4AA-4721-9641-46D75DC7397E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8B078106-E96B-4E75-B2B9-DAB4066097D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02386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759B3F-5C57-48DD-A722-173CCC321C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44BC2CD-557B-4F01-84B5-0D64B43E9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B0073C8-7807-46AB-A919-6D7BD33CFB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9F8E19B-1F14-4A77-AC37-2913701E8E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EFBB54-7C39-4650-965D-7C89622AF981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648BA814-9A42-4C26-B34B-E4A82F973FD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639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2EAAD8-D611-4D72-B6F5-686BE0F2A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755150-49A3-4905-B134-63E27C598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A3301C8-4BEF-457B-A0A4-4567075973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97507D1-2D8C-4181-A013-18D81F0AB5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BA296D-0674-4EA0-B709-F03C752E9EAF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1E5541DC-FF4D-4CB8-905D-289B1EF30F1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312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12F08-09BC-41A3-ACD8-F7A18580F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2BFB2F-1544-408E-9C82-6F5DCD94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FC48139-99A9-4A20-9438-01A6981AE1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C562B3C-5696-428D-95AF-A38490E003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024D27-4675-4481-8C8D-2B524FECDDD3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5C54FD0B-64C9-48AF-BA1A-DB75FB00635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62686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4AD0EA-B3B2-4C48-87DB-4CD583BDD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1FF269-BC46-4838-803E-C3FC5FF694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2C4F598-8695-4782-BD2D-3EC753295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E5C9AD-8BBF-467B-9F5B-FB331DAB6B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31FC63-939E-4323-9309-6389609B6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1C6EA8-AA28-4CE8-9F04-8926143C1AA7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3854804-A089-4FB9-98D9-C32359A84B8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6584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BA5592-B94D-4C79-B10C-5F87563C7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B027B68-104A-438C-BCFD-627526267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16D4C5E-33DC-4F19-B649-0572E0A06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0288281-BD97-4710-8070-E79829F5CD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5A04A0C-C8C8-4C62-AB03-48D456A14A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9CD25B1A-C767-4F9A-BA04-93840B6941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8B006BD7-615A-4E1F-A642-95DCF0AE6E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436E2D-CAA7-4AC9-8C4C-AE01C738BC63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9" name="Espaço Reservado para Data 8">
            <a:extLst>
              <a:ext uri="{FF2B5EF4-FFF2-40B4-BE49-F238E27FC236}">
                <a16:creationId xmlns:a16="http://schemas.microsoft.com/office/drawing/2014/main" id="{642D464F-1EE3-472C-96BA-863763CF34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82453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8EE4C7-E29C-4E01-8CE6-D8EB458F8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3837DBD-94AB-48AE-92BF-18E53EEF2E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AAD571F-0C77-4EED-9E7E-68A0B9CDBE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30707F-C143-4498-A5CD-B1574A1F6147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666FA7-8E29-40B0-A163-7BF53CC53C5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8503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8FBDD9D4-4DE7-4A12-BCCF-5FD28692AE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2FA133DE-8AC5-473B-8D82-C35ADEA4EF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915213-89D2-4167-B564-9919724C2989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EC6F75-1C74-40CB-AE79-515C1FE2714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665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7398-ECCF-45BE-8C70-5976BE0D4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78B1A8-ABBB-4F19-B148-7F69F54A5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EC2C661-36CD-4DA4-AFCC-53191C2CC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D044E8-153A-4402-955C-0AAD9216AC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6FBCAB-D140-4BEB-A3F1-D07D861153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EE51D8-B0D1-48A9-B7D7-A85CFFA99DED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F6D9EB5-7FC3-489D-8E0E-5ADF03A8D2A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28898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04BB2E-B3E9-42D0-BF2C-4F5E6869A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1C829C3-C7DA-44A7-9CA8-3A6AF8815C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0B22E73-C6D1-44B6-ACED-9CF6E2464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B9F707-3DE9-4BDF-9076-446F693C6F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0A716F-9C0F-42D5-B008-6FB7D8E3A6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A42747-A914-45B2-BF80-3CF706B2DE37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EC4C50F-98C2-47B6-A5F2-18FD6C05C4A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25640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7EA9645-FFA7-40DE-B467-6961720B1BA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pt-BR" altLang="pt-BR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A543979F-09DE-4AA7-BAF6-6EAEB6DB54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fld id="{082B3039-5EC2-45D3-A914-143845BEFD0D}" type="slidenum">
              <a:rPr lang="pt-BR" altLang="pt-BR"/>
              <a:pPr/>
              <a:t>‹nº›</a:t>
            </a:fld>
            <a:endParaRPr lang="pt-BR" altLang="pt-BR"/>
          </a:p>
        </p:txBody>
      </p:sp>
      <p:grpSp>
        <p:nvGrpSpPr>
          <p:cNvPr id="29700" name="Group 4">
            <a:extLst>
              <a:ext uri="{FF2B5EF4-FFF2-40B4-BE49-F238E27FC236}">
                <a16:creationId xmlns:a16="http://schemas.microsoft.com/office/drawing/2014/main" id="{9AACCD55-C50B-4F2D-9A87-C8183DDAD8F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9701" name="Rectangle 5">
              <a:extLst>
                <a:ext uri="{FF2B5EF4-FFF2-40B4-BE49-F238E27FC236}">
                  <a16:creationId xmlns:a16="http://schemas.microsoft.com/office/drawing/2014/main" id="{F0CAE570-D54E-460E-8E15-407B46EBF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29702" name="Rectangle 6">
              <a:extLst>
                <a:ext uri="{FF2B5EF4-FFF2-40B4-BE49-F238E27FC236}">
                  <a16:creationId xmlns:a16="http://schemas.microsoft.com/office/drawing/2014/main" id="{656CE1A4-2DC1-45ED-A915-B3D6C82C6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29703" name="Rectangle 7">
              <a:extLst>
                <a:ext uri="{FF2B5EF4-FFF2-40B4-BE49-F238E27FC236}">
                  <a16:creationId xmlns:a16="http://schemas.microsoft.com/office/drawing/2014/main" id="{7CF8BAE1-51AC-41E6-A059-A2BD85DFD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hlink"/>
                </a:solidFill>
              </a:endParaRPr>
            </a:p>
          </p:txBody>
        </p:sp>
        <p:sp>
          <p:nvSpPr>
            <p:cNvPr id="29704" name="Rectangle 8">
              <a:extLst>
                <a:ext uri="{FF2B5EF4-FFF2-40B4-BE49-F238E27FC236}">
                  <a16:creationId xmlns:a16="http://schemas.microsoft.com/office/drawing/2014/main" id="{DEAD025E-EB35-4161-BBF9-A7A704E94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hlink"/>
                </a:solidFill>
              </a:endParaRPr>
            </a:p>
          </p:txBody>
        </p:sp>
        <p:sp>
          <p:nvSpPr>
            <p:cNvPr id="29705" name="Rectangle 9">
              <a:extLst>
                <a:ext uri="{FF2B5EF4-FFF2-40B4-BE49-F238E27FC236}">
                  <a16:creationId xmlns:a16="http://schemas.microsoft.com/office/drawing/2014/main" id="{758B69D0-65CF-47CE-B733-46E8187A9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accent2"/>
                </a:solidFill>
              </a:endParaRPr>
            </a:p>
          </p:txBody>
        </p:sp>
        <p:sp>
          <p:nvSpPr>
            <p:cNvPr id="29706" name="Rectangle 10">
              <a:extLst>
                <a:ext uri="{FF2B5EF4-FFF2-40B4-BE49-F238E27FC236}">
                  <a16:creationId xmlns:a16="http://schemas.microsoft.com/office/drawing/2014/main" id="{CA438313-DD84-49B5-A940-72AE661A0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hlink"/>
                </a:solidFill>
              </a:endParaRPr>
            </a:p>
          </p:txBody>
        </p:sp>
        <p:sp>
          <p:nvSpPr>
            <p:cNvPr id="29707" name="Rectangle 11">
              <a:extLst>
                <a:ext uri="{FF2B5EF4-FFF2-40B4-BE49-F238E27FC236}">
                  <a16:creationId xmlns:a16="http://schemas.microsoft.com/office/drawing/2014/main" id="{5685D17C-885E-4234-B83B-824B13A91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29708" name="Rectangle 12">
              <a:extLst>
                <a:ext uri="{FF2B5EF4-FFF2-40B4-BE49-F238E27FC236}">
                  <a16:creationId xmlns:a16="http://schemas.microsoft.com/office/drawing/2014/main" id="{4495F4D9-2F09-406E-A717-5FFBD1FED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accent2"/>
                </a:solidFill>
              </a:endParaRPr>
            </a:p>
          </p:txBody>
        </p:sp>
        <p:sp>
          <p:nvSpPr>
            <p:cNvPr id="29709" name="Rectangle 13">
              <a:extLst>
                <a:ext uri="{FF2B5EF4-FFF2-40B4-BE49-F238E27FC236}">
                  <a16:creationId xmlns:a16="http://schemas.microsoft.com/office/drawing/2014/main" id="{47D7767F-BB42-4C51-8818-AB39E08DB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accent2"/>
                </a:solidFill>
              </a:endParaRPr>
            </a:p>
          </p:txBody>
        </p:sp>
      </p:grpSp>
      <p:sp>
        <p:nvSpPr>
          <p:cNvPr id="29710" name="Rectangle 14">
            <a:extLst>
              <a:ext uri="{FF2B5EF4-FFF2-40B4-BE49-F238E27FC236}">
                <a16:creationId xmlns:a16="http://schemas.microsoft.com/office/drawing/2014/main" id="{A737630C-4069-4B40-97D7-80597A30F7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29711" name="Rectangle 15">
            <a:extLst>
              <a:ext uri="{FF2B5EF4-FFF2-40B4-BE49-F238E27FC236}">
                <a16:creationId xmlns:a16="http://schemas.microsoft.com/office/drawing/2014/main" id="{C826BB91-6A9B-4EF1-B888-346B894354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29712" name="Rectangle 16">
            <a:extLst>
              <a:ext uri="{FF2B5EF4-FFF2-40B4-BE49-F238E27FC236}">
                <a16:creationId xmlns:a16="http://schemas.microsoft.com/office/drawing/2014/main" id="{B0340AB2-E432-4130-9C9E-95F7AE004F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FF45AAF-025F-4F8E-A70B-27BF21502D3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4387850"/>
            <a:ext cx="8991600" cy="2209800"/>
          </a:xfrm>
        </p:spPr>
        <p:txBody>
          <a:bodyPr/>
          <a:lstStyle/>
          <a:p>
            <a:pPr algn="ctr"/>
            <a:r>
              <a:rPr lang="pt-BR" altLang="pt-BR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Bold" panose="020E0705020206020404" pitchFamily="34" charset="0"/>
              </a:rPr>
              <a:t>14. NOS PASSOS DO MESTRE</a:t>
            </a: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130FD23D-C722-4CE6-9F2A-55CB0DE1D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04813"/>
            <a:ext cx="56165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  <a:latin typeface="Forte" panose="03060902040502070203" pitchFamily="66" charset="0"/>
              </a:rPr>
              <a:t>Ministério do Amor</a:t>
            </a:r>
          </a:p>
        </p:txBody>
      </p:sp>
      <p:pic>
        <p:nvPicPr>
          <p:cNvPr id="2053" name="Picture 5" descr="mc">
            <a:extLst>
              <a:ext uri="{FF2B5EF4-FFF2-40B4-BE49-F238E27FC236}">
                <a16:creationId xmlns:a16="http://schemas.microsoft.com/office/drawing/2014/main" id="{8A2B3ADC-E031-4700-95EC-B4B030051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1989138"/>
            <a:ext cx="25527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6">
            <a:extLst>
              <a:ext uri="{FF2B5EF4-FFF2-40B4-BE49-F238E27FC236}">
                <a16:creationId xmlns:a16="http://schemas.microsoft.com/office/drawing/2014/main" id="{EAF9908F-B692-4751-9048-270A279A2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47838"/>
            <a:ext cx="1698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200" b="1">
                <a:solidFill>
                  <a:srgbClr val="FFFFFF"/>
                </a:solidFill>
              </a:rPr>
              <a:t>Ellen G White</a:t>
            </a:r>
          </a:p>
          <a:p>
            <a:pPr algn="ctr"/>
            <a:r>
              <a:rPr lang="pt-BR" altLang="pt-BR" sz="1200" b="1">
                <a:solidFill>
                  <a:srgbClr val="FFFFFF"/>
                </a:solidFill>
              </a:rPr>
              <a:t>Pr. Marcelo Carvalho</a:t>
            </a:r>
            <a:endParaRPr lang="pt-BR" alt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586770C-5DB5-4278-9CEF-1A8A150D91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A25208-79AE-4BCF-B1CE-CD48B5898B54}" type="slidenum">
              <a:rPr lang="pt-BR" altLang="pt-BR"/>
              <a:pPr/>
              <a:t>10</a:t>
            </a:fld>
            <a:endParaRPr lang="pt-BR" altLang="pt-BR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8E5EA7E8-158A-4EED-829E-0366375F8C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495425"/>
            <a:ext cx="8229600" cy="4741863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2. O que devemos primeiramente saciar nos necessitados? (116:1)</a:t>
            </a:r>
          </a:p>
        </p:txBody>
      </p:sp>
      <p:pic>
        <p:nvPicPr>
          <p:cNvPr id="8195" name="Picture 3" descr="mc">
            <a:extLst>
              <a:ext uri="{FF2B5EF4-FFF2-40B4-BE49-F238E27FC236}">
                <a16:creationId xmlns:a16="http://schemas.microsoft.com/office/drawing/2014/main" id="{CEEFB743-AC3B-4AFA-B47B-FBAFE15E8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368425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8CDEA200-C3E4-4997-BCE0-C234D460EA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77EC03-B116-41C3-9039-6805897FCC29}" type="slidenum">
              <a:rPr lang="pt-BR" altLang="pt-BR"/>
              <a:pPr/>
              <a:t>11</a:t>
            </a:fld>
            <a:endParaRPr lang="pt-BR" altLang="pt-BR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87DC363D-8068-4E81-B5D3-619D037BF1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616575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Podemos encontrar entre os nossos vizinhos, sofredores e desafortunados de todas as classes, e quando suas necessidades são trazidas ao nosso conhecimento, é nossa obrigação aliviá-las em tudo que for possível.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F0B9DDCF-822C-4688-93B9-E2D7F172C7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8D0B81-E032-48BB-8D5F-7F9EAD7D664D}" type="slidenum">
              <a:rPr lang="pt-BR" altLang="pt-BR"/>
              <a:pPr/>
              <a:t>12</a:t>
            </a:fld>
            <a:endParaRPr lang="pt-BR" altLang="pt-BR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66032695-30FD-48BD-9A01-1B3147BAFD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476250"/>
            <a:ext cx="8686800" cy="6308725"/>
          </a:xfrm>
        </p:spPr>
        <p:txBody>
          <a:bodyPr/>
          <a:lstStyle/>
          <a:p>
            <a:r>
              <a:rPr lang="pt-BR" altLang="pt-BR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Seria bom que cada seguidor de Cristo aprendesse a lição apresentada na parábola (do bom samaritano). Devemos em primeiro lugar satisfazer as necessidades materiais do indivíduo e aliviar-lhe as necessidades e sofrimentos físicos e então encontraremos uma avenida aberta ao coração, onde poderemos plantar as boas sementes da virtude e religião.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804836C-CCD3-4103-82AF-E1C823B540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EB14D1-C2DF-49AC-B48F-1C6DB668AC18}" type="slidenum">
              <a:rPr lang="pt-BR" altLang="pt-BR"/>
              <a:pPr/>
              <a:t>13</a:t>
            </a:fld>
            <a:endParaRPr lang="pt-BR" altLang="pt-BR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243DDEAE-0F9B-4DF3-9314-72FB2B114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566863"/>
            <a:ext cx="8229600" cy="4741862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3. Onde devemos começar o trabalho médico-missionário? (117:2)</a:t>
            </a:r>
          </a:p>
        </p:txBody>
      </p:sp>
      <p:pic>
        <p:nvPicPr>
          <p:cNvPr id="10243" name="Picture 3" descr="mc">
            <a:extLst>
              <a:ext uri="{FF2B5EF4-FFF2-40B4-BE49-F238E27FC236}">
                <a16:creationId xmlns:a16="http://schemas.microsoft.com/office/drawing/2014/main" id="{946692C6-C57B-4B80-9D77-F9678D945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368425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9776B36C-6FF5-4448-9D30-0091C49240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E69347-0BA7-43A3-ACAC-D9B8BC96FF5D}" type="slidenum">
              <a:rPr lang="pt-BR" altLang="pt-BR"/>
              <a:pPr/>
              <a:t>14</a:t>
            </a:fld>
            <a:endParaRPr lang="pt-BR" altLang="pt-BR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99B75E83-507B-4064-9A71-8AA1C7BEE4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31800"/>
            <a:ext cx="9144000" cy="6021388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Na vanguarda do verdadeiro reformador, a obra médico-missionária abrirá muitas portas. Ninguém precisa esperar até que seja chamado para algum campo longínquo, para então começar a ajudar outros. Onde quer que vos encontreis, podereis começar imediatamente. As oportunidades encontram-se ao alcance de todos.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07952073-A6C7-4763-8C89-80AA76ED1E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2751E1-07AD-4B51-83DE-764E2295CAF2}" type="slidenum">
              <a:rPr lang="pt-BR" altLang="pt-BR"/>
              <a:pPr/>
              <a:t>15</a:t>
            </a:fld>
            <a:endParaRPr lang="pt-BR" altLang="pt-BR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AA62E10E-1F33-42C1-8D92-76953FC283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403225"/>
            <a:ext cx="8893175" cy="6265863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Assumi o trabalho de que sois considerados responsáveis - a obra que deveria ser feita em vosso lar e vizinhança. Não espereis que outros vos incitem à ação. No temor de Deus avançai sem delongas, tendo presente vossa responsabilidade individual para com Aquele que deu a vida por vós.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8937AED7-A3D6-402A-B88C-FE5E9678A5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6FA09-590B-409E-8A29-ABA3C89D449F}" type="slidenum">
              <a:rPr lang="pt-BR" altLang="pt-BR"/>
              <a:pPr/>
              <a:t>16</a:t>
            </a:fld>
            <a:endParaRPr lang="pt-BR" altLang="pt-BR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ABB55DA4-DCB9-4D4D-9D25-F569F03EFF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616575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Não olheis em volta, para ver quem mais estará disposto. Se sois verdadeiramente consagrados, Deus, por vosso intermédio, trará à verdade outros, de quem Se poderá servir como condutos para comunicar luz a muitos que tateiam nas trevas.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0715F94-8C03-4717-8AF9-2C5F461683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13638C-6776-4270-8A01-884480A519F4}" type="slidenum">
              <a:rPr lang="pt-BR" altLang="pt-BR"/>
              <a:pPr/>
              <a:t>17</a:t>
            </a:fld>
            <a:endParaRPr lang="pt-BR" altLang="pt-BR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0903E519-B4EF-4DB8-995E-FDF12FB922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229600" cy="38862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4. O que significa ser um médico-missionário? (118:2)</a:t>
            </a:r>
          </a:p>
        </p:txBody>
      </p:sp>
      <p:pic>
        <p:nvPicPr>
          <p:cNvPr id="12291" name="Picture 3" descr="mc">
            <a:extLst>
              <a:ext uri="{FF2B5EF4-FFF2-40B4-BE49-F238E27FC236}">
                <a16:creationId xmlns:a16="http://schemas.microsoft.com/office/drawing/2014/main" id="{8D305803-A893-4FF0-A970-7BEBEFDF8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368425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3041B43F-D2CF-4D27-B049-A3668F6278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1D5064-1A28-4F05-95FA-95C9B213C149}" type="slidenum">
              <a:rPr lang="pt-BR" altLang="pt-BR"/>
              <a:pPr/>
              <a:t>18</a:t>
            </a:fld>
            <a:endParaRPr lang="pt-BR" altLang="pt-BR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933F1860-708A-4AD1-9927-0FF5B5FF32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404813"/>
            <a:ext cx="8686800" cy="6192837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Um nobre aspecto da obra de Deus é revelado nas palavras "médico-missionário". Ser um médico-missionário significa ser um colaborador de Deus. A obra médico-missionária, obra que deve ser um grande auxílio e força para a Causa, deve ser promovida com todo cuidado e sabedoria.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6AD94B23-9931-43C5-BC80-912CB2F50F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CD45B9-0849-498A-B449-2A0B5836695A}" type="slidenum">
              <a:rPr lang="pt-BR" altLang="pt-BR"/>
              <a:pPr/>
              <a:t>19</a:t>
            </a:fld>
            <a:endParaRPr lang="pt-BR" altLang="pt-BR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68BD107C-62F2-48DF-B2A1-50AC55924F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616575"/>
          </a:xfrm>
        </p:spPr>
        <p:txBody>
          <a:bodyPr/>
          <a:lstStyle/>
          <a:p>
            <a:r>
              <a:rPr lang="pt-BR" altLang="pt-BR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Nesta obra não deve ser entretecido nem um só fio que prejudique o belo padrão que Deus deseja seja produzido.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2AF51ED-340A-40FA-A663-19E3B4F0D1C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t-BR" altLang="pt-BR" sz="5600" b="1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Filipenses 2.5-8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ADAB623-595F-41D8-837A-DA26A8A3D4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309A89-6A29-42E0-B952-0DBAACF75644}" type="slidenum">
              <a:rPr lang="pt-BR" altLang="pt-BR"/>
              <a:pPr/>
              <a:t>20</a:t>
            </a:fld>
            <a:endParaRPr lang="pt-BR" altLang="pt-BR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EFF52A08-1864-4702-B72F-8168546ABC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836613"/>
            <a:ext cx="8748713" cy="5761037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54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5. Devemos          buscar e ajudar o povo, seja qual for sua posição ou condição, ou há casos em que não devemos fazer nada? (119:2)</a:t>
            </a:r>
          </a:p>
        </p:txBody>
      </p:sp>
      <p:pic>
        <p:nvPicPr>
          <p:cNvPr id="14339" name="Picture 3" descr="mc">
            <a:extLst>
              <a:ext uri="{FF2B5EF4-FFF2-40B4-BE49-F238E27FC236}">
                <a16:creationId xmlns:a16="http://schemas.microsoft.com/office/drawing/2014/main" id="{56522E21-7D1C-4E16-9BA3-A730CE8B6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368425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5ED252B6-6995-48F7-A227-EB777F7EB7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826D0A-45CF-4B42-8231-9294A9A9AAF5}" type="slidenum">
              <a:rPr lang="pt-BR" altLang="pt-BR"/>
              <a:pPr/>
              <a:t>21</a:t>
            </a:fld>
            <a:endParaRPr lang="pt-BR" altLang="pt-BR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AB87C842-5EC3-4778-A10D-DCB64AE243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616575"/>
          </a:xfrm>
        </p:spPr>
        <p:txBody>
          <a:bodyPr/>
          <a:lstStyle/>
          <a:p>
            <a:r>
              <a:rPr lang="pt-BR" altLang="pt-BR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Buscar o povo exatamente onde ele estiver, seja qual for a sua posição ou condição, e ajudá-lo de todo modo possível - eis o ministério evangélico.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21345E32-43F3-4A6B-B4FD-2DF8DCE1DB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2F8BF-582C-46E9-9733-0A158D8CC1BF}" type="slidenum">
              <a:rPr lang="pt-BR" altLang="pt-BR"/>
              <a:pPr/>
              <a:t>22</a:t>
            </a:fld>
            <a:endParaRPr lang="pt-BR" altLang="pt-BR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C1F0B23D-EA4E-47C8-9060-8D9F4817CF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761037"/>
          </a:xfrm>
        </p:spPr>
        <p:txBody>
          <a:bodyPr/>
          <a:lstStyle/>
          <a:p>
            <a:r>
              <a:rPr lang="pt-BR" altLang="pt-BR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Os que estão doentes do corpo quase sempre estão também doentes da mente, e quando a alma está enferma o corpo também é afetado.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700AB3B-DE66-4486-BD9B-89CA45524D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B9BC88-D7C2-462B-9C74-ABCFA38BC51A}" type="slidenum">
              <a:rPr lang="pt-BR" altLang="pt-BR"/>
              <a:pPr/>
              <a:t>23</a:t>
            </a:fld>
            <a:endParaRPr lang="pt-BR" altLang="pt-BR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5A3C60E0-F00D-4F09-A18D-740308E130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38862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6. O que podemos encontrar para nós hoje no capítulo 58 de lsaías? (119:3)</a:t>
            </a:r>
          </a:p>
        </p:txBody>
      </p:sp>
      <p:pic>
        <p:nvPicPr>
          <p:cNvPr id="16387" name="Picture 3" descr="mc">
            <a:extLst>
              <a:ext uri="{FF2B5EF4-FFF2-40B4-BE49-F238E27FC236}">
                <a16:creationId xmlns:a16="http://schemas.microsoft.com/office/drawing/2014/main" id="{28F8EEA9-C3B1-4E5E-A87E-54FD44D3F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368425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424EF5A3-255E-4CA6-ACC1-A705AE5D1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AB5B8E-52F9-4DD9-BFE3-2DDCF21E1A61}" type="slidenum">
              <a:rPr lang="pt-BR" altLang="pt-BR"/>
              <a:pPr/>
              <a:t>24</a:t>
            </a:fld>
            <a:endParaRPr lang="pt-BR" altLang="pt-BR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3F23986E-C11B-45CB-978F-5D5695F7EF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616575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O capítulo 58 de Isaías contém a verdade presente para o povo de Deus. Nele vemos como a obra médico-missionária e o ministério evangélico devem estar unidos ao ser dada a mensagem ao mundo.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1AB2E8D3-291F-41E3-A323-4087D16E9C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AB8FE4-0D6B-47FC-8A2F-06849D011CC4}" type="slidenum">
              <a:rPr lang="pt-BR" altLang="pt-BR"/>
              <a:pPr/>
              <a:t>25</a:t>
            </a:fld>
            <a:endParaRPr lang="pt-BR" altLang="pt-BR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10ECC0EE-0CF5-47A7-8E46-315EDE54E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903913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Sobre os que guardam o sábado do Senhor é imposta a responsabilidade de realizar uma obra de misericórdia e beneficência. A obra médico-missionária deve estar unida à mensagem e selada com o selo de Deus.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4F3F340-C87E-4027-BD56-E8D8AD7CFF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528628-5ECF-49EC-962A-169C8EB93CBE}" type="slidenum">
              <a:rPr lang="pt-BR" altLang="pt-BR"/>
              <a:pPr/>
              <a:t>26</a:t>
            </a:fld>
            <a:endParaRPr lang="pt-BR" altLang="pt-BR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1BA96F1D-99A0-4269-BC73-A567893B50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07950" y="909638"/>
            <a:ext cx="9144000" cy="5688012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7. Devemos concentrar todas as nossas forças e esforços na obra médico-missionária? Por quê? (120:3)</a:t>
            </a:r>
          </a:p>
        </p:txBody>
      </p:sp>
      <p:pic>
        <p:nvPicPr>
          <p:cNvPr id="18435" name="Picture 3" descr="mc">
            <a:extLst>
              <a:ext uri="{FF2B5EF4-FFF2-40B4-BE49-F238E27FC236}">
                <a16:creationId xmlns:a16="http://schemas.microsoft.com/office/drawing/2014/main" id="{417DAFD8-78F9-4A5D-B164-690FA09DE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368425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DAC137EB-86D7-4D27-B1A2-ED9DC89439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D5ED2A-D65D-49E2-A9FA-FCDE0C085C2E}" type="slidenum">
              <a:rPr lang="pt-BR" altLang="pt-BR"/>
              <a:pPr/>
              <a:t>27</a:t>
            </a:fld>
            <a:endParaRPr lang="pt-BR" altLang="pt-BR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F8028A01-B833-4234-AC9B-0EA370ACEF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8686800" cy="5400675"/>
          </a:xfrm>
        </p:spPr>
        <p:txBody>
          <a:bodyPr/>
          <a:lstStyle/>
          <a:p>
            <a:r>
              <a:rPr lang="pt-BR" altLang="pt-BR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A obra médico-missionária deve ser promovida pela igreja em esforços bem organizados. Deve ela ser para a causa de Deus o que é a mão direita para o corpo.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9868DB08-716B-4913-9E41-1FAF117D11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A72208-6DF6-4779-B948-2FF6FB8CC05B}" type="slidenum">
              <a:rPr lang="pt-BR" altLang="pt-BR"/>
              <a:pPr/>
              <a:t>28</a:t>
            </a:fld>
            <a:endParaRPr lang="pt-BR" altLang="pt-BR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0B6C716D-8EE3-4728-94A6-DEFACE1CD1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616575"/>
          </a:xfrm>
        </p:spPr>
        <p:txBody>
          <a:bodyPr/>
          <a:lstStyle/>
          <a:p>
            <a:r>
              <a:rPr lang="pt-BR" altLang="pt-BR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Mas a obra médico-missionária não deve assumir a importância indevida. Deve ser feita sem se negligenciar outros ramos da obra.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D6DEA20-2C5A-44E2-9A85-03B5BF50D8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5F3B42-17F0-4662-971F-31E3AB9363C0}" type="slidenum">
              <a:rPr lang="pt-BR" altLang="pt-BR"/>
              <a:pPr/>
              <a:t>29</a:t>
            </a:fld>
            <a:endParaRPr lang="pt-BR" altLang="pt-BR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DD996286-BE38-412C-A0AB-BD93028912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229600" cy="38862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8. O que pode trazer o fôlego de vida de volta às igrejas? (121:4)</a:t>
            </a:r>
          </a:p>
        </p:txBody>
      </p:sp>
      <p:pic>
        <p:nvPicPr>
          <p:cNvPr id="20483" name="Picture 3" descr="mc">
            <a:extLst>
              <a:ext uri="{FF2B5EF4-FFF2-40B4-BE49-F238E27FC236}">
                <a16:creationId xmlns:a16="http://schemas.microsoft.com/office/drawing/2014/main" id="{2104226E-5A07-4BDC-86DE-03D5223DA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368425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EA26956-9DCE-4C9D-BEDD-975D319763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hlink"/>
          </a:solidFill>
        </p:spPr>
        <p:txBody>
          <a:bodyPr/>
          <a:lstStyle/>
          <a:p>
            <a:pPr algn="ctr"/>
            <a:r>
              <a:rPr lang="pt-BR" altLang="pt-BR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 obra de Cristo era médico-missionária, e essa Ele pede que Seu povo faça hoje. A todos que vinham buscar ajuda, Ele comunicava fé, esperança e vida. Façamos o mesmo. Já!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E4703391-2067-4128-B08C-8E60CE63A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87F3AE-8339-427F-831A-D20F176930F8}" type="slidenum">
              <a:rPr lang="pt-BR" altLang="pt-BR"/>
              <a:pPr/>
              <a:t>30</a:t>
            </a:fld>
            <a:endParaRPr lang="pt-BR" altLang="pt-BR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A52CD2AD-6130-48C9-9D66-688BA387E0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503238"/>
            <a:ext cx="8686800" cy="6021387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Aos meus irmãos de ministério eu diria: Prossegui nesta obra com tato e habilidade. Ponde os rapazes e moças de nossas igrejas a trabalhar. Combinai a obra médico-missionária com a proclamação da terceira mensagem angélica.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2970F95B-7874-485F-8EFA-C5B3291BC0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68BED3-2F6E-457F-B0E4-79D7C51DF570}" type="slidenum">
              <a:rPr lang="pt-BR" altLang="pt-BR"/>
              <a:pPr/>
              <a:t>31</a:t>
            </a:fld>
            <a:endParaRPr lang="pt-BR" altLang="pt-BR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49EC2799-74DC-4B90-A6DB-E9E0B457F6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04813"/>
            <a:ext cx="9144000" cy="6308725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Fazei esforços regulares e organizados para erguer as igrejas de sua condição mortal a que têm caído e em que têm permanecido por anos. Introduzi nas igrejas obreiros que estabelecerão os princípios da reforma de saúde em sua conexão com a terceira mensagem angélica perante cada família e cada indivíduo.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A2785AE6-2301-42A6-BE95-9DD8C69C7F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5704B4-7000-4228-903D-F9A0FA9B6A09}" type="slidenum">
              <a:rPr lang="pt-BR" altLang="pt-BR"/>
              <a:pPr/>
              <a:t>32</a:t>
            </a:fld>
            <a:endParaRPr lang="pt-BR" altLang="pt-BR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81958C83-5FE1-4673-AB03-CF6FC6931D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903913"/>
          </a:xfrm>
        </p:spPr>
        <p:txBody>
          <a:bodyPr/>
          <a:lstStyle/>
          <a:p>
            <a:r>
              <a:rPr lang="pt-BR" altLang="pt-BR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Encorajai a todos a tomar parte na obra pelo seu próximo, e vede se o fôlego de vida não retornará depressa a essas igrejas.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2693BFA1-E846-4D82-92A8-99F58B2C80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9CC4C3-E508-455A-B2F6-B1F23B59874A}" type="slidenum">
              <a:rPr lang="pt-BR" altLang="pt-BR"/>
              <a:pPr/>
              <a:t>33</a:t>
            </a:fld>
            <a:endParaRPr lang="pt-BR" altLang="pt-BR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A6BBBC70-3FBB-4972-A84F-FF27C500C4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875" y="620713"/>
            <a:ext cx="8893175" cy="6021387"/>
          </a:xfrm>
          <a:solidFill>
            <a:schemeClr val="hlink"/>
          </a:solidFill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Diariamente Jesus podia ser visto entrando na habitação humilde dos necessitados e tristes. Recebiam a maior parte de Sua atenção.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E9692F37-BA1D-4D74-9626-44CC51BABA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C681DA-A98F-4FF4-8C4E-1B053DE543C5}" type="slidenum">
              <a:rPr lang="pt-BR" altLang="pt-BR"/>
              <a:pPr/>
              <a:t>34</a:t>
            </a:fld>
            <a:endParaRPr lang="pt-BR" altLang="pt-BR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424BBB72-23C3-4A2F-9456-25E45DA251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438" y="1125538"/>
            <a:ext cx="8893175" cy="5183187"/>
          </a:xfrm>
          <a:solidFill>
            <a:schemeClr val="hlink"/>
          </a:solidFill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Todos eram atraídos a Ele por Sua simpatia e interesse em ouvi e ajudá-los.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F656DE6-31D4-4BE6-B44F-9064B09040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ABEB12-5875-4B41-AF7D-2C58C3B18918}" type="slidenum">
              <a:rPr lang="pt-BR" altLang="pt-BR"/>
              <a:pPr/>
              <a:t>35</a:t>
            </a:fld>
            <a:endParaRPr lang="pt-BR" altLang="pt-BR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DDAAA71E-EA63-4DB5-879D-96E4529CF1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438" y="4654550"/>
            <a:ext cx="8893175" cy="1943100"/>
          </a:xfrm>
          <a:solidFill>
            <a:schemeClr val="hlink"/>
          </a:solidFill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Devemos seguir Seu exemplo.</a:t>
            </a:r>
          </a:p>
        </p:txBody>
      </p:sp>
      <p:sp>
        <p:nvSpPr>
          <p:cNvPr id="57348" name="Text Box 4">
            <a:extLst>
              <a:ext uri="{FF2B5EF4-FFF2-40B4-BE49-F238E27FC236}">
                <a16:creationId xmlns:a16="http://schemas.microsoft.com/office/drawing/2014/main" id="{E2F8F1C0-F712-46DB-8A76-D3AD5222F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115888"/>
            <a:ext cx="1403350" cy="320675"/>
          </a:xfrm>
          <a:prstGeom prst="rect">
            <a:avLst/>
          </a:prstGeom>
          <a:gradFill rotWithShape="1">
            <a:gsLst>
              <a:gs pos="0">
                <a:schemeClr val="accent1">
                  <a:alpha val="9000"/>
                </a:schemeClr>
              </a:gs>
              <a:gs pos="100000">
                <a:schemeClr val="accent1">
                  <a:gamma/>
                  <a:shade val="46275"/>
                  <a:invGamma/>
                  <a:alpha val="11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5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FADMinas</a:t>
            </a:r>
            <a:endParaRPr lang="pt-BR" alt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88C259F-A19E-42DC-AF1E-823DBF3F4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B51C9-14A2-47F2-AD38-5CD45BD38449}" type="slidenum">
              <a:rPr lang="pt-BR" altLang="pt-BR"/>
              <a:pPr/>
              <a:t>4</a:t>
            </a:fld>
            <a:endParaRPr lang="pt-BR" altLang="pt-B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35583B6-6027-4D38-AAE1-37D629F6B4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495425"/>
            <a:ext cx="8229600" cy="48863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1. Qual é a obra que nós, cristãos do século XXI, devemos realizar? (115:1 e 2)</a:t>
            </a:r>
          </a:p>
        </p:txBody>
      </p:sp>
      <p:pic>
        <p:nvPicPr>
          <p:cNvPr id="5124" name="Picture 4" descr="mc">
            <a:extLst>
              <a:ext uri="{FF2B5EF4-FFF2-40B4-BE49-F238E27FC236}">
                <a16:creationId xmlns:a16="http://schemas.microsoft.com/office/drawing/2014/main" id="{AEC70D4E-94B7-4518-A949-4BC9CD430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368425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88D524C9-2B76-4DCE-8F6B-09E74FDC3D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682DB-6DDE-472B-8402-1DD4565B180C}" type="slidenum">
              <a:rPr lang="pt-BR" altLang="pt-BR"/>
              <a:pPr/>
              <a:t>5</a:t>
            </a:fld>
            <a:endParaRPr lang="pt-BR" altLang="pt-BR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B41B9204-C386-45E9-AA7D-F2C6FCAF6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476250"/>
            <a:ext cx="8686800" cy="6308725"/>
          </a:xfrm>
        </p:spPr>
        <p:txBody>
          <a:bodyPr/>
          <a:lstStyle/>
          <a:p>
            <a:r>
              <a:rPr lang="pt-BR" altLang="pt-BR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Por três anos os discípulos tiveram perante si o maravilhoso exemplo de Cristo. Dia a dia andaram e falaram com Ele, ouvindo Suas palavras de ânimo para o fraco e carregado de fardos e vendo as manifestações de Seu poder em favor dos doentes e aflitos. Quando chegou o momento em que devia deixá-los, deu-lhes Ele o poder de trabalhar como Ele trabalhou.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B8358CCE-07EA-4D19-B8CF-301C17EC91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771FAC-8541-49A7-805E-A318DAE6FB85}" type="slidenum">
              <a:rPr lang="pt-BR" altLang="pt-BR"/>
              <a:pPr/>
              <a:t>6</a:t>
            </a:fld>
            <a:endParaRPr lang="pt-BR" altLang="pt-BR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E64AD106-9275-4CB1-8FCD-5721C56CD0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616575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Favoreceu-os com Sua graça, dizendo: "De graça recebestes, de graça dai." Mat. 10:8. Eles deviam ir ao mundo para derramar a luz do Seu evangelho de amor e cura. A obra que Ele havia feito deviam eles fazer.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F8EE0972-C16D-41D2-85BA-A9897FFDC8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2A7ACC-5591-4554-B920-C376EA79115B}" type="slidenum">
              <a:rPr lang="pt-BR" altLang="pt-BR"/>
              <a:pPr/>
              <a:t>7</a:t>
            </a:fld>
            <a:endParaRPr lang="pt-BR" altLang="pt-BR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C6DEC15B-38A7-418D-8E12-C0198B8D12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616575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E essa é a obra que também nós devemos realizar no mundo. Em simpatia e compaixão devemos ministrar aos que estão em necessidade de auxílio, procurando com fervente altruísmo aliviar as dores da humanidade sofredora.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D0CBA058-A2DA-4B06-A3CD-ABABE0A048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47B65-B1E2-461A-B8EC-F404A914500C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0238AFA5-7D75-427B-A787-B93C9DA6AD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616575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Empenhando-nos nesta obra seremos grandemente abençoados. Sua influência é irresistível. Por ela corações são conquistados para o Redentor. A promoção prática da comissão dada pelo Salvador demonstra o poder do evangelho.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79FE133C-F96F-4AF9-A772-47C726E266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CE0307-F1FE-47CF-9E30-28C7577AB2C4}" type="slidenum">
              <a:rPr lang="pt-BR" altLang="pt-BR"/>
              <a:pPr/>
              <a:t>9</a:t>
            </a:fld>
            <a:endParaRPr lang="pt-BR" altLang="pt-BR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563BA2F2-A719-4A77-90B6-D22DCC45A5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616575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Essa obra exige árduo esforço, mas é compensadora, visto que por ela pessoas a perecer são salvas. Por intermédio de sua influência homens e mulheres de talento devem ser levados à cruz de Cristo.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3">
      <a:dk1>
        <a:srgbClr val="000000"/>
      </a:dk1>
      <a:lt1>
        <a:srgbClr val="FFFFFF"/>
      </a:lt1>
      <a:dk2>
        <a:srgbClr val="000000"/>
      </a:dk2>
      <a:lt2>
        <a:srgbClr val="003366"/>
      </a:lt2>
      <a:accent1>
        <a:srgbClr val="336699"/>
      </a:accent1>
      <a:accent2>
        <a:srgbClr val="3366CC"/>
      </a:accent2>
      <a:accent3>
        <a:srgbClr val="FFFFFF"/>
      </a:accent3>
      <a:accent4>
        <a:srgbClr val="000000"/>
      </a:accent4>
      <a:accent5>
        <a:srgbClr val="ADB8CA"/>
      </a:accent5>
      <a:accent6>
        <a:srgbClr val="2D5CB9"/>
      </a:accent6>
      <a:hlink>
        <a:srgbClr val="003399"/>
      </a:hlink>
      <a:folHlink>
        <a:srgbClr val="000099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003366"/>
        </a:lt2>
        <a:accent1>
          <a:srgbClr val="336699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2D5CB9"/>
        </a:accent6>
        <a:hlink>
          <a:srgbClr val="0033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60</TotalTime>
  <Words>1109</Words>
  <Application>Microsoft Office PowerPoint</Application>
  <PresentationFormat>Apresentação na tela (4:3)</PresentationFormat>
  <Paragraphs>71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5" baseType="lpstr">
      <vt:lpstr>Arial</vt:lpstr>
      <vt:lpstr>Times New Roman</vt:lpstr>
      <vt:lpstr>Wingdings</vt:lpstr>
      <vt:lpstr>Arial Black</vt:lpstr>
      <vt:lpstr>Copperplate Gothic Bold</vt:lpstr>
      <vt:lpstr>Forte</vt:lpstr>
      <vt:lpstr>Arial Rounded MT Bold</vt:lpstr>
      <vt:lpstr>Bookman Old Style</vt:lpstr>
      <vt:lpstr>Georgia</vt:lpstr>
      <vt:lpstr>Pixel</vt:lpstr>
      <vt:lpstr>14. NOS PASSOS DO MESTRE</vt:lpstr>
      <vt:lpstr>Filipenses 2.5-8</vt:lpstr>
      <vt:lpstr>A obra de Cristo era médico-missionária, e essa Ele pede que Seu povo faça hoje. A todos que vinham buscar ajuda, Ele comunicava fé, esperança e vida. Façamos o mesmo. Já!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14. NOS PASSOS DO MESTRE</dc:title>
  <dc:creator>MARCELO AUGUSTO DE CARVALHO</dc:creator>
  <cp:lastModifiedBy>Pr. Marcelo Carvalho</cp:lastModifiedBy>
  <cp:revision>21</cp:revision>
  <dcterms:created xsi:type="dcterms:W3CDTF">2004-11-16T12:09:00Z</dcterms:created>
  <dcterms:modified xsi:type="dcterms:W3CDTF">2019-11-21T12:13:23Z</dcterms:modified>
</cp:coreProperties>
</file>