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7"/>
  </p:notesMasterIdLst>
  <p:sldIdLst>
    <p:sldId id="256" r:id="rId2"/>
    <p:sldId id="277" r:id="rId3"/>
    <p:sldId id="258" r:id="rId4"/>
    <p:sldId id="259" r:id="rId5"/>
    <p:sldId id="260" r:id="rId6"/>
    <p:sldId id="278" r:id="rId7"/>
    <p:sldId id="264" r:id="rId8"/>
    <p:sldId id="280" r:id="rId9"/>
    <p:sldId id="281" r:id="rId10"/>
    <p:sldId id="290" r:id="rId11"/>
    <p:sldId id="266" r:id="rId12"/>
    <p:sldId id="282" r:id="rId13"/>
    <p:sldId id="283" r:id="rId14"/>
    <p:sldId id="284" r:id="rId15"/>
    <p:sldId id="268" r:id="rId16"/>
    <p:sldId id="285" r:id="rId17"/>
    <p:sldId id="291" r:id="rId18"/>
    <p:sldId id="270" r:id="rId19"/>
    <p:sldId id="286" r:id="rId20"/>
    <p:sldId id="287" r:id="rId21"/>
    <p:sldId id="272" r:id="rId22"/>
    <p:sldId id="288" r:id="rId23"/>
    <p:sldId id="289" r:id="rId24"/>
    <p:sldId id="261" r:id="rId25"/>
    <p:sldId id="292" r:id="rId2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F586E9D-4598-40F9-8D47-D03036D89D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7D4D859-4DAA-43FC-9886-6105280B112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A5A38C6B-C37C-4BF2-909D-8609217A44E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40F3F930-8BD1-473B-B0B0-99A69B581B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22C5E888-9E9B-4FFC-8E00-9DCDECEA66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811BF51E-CAFB-486D-BEED-896B0CD40B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D4FFE8-9A24-497D-8320-B19C9BFC2FE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>
            <a:extLst>
              <a:ext uri="{FF2B5EF4-FFF2-40B4-BE49-F238E27FC236}">
                <a16:creationId xmlns:a16="http://schemas.microsoft.com/office/drawing/2014/main" id="{0A881B97-BDF3-4E02-B06D-AEEA092F365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603" name="Rectangle 3">
              <a:extLst>
                <a:ext uri="{FF2B5EF4-FFF2-40B4-BE49-F238E27FC236}">
                  <a16:creationId xmlns:a16="http://schemas.microsoft.com/office/drawing/2014/main" id="{5B860B9E-5D25-4920-B044-0D65C5A2F4E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5604" name="Rectangle 4">
              <a:extLst>
                <a:ext uri="{FF2B5EF4-FFF2-40B4-BE49-F238E27FC236}">
                  <a16:creationId xmlns:a16="http://schemas.microsoft.com/office/drawing/2014/main" id="{60E6FBDF-2F33-4AD8-91F4-9DABE41F44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5605" name="Group 5">
              <a:extLst>
                <a:ext uri="{FF2B5EF4-FFF2-40B4-BE49-F238E27FC236}">
                  <a16:creationId xmlns:a16="http://schemas.microsoft.com/office/drawing/2014/main" id="{C9621D99-98BD-4619-816D-10AA996264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5606" name="Rectangle 6">
                <a:extLst>
                  <a:ext uri="{FF2B5EF4-FFF2-40B4-BE49-F238E27FC236}">
                    <a16:creationId xmlns:a16="http://schemas.microsoft.com/office/drawing/2014/main" id="{F5DDCDF2-1DF0-4B6D-B301-C9234EECAF2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07" name="Rectangle 7">
                <a:extLst>
                  <a:ext uri="{FF2B5EF4-FFF2-40B4-BE49-F238E27FC236}">
                    <a16:creationId xmlns:a16="http://schemas.microsoft.com/office/drawing/2014/main" id="{4A717E0A-2A18-4C67-A98A-866E1FA410B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08" name="Rectangle 8">
                <a:extLst>
                  <a:ext uri="{FF2B5EF4-FFF2-40B4-BE49-F238E27FC236}">
                    <a16:creationId xmlns:a16="http://schemas.microsoft.com/office/drawing/2014/main" id="{4E4DF05C-6386-4027-98F4-FC4BE9B4C36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09" name="Rectangle 9">
                <a:extLst>
                  <a:ext uri="{FF2B5EF4-FFF2-40B4-BE49-F238E27FC236}">
                    <a16:creationId xmlns:a16="http://schemas.microsoft.com/office/drawing/2014/main" id="{FC8CE99E-99C7-41F9-B598-B770E7AB91D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0" name="Rectangle 10">
                <a:extLst>
                  <a:ext uri="{FF2B5EF4-FFF2-40B4-BE49-F238E27FC236}">
                    <a16:creationId xmlns:a16="http://schemas.microsoft.com/office/drawing/2014/main" id="{2DD247F2-22D2-4579-8790-963F08F0B26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1" name="Rectangle 11">
                <a:extLst>
                  <a:ext uri="{FF2B5EF4-FFF2-40B4-BE49-F238E27FC236}">
                    <a16:creationId xmlns:a16="http://schemas.microsoft.com/office/drawing/2014/main" id="{4706129A-3A19-4C03-A797-5739AF42D18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2" name="Rectangle 12">
                <a:extLst>
                  <a:ext uri="{FF2B5EF4-FFF2-40B4-BE49-F238E27FC236}">
                    <a16:creationId xmlns:a16="http://schemas.microsoft.com/office/drawing/2014/main" id="{51D45512-15E5-4E71-B8F3-48780A4DB71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3" name="Rectangle 13">
                <a:extLst>
                  <a:ext uri="{FF2B5EF4-FFF2-40B4-BE49-F238E27FC236}">
                    <a16:creationId xmlns:a16="http://schemas.microsoft.com/office/drawing/2014/main" id="{A8E253EF-A81C-4998-9DC5-20AD6278B08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4" name="Rectangle 14">
                <a:extLst>
                  <a:ext uri="{FF2B5EF4-FFF2-40B4-BE49-F238E27FC236}">
                    <a16:creationId xmlns:a16="http://schemas.microsoft.com/office/drawing/2014/main" id="{CD826145-E8BB-479B-9E73-FFD33E3C40C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5" name="Rectangle 15">
                <a:extLst>
                  <a:ext uri="{FF2B5EF4-FFF2-40B4-BE49-F238E27FC236}">
                    <a16:creationId xmlns:a16="http://schemas.microsoft.com/office/drawing/2014/main" id="{5DA0D2C6-3086-4A5D-B9CF-BFDCA0A3ABC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5616" name="Rectangle 16">
            <a:extLst>
              <a:ext uri="{FF2B5EF4-FFF2-40B4-BE49-F238E27FC236}">
                <a16:creationId xmlns:a16="http://schemas.microsoft.com/office/drawing/2014/main" id="{4C89870F-1BE3-4C02-82D1-30FA82A3EA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5617" name="Rectangle 17">
            <a:extLst>
              <a:ext uri="{FF2B5EF4-FFF2-40B4-BE49-F238E27FC236}">
                <a16:creationId xmlns:a16="http://schemas.microsoft.com/office/drawing/2014/main" id="{75568F3B-63D0-4310-AA80-21F5959060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03A0E1C7-8710-4FB0-8C8F-ADA74A544F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7BC2CD5-3896-414B-A6CE-4DDFD0A965B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25619" name="Rectangle 19">
            <a:extLst>
              <a:ext uri="{FF2B5EF4-FFF2-40B4-BE49-F238E27FC236}">
                <a16:creationId xmlns:a16="http://schemas.microsoft.com/office/drawing/2014/main" id="{4668F52F-8C28-43E3-96E8-C2624F597D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25620" name="Rectangle 20">
            <a:extLst>
              <a:ext uri="{FF2B5EF4-FFF2-40B4-BE49-F238E27FC236}">
                <a16:creationId xmlns:a16="http://schemas.microsoft.com/office/drawing/2014/main" id="{85CC41AC-345B-4098-B74B-27ABC94704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474E8-B8BE-4516-A142-1B04E62FD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9C70F14-FDC1-4CE9-9EA9-9064ED126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39B263-6D50-41D5-8536-8392372A90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905C4A9-082A-4B84-8703-C184991E80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C0D892-7D8E-4CFC-A70B-F05E1E3A5A57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7A93178D-35AC-44E9-9FBD-798C4D2632E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597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3BA0DA-137B-4BB2-9E03-0D786F600B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9E70969-2957-491B-AC7C-1EF5B882E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FAB0CE6-8689-44FD-9002-6585DE170C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1A4EC4A-7E6B-4CCB-80DA-CB25D0226A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00DFF-9358-4993-B185-634CDFE83E9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C04D68A9-F840-4A2E-BDBC-C01F73BDC7D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8234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E238C-5FA3-4C66-802B-1464409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3160AA-C188-470D-B15D-E1F308925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8F1A91-2451-447D-995C-11250D30F3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FEBF078-B3AE-45CE-BE61-F7866005C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4BA3C4-316A-4CEB-A5CA-03ED4BC76E2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52B51DCC-882A-4FC5-99A3-C2C6A994BF6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3885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FFF23-36A5-41C2-9274-729BE84C1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66DC7A-0159-4215-AACB-36B4B21A8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B2EC585-AF1F-4538-B31A-0A8468CBB2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DB50539-4728-422C-BDE6-8CED08310D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2AF148-408B-47D7-A890-9B738F223A82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A3053994-7C99-49BE-8EDD-56BC63659DF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3207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A3932-B827-4DA1-9280-B9797DD29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D8E977-EC50-474F-8200-F823B7422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55F1E9-6DCC-4FF0-A2ED-2E8267673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415364-3DA0-4A3E-9869-759155495F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F86E3B-0BDB-46FB-8844-6517B6494C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BE2B08-6298-48C4-8CE2-8E698DFD4EA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81057A9-7C98-4AFD-9627-24395933351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694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6C07B2-C59C-4A10-8502-FEFA0846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7E13C4C-8C8D-4FCA-B677-0823F2493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AB7B413-26FF-4102-BABA-3D0A18024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A0AA63B-E970-489A-B1BE-058A56B95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4E0BB9-6CAF-4F66-BA5A-82773F8D7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0D2223A1-7BAC-444D-A57A-3DC4B62B88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4DC5FEBC-4876-423B-901A-8683DBC9A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360D87-6F62-443B-9CB8-F047F79E3A4D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Espaço Reservado para Data 8">
            <a:extLst>
              <a:ext uri="{FF2B5EF4-FFF2-40B4-BE49-F238E27FC236}">
                <a16:creationId xmlns:a16="http://schemas.microsoft.com/office/drawing/2014/main" id="{92854864-58D3-44D9-91DE-7CED33C8F95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7568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9ED91-A7D8-4962-A631-F8481729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43B6B3-D25D-4F71-85A5-4C37666A08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E2046D0-6092-4F8C-9823-BA16BDAE41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6EC341-0C70-470A-B084-EA1107AC23FC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AADF9CB-190B-4C11-A738-040E538F0DA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244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0CECE7AA-A5CD-4F4D-B20B-24869FB2EC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CED6422A-2D07-423A-A24D-F7075DBB83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EDD7A2-5E2C-406F-9B34-0180519BFA4B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6AAEAA-7C93-4111-9CA1-9A4FE4CD933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7034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DC239F-AA32-412E-BF70-9A9D43590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062EEE-9DFA-45BD-AB71-4D2C75D9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387654-5031-4656-ACA5-900315EB3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649785-7937-4903-A05D-7BE8FC5AC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A979C9-D1B9-4690-879D-0055343BB8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E4D350-9594-4E0D-9B93-2FC62AF2E0CD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C81B1F6-BAA2-4948-8664-5BBEF1EA4CD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858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366DC9-6E2E-4445-A53A-FD6FE0B35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BF916D7-69BC-43CF-A1C0-805F223E0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1982264-4035-49C7-8D27-B5A56FAB1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00D7DB-2582-483D-9AB5-E7086A9036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807AEF-2608-4154-A276-147F8AC34F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679187-ED93-415A-AF99-BCDD94086B3B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E446CB8-EFD3-4854-AE09-CFAA6C9698C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698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24CC84F-858A-43EA-957B-E786986C0A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1F5FB61-01BF-4A60-B1BE-ACD5CCF072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6C856502-AF2C-4013-84B1-778EEE11E781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24580" name="Group 4">
            <a:extLst>
              <a:ext uri="{FF2B5EF4-FFF2-40B4-BE49-F238E27FC236}">
                <a16:creationId xmlns:a16="http://schemas.microsoft.com/office/drawing/2014/main" id="{A7D57E95-1A76-4B71-A841-4B5DDC77B56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4581" name="Rectangle 5">
              <a:extLst>
                <a:ext uri="{FF2B5EF4-FFF2-40B4-BE49-F238E27FC236}">
                  <a16:creationId xmlns:a16="http://schemas.microsoft.com/office/drawing/2014/main" id="{C361A15A-A4EA-4389-ABB4-5EE1B52F8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4582" name="Rectangle 6">
              <a:extLst>
                <a:ext uri="{FF2B5EF4-FFF2-40B4-BE49-F238E27FC236}">
                  <a16:creationId xmlns:a16="http://schemas.microsoft.com/office/drawing/2014/main" id="{6F8C951E-983B-47F6-BA9B-28F416D98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4583" name="Rectangle 7">
              <a:extLst>
                <a:ext uri="{FF2B5EF4-FFF2-40B4-BE49-F238E27FC236}">
                  <a16:creationId xmlns:a16="http://schemas.microsoft.com/office/drawing/2014/main" id="{C6CE3ADE-EB4B-4FDB-8001-E7F2AC78B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4584" name="Rectangle 8">
              <a:extLst>
                <a:ext uri="{FF2B5EF4-FFF2-40B4-BE49-F238E27FC236}">
                  <a16:creationId xmlns:a16="http://schemas.microsoft.com/office/drawing/2014/main" id="{1EC56711-BB1B-444F-AE27-F7FBDF8A5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4585" name="Rectangle 9">
              <a:extLst>
                <a:ext uri="{FF2B5EF4-FFF2-40B4-BE49-F238E27FC236}">
                  <a16:creationId xmlns:a16="http://schemas.microsoft.com/office/drawing/2014/main" id="{810EFF9A-3F4E-4425-B95A-011E02624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4586" name="Rectangle 10">
              <a:extLst>
                <a:ext uri="{FF2B5EF4-FFF2-40B4-BE49-F238E27FC236}">
                  <a16:creationId xmlns:a16="http://schemas.microsoft.com/office/drawing/2014/main" id="{A6438107-4DCE-4BCD-BE81-8F8CAB47A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4587" name="Rectangle 11">
              <a:extLst>
                <a:ext uri="{FF2B5EF4-FFF2-40B4-BE49-F238E27FC236}">
                  <a16:creationId xmlns:a16="http://schemas.microsoft.com/office/drawing/2014/main" id="{13B7AF20-ECA3-4939-A355-56934F593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4588" name="Rectangle 12">
              <a:extLst>
                <a:ext uri="{FF2B5EF4-FFF2-40B4-BE49-F238E27FC236}">
                  <a16:creationId xmlns:a16="http://schemas.microsoft.com/office/drawing/2014/main" id="{FF259257-3DCF-4837-A769-0871ED8B0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4589" name="Rectangle 13">
              <a:extLst>
                <a:ext uri="{FF2B5EF4-FFF2-40B4-BE49-F238E27FC236}">
                  <a16:creationId xmlns:a16="http://schemas.microsoft.com/office/drawing/2014/main" id="{018AB7F9-472C-4130-916E-8E99DFCBD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24590" name="Rectangle 14">
            <a:extLst>
              <a:ext uri="{FF2B5EF4-FFF2-40B4-BE49-F238E27FC236}">
                <a16:creationId xmlns:a16="http://schemas.microsoft.com/office/drawing/2014/main" id="{31143A28-3976-4EF2-8561-E34DAE471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4591" name="Rectangle 15">
            <a:extLst>
              <a:ext uri="{FF2B5EF4-FFF2-40B4-BE49-F238E27FC236}">
                <a16:creationId xmlns:a16="http://schemas.microsoft.com/office/drawing/2014/main" id="{A6524D38-D065-43FB-A5C8-F1EC5DA4C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4592" name="Rectangle 16">
            <a:extLst>
              <a:ext uri="{FF2B5EF4-FFF2-40B4-BE49-F238E27FC236}">
                <a16:creationId xmlns:a16="http://schemas.microsoft.com/office/drawing/2014/main" id="{A0D9829A-1204-4F8E-9AEF-DCDB3CAAE7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1FBBECD-87F0-47E4-8333-72B134224E3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437063"/>
            <a:ext cx="9144000" cy="2209800"/>
          </a:xfrm>
        </p:spPr>
        <p:txBody>
          <a:bodyPr/>
          <a:lstStyle/>
          <a:p>
            <a:pPr algn="ctr"/>
            <a:r>
              <a:rPr lang="pt-BR" altLang="pt-BR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anose="020E0705020206020404" pitchFamily="34" charset="0"/>
              </a:rPr>
              <a:t>19 - A INFLUÊNCIA DA MULHER CRISTÃ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6ECEEA2C-F622-40B2-B221-52D1610A1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76250"/>
            <a:ext cx="52562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  <a:latin typeface="Forte" panose="03060902040502070203" pitchFamily="66" charset="0"/>
              </a:rPr>
              <a:t>Ministério do Amor</a:t>
            </a:r>
          </a:p>
        </p:txBody>
      </p:sp>
      <p:pic>
        <p:nvPicPr>
          <p:cNvPr id="2053" name="Picture 5" descr="mx">
            <a:extLst>
              <a:ext uri="{FF2B5EF4-FFF2-40B4-BE49-F238E27FC236}">
                <a16:creationId xmlns:a16="http://schemas.microsoft.com/office/drawing/2014/main" id="{C526E683-409C-481E-A4B8-F187CACDF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133600"/>
            <a:ext cx="21590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>
            <a:extLst>
              <a:ext uri="{FF2B5EF4-FFF2-40B4-BE49-F238E27FC236}">
                <a16:creationId xmlns:a16="http://schemas.microsoft.com/office/drawing/2014/main" id="{ACD4C4E9-F640-4AE8-B169-2A6711AE7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7838"/>
            <a:ext cx="169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Ellen G White</a:t>
            </a:r>
          </a:p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Pr. Marcelo Carvalho</a:t>
            </a:r>
            <a:endParaRPr lang="pt-BR" alt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73105E24-982B-4C7B-B167-A3179BAA01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2CB6CA-A953-448D-8612-3C6286FC2A96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6251D87A-AD27-4F81-AB43-AA0A95FB82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785225" cy="6237288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Associada ao marido, ela pode ajudá-lo em seu trabalho e tornar-se um meio de encorajamento e bênção para ele. Quando a vontade e a conduta são levadas em sujeição ao Espírito de Deus, não há limite para o bem que pode ser realizado.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DC596F3-118D-4257-A1D2-421409E8D9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B5BEB-029B-46E4-A43F-F7A47EE97B33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6A022742-4E10-44C9-A846-86C4506EF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435975" cy="575945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3. Qual é o primeiro     dever de uma esposa e mãe? Como deve ela se relacionar com a sociedade? Fazer o bem a outros fora do lar diminui as afeições pelo lar? Justifique. (156:2 e 3)</a:t>
            </a:r>
          </a:p>
        </p:txBody>
      </p:sp>
      <p:pic>
        <p:nvPicPr>
          <p:cNvPr id="12291" name="Picture 3" descr="mx">
            <a:extLst>
              <a:ext uri="{FF2B5EF4-FFF2-40B4-BE49-F238E27FC236}">
                <a16:creationId xmlns:a16="http://schemas.microsoft.com/office/drawing/2014/main" id="{C957F40F-47A1-4EE5-AAB3-CEFB9EFD2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15888"/>
            <a:ext cx="1150937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1EF478A2-AE6D-4F9E-A3F4-3A49D3B0EE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AD4A9-66C6-4137-AEB4-EAB1722069C5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1EB413E-F11F-470B-9D1A-DB4A57AD4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785225" cy="6048375"/>
          </a:xfrm>
        </p:spPr>
        <p:txBody>
          <a:bodyPr/>
          <a:lstStyle/>
          <a:p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influência da mãe nunca cessa. É sempre ativa, seja para o bem, seja para o mal; e se ela espera que sua obra resista ao teste do juízo, deve pôr em Deus sua confiança e trabalhar tendo em vista a Sua glória. Seu primeiro dever é para com os filhos, buscando moldar-lhes o caráter a fim de que sejam felizes nesta vida e tenham garantida a vida futura, imortal.</a:t>
            </a:r>
            <a:endParaRPr lang="pt-BR" altLang="pt-BR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241EDFB7-15C6-4DDA-BF1F-F4BB43FD87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DEC1A7-D8EB-4886-9E7D-5252572357F7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4E8479C1-E480-4EDD-BA42-AAD42DED8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785225" cy="60483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Não deve deixar-se influenciar pelo que a Sra. Fulana faz, nem pelo que observa a Sra. A ou B com referência ao seu modo excêntrico de ser, diferente das demais pessoas no vestuário ou no arranjo da casa, tendo em vista o conforto antes que ostentação, ou em sua maneira de tratar com os filhos.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7E26696-867D-4FDA-8685-79D5D3B98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D06F82-33D3-4389-B45D-7FE98A7F0870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1FF503DB-C155-481F-A52D-5848BB7042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785225" cy="5903913"/>
          </a:xfrm>
        </p:spPr>
        <p:txBody>
          <a:bodyPr/>
          <a:lstStyle/>
          <a:p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Deus deu às mães, na educação dos filhos, uma responsabilidade que supera a tudo o mais.</a:t>
            </a:r>
            <a:endParaRPr lang="pt-BR" altLang="pt-BR" sz="6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0B36410-A179-4EFF-9960-F38CB7BC96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6C320-EAF2-492E-B7DB-50036287CF72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BAD2B8A3-A4C0-4D60-B11B-9AEC5E7C9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229600" cy="56165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4. As atividades ou habilidades dos seres humanos são distintas. O que o Mestre requer que as mulheres façam com os talentos que receberam? (158:1)</a:t>
            </a:r>
          </a:p>
        </p:txBody>
      </p:sp>
      <p:pic>
        <p:nvPicPr>
          <p:cNvPr id="14339" name="Picture 3" descr="mx">
            <a:extLst>
              <a:ext uri="{FF2B5EF4-FFF2-40B4-BE49-F238E27FC236}">
                <a16:creationId xmlns:a16="http://schemas.microsoft.com/office/drawing/2014/main" id="{3BD7142D-281C-49CE-B115-3B547D9E8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008062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51F321C9-4737-4E5D-A6F0-71D7EB2406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9E864D-343B-4B3E-9754-B0B40CA4B78E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32140EBB-271E-4ED8-866C-14C228180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620713"/>
            <a:ext cx="8785225" cy="5903912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mulher, se aproveita sabiamente o seu tempo e suas faculdades, buscando de Deus sabedoria e força, pode estar em igualdade com o seu marido como conselheira, orientadora, companheira e coobreira, e nem por isto perder qualquer de suas graças ou modéstia feminis.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0E1B85A-2493-438E-A64F-56D6A9839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37F94-DFFD-4C74-919F-5572C3F9F428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529A4DFE-5DDC-4D66-BC8A-97138C7BF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620713"/>
            <a:ext cx="8785225" cy="5903912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Ela pode elevar seu próprio caráter, e ao fazê-lo está elevando e enobrecendo o caráter de sua família e exercendo sobre outros ao seu redor influência poderosa, conquanto inconsciente.</a:t>
            </a:r>
            <a:endParaRPr lang="pt-BR" altLang="pt-BR" sz="4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4764EEC-61CF-4673-8711-7275F3BBDD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38538-B54F-424E-B323-B0F223992438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0650E94C-E495-4628-96ED-C4E404B9B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8324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5. Satanás sabe que as mulheres têm poder de influência tanto para o bem como para o mal. Que métodos ele usa para aliciá-las? (159:0)</a:t>
            </a:r>
          </a:p>
        </p:txBody>
      </p:sp>
      <p:pic>
        <p:nvPicPr>
          <p:cNvPr id="16387" name="Picture 3" descr="mx">
            <a:extLst>
              <a:ext uri="{FF2B5EF4-FFF2-40B4-BE49-F238E27FC236}">
                <a16:creationId xmlns:a16="http://schemas.microsoft.com/office/drawing/2014/main" id="{189F1E8D-C31B-4508-BC07-A8A652CA5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008062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57A3BB75-644A-45C5-B7D6-085DFDDC71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07D957-14BB-4579-9926-F9B2C5305E28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1A6B1531-A379-456B-8560-07DF70D081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08050"/>
            <a:ext cx="8785225" cy="5113338"/>
          </a:xfrm>
        </p:spPr>
        <p:txBody>
          <a:bodyPr/>
          <a:lstStyle/>
          <a:p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Satanás sabe que as mulheres têm um poder de influência para o bem ou para o mal; por isso procura alistá-las na sua causa.</a:t>
            </a:r>
            <a:endParaRPr lang="pt-BR" altLang="pt-BR" sz="5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87E51D7-C94A-4624-A469-2341C79B62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55875" y="1844675"/>
            <a:ext cx="6443663" cy="2209800"/>
          </a:xfrm>
        </p:spPr>
        <p:txBody>
          <a:bodyPr/>
          <a:lstStyle/>
          <a:p>
            <a:pPr algn="ctr"/>
            <a:r>
              <a:rPr lang="pt-BR" altLang="pt-BR" sz="7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anose="020E0705020206020404" pitchFamily="34" charset="0"/>
              </a:rPr>
              <a:t>Prov. 31.10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0EF534E-95C1-44A1-BADD-A55CD61EC9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4302B-1F4E-4C98-9724-C65E3421D04B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276EEAE2-A4A7-4F8E-81DC-13EE720E2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08050"/>
            <a:ext cx="8785225" cy="49688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Ele inventa multiplicidade de modas, e tenta as mulheres no presente - como tentou Eva para que colhesse e comesse - a adotarem e praticarem estas modas sempre mutáveis e nunca satisfatórias.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CF1230B-5781-4EC6-896B-8F74381089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49AE61-F48F-4859-A1C8-854E1241FEBF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425FEE1-C615-4B96-9E13-942B48D4A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763588"/>
            <a:ext cx="8291512" cy="56896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6. Como as mulheres podem alcançar outras pessoas para Cristo? Explique. (160:2 e 3)</a:t>
            </a:r>
          </a:p>
        </p:txBody>
      </p:sp>
      <p:pic>
        <p:nvPicPr>
          <p:cNvPr id="18435" name="Picture 3" descr="mx">
            <a:extLst>
              <a:ext uri="{FF2B5EF4-FFF2-40B4-BE49-F238E27FC236}">
                <a16:creationId xmlns:a16="http://schemas.microsoft.com/office/drawing/2014/main" id="{80A2E3CF-D398-4F00-AB13-434967943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008062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BB1DB37-97CD-4AA2-A75E-B08B54DF69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897DB8-783B-48D9-8647-43A4ECDB61C9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131A8D20-6983-47D6-B173-2D3AFBB173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620713"/>
            <a:ext cx="8785225" cy="6237287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As irmãs podem fazer muito para alcançar o coração e torná-lo brando. Onde quer que estiverdes, minhas irmãs, trabalhai em simplicidade. Se estais num lar onde há crianças, manifestai interesse nelas. Deixai-as ver que as amais.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28E277BC-B3A6-4A94-B5C0-21C8841CC6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7D9EBF-A0D0-4566-94F6-CA7DA954A184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A595ECCC-8BAF-4C1D-8B67-D7798386FD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81075"/>
            <a:ext cx="8785225" cy="4608513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 uma delas está doente, oferecei-vos para dar-lhe tratamento; ajudai a mãe sobrecarregada de cuidados, ansiosa, a aliviar sua criança sofredora.</a:t>
            </a:r>
            <a:endParaRPr lang="pt-BR" altLang="pt-BR" sz="4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9C4D25D8-A203-4200-9C21-E4166CF46C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39592C-6124-4B0A-8D52-C8E7CBB4F328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9101CE65-52BB-49F7-9150-CFEBFF474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55750"/>
            <a:ext cx="9144000" cy="396081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Mulheres verdadeiramente convertidas influenciarão poderosamente outras pessoas para o bem. Usem seus talentos para isto.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041595C-4CF2-47BB-9ABE-C127EA1146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641E87-632A-445E-B875-5BBF45AB67EA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EBC3A2A4-9C1C-40D5-BA2A-F86C8F6DF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37063"/>
            <a:ext cx="9144000" cy="216058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Usem seus talentos para isto.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CBE57039-ED6E-43C7-9609-561909F2D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115888"/>
            <a:ext cx="1403350" cy="320675"/>
          </a:xfrm>
          <a:prstGeom prst="rect">
            <a:avLst/>
          </a:prstGeom>
          <a:gradFill rotWithShape="1">
            <a:gsLst>
              <a:gs pos="0">
                <a:schemeClr val="accent1">
                  <a:alpha val="9000"/>
                </a:schemeClr>
              </a:gs>
              <a:gs pos="100000">
                <a:schemeClr val="accent1">
                  <a:gamma/>
                  <a:shade val="46275"/>
                  <a:invGamma/>
                  <a:alpha val="11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500" b="1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FADMinas</a:t>
            </a:r>
            <a:endParaRPr lang="pt-BR" alt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5E49654D-3160-4584-B194-29EF1F80E8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D65C75-1A88-4BDE-B932-420A790DF2AD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1634AC4C-F89B-44C7-B8B6-5DCDAC65B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2"/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Em nosso meio há milhares de mulheres com qualidade magníficas. Além de cuidarem bem de seu lar, reconhecem que sua utilidade está além das 4 paredes. Tal trabalho e desejo é observado pelo Céu. É relatado pelos anjos no Livro da vida.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483CE57E-10F9-4CDA-B527-BA55EA8D6F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03DD14-0267-4F85-9698-CE1E6F2DB9E1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9F2A20A-EB7C-42B5-9FF1-23228AAD7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2"/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Não as detenhamos mas incentivemos e criemos maneiras de trabalharem mais eficazmente ao nosso lado, para que a obra seja concluída prontamente!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F7F4DBD-B8CD-485F-BF66-464A204EDE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D8FEF5-9F97-4961-8259-11BDED66ACD9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EEBCC0F-5526-44AE-9B77-87C6C7A9D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198563"/>
            <a:ext cx="8362950" cy="475138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1. Em relação ao trabalho das mulheres na obra do Mestre, o que os adventistas são aconselhados a evitar? Por quê? (155:1)</a:t>
            </a:r>
          </a:p>
        </p:txBody>
      </p:sp>
      <p:pic>
        <p:nvPicPr>
          <p:cNvPr id="6147" name="Picture 3" descr="mx">
            <a:extLst>
              <a:ext uri="{FF2B5EF4-FFF2-40B4-BE49-F238E27FC236}">
                <a16:creationId xmlns:a16="http://schemas.microsoft.com/office/drawing/2014/main" id="{D46A4091-E51D-44DD-B676-045F40462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15888"/>
            <a:ext cx="1150937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C90477FD-F474-4199-B4DC-4567F3B06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A8A48-7984-4C99-92B6-0A22C2AC1A4C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3B9BEBC-FC89-473C-B795-07D84A956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785225" cy="5903913"/>
          </a:xfrm>
        </p:spPr>
        <p:txBody>
          <a:bodyPr/>
          <a:lstStyle/>
          <a:p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</a:rPr>
              <a:t>Os adventistas do sétimo dia não devem, de forma alguma, amesquinhar a obra da mulher.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BB21855-28BE-4875-8B83-B84B4F46F1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3621EF-049A-4EDC-9121-72881FE12EA1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36D811DD-9AD5-4607-9043-756431DBC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362950" cy="56165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2. O que uma mulher verdadeiramente convertida poderá fazer em favor de Cristo? (155:2)</a:t>
            </a:r>
          </a:p>
        </p:txBody>
      </p:sp>
      <p:pic>
        <p:nvPicPr>
          <p:cNvPr id="10243" name="Picture 3" descr="mx">
            <a:extLst>
              <a:ext uri="{FF2B5EF4-FFF2-40B4-BE49-F238E27FC236}">
                <a16:creationId xmlns:a16="http://schemas.microsoft.com/office/drawing/2014/main" id="{5F1A21EE-3F18-4D0D-91A5-6E056A1B5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15888"/>
            <a:ext cx="1150937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71C1607-70C7-4671-9E1D-302385EC54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C9BC25-A9FA-479B-9B1F-83B6E096574F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2FD727CB-8672-4A66-8BE5-5064C453B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620713"/>
            <a:ext cx="8785225" cy="5903912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Maravilhosa é a missão das esposas e mães e das obreiras mais jovens. Elas poderão, se quiserem, exercer influência para o bem ou para o mal, em torno de si. Pela modéstia no vestir e equilibrado comportamento, podem dar testemunho da verdade em sua simplicidade.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537836BB-A286-4CB6-BCC0-F6F41ABEBD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80C69A-5F4B-4CDE-A01B-2A96D8E9319F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289FD088-DE7F-470E-8ADD-812989222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620713"/>
            <a:ext cx="8785225" cy="5903912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Podem deixar que sua luz brilhe diante de todos para que vejam suas boas obras e glorifiquem ao seu Pai que está no Céu. Uma mulher verdadeiramente convertida exercerá poderosa influência transformadora para o bem.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4">
      <a:dk1>
        <a:srgbClr val="000000"/>
      </a:dk1>
      <a:lt1>
        <a:srgbClr val="FFFFFF"/>
      </a:lt1>
      <a:dk2>
        <a:srgbClr val="000000"/>
      </a:dk2>
      <a:lt2>
        <a:srgbClr val="006666"/>
      </a:lt2>
      <a:accent1>
        <a:srgbClr val="CCFF99"/>
      </a:accent1>
      <a:accent2>
        <a:srgbClr val="66FF99"/>
      </a:accent2>
      <a:accent3>
        <a:srgbClr val="FFFFFF"/>
      </a:accent3>
      <a:accent4>
        <a:srgbClr val="000000"/>
      </a:accent4>
      <a:accent5>
        <a:srgbClr val="E2FFCA"/>
      </a:accent5>
      <a:accent6>
        <a:srgbClr val="5CE78A"/>
      </a:accent6>
      <a:hlink>
        <a:srgbClr val="00FF99"/>
      </a:hlink>
      <a:folHlink>
        <a:srgbClr val="FFFF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FFFF99"/>
        </a:lt2>
        <a:accent1>
          <a:srgbClr val="CCFF99"/>
        </a:accent1>
        <a:accent2>
          <a:srgbClr val="66FF99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5CE78A"/>
        </a:accent6>
        <a:hlink>
          <a:srgbClr val="00FF99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00"/>
        </a:dk1>
        <a:lt1>
          <a:srgbClr val="FFFFFF"/>
        </a:lt1>
        <a:dk2>
          <a:srgbClr val="000000"/>
        </a:dk2>
        <a:lt2>
          <a:srgbClr val="006666"/>
        </a:lt2>
        <a:accent1>
          <a:srgbClr val="CCFF99"/>
        </a:accent1>
        <a:accent2>
          <a:srgbClr val="66FF99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5CE78A"/>
        </a:accent6>
        <a:hlink>
          <a:srgbClr val="00FF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35</TotalTime>
  <Words>831</Words>
  <Application>Microsoft Office PowerPoint</Application>
  <PresentationFormat>Apresentação na tela (4:3)</PresentationFormat>
  <Paragraphs>52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4" baseType="lpstr">
      <vt:lpstr>Arial</vt:lpstr>
      <vt:lpstr>Times New Roman</vt:lpstr>
      <vt:lpstr>Wingdings</vt:lpstr>
      <vt:lpstr>Arial Black</vt:lpstr>
      <vt:lpstr>Copperplate Gothic Bold</vt:lpstr>
      <vt:lpstr>Forte</vt:lpstr>
      <vt:lpstr>Bookman Old Style</vt:lpstr>
      <vt:lpstr>Georgia</vt:lpstr>
      <vt:lpstr>Pixel</vt:lpstr>
      <vt:lpstr>19 - A INFLUÊNCIA DA MULHER CRISTÃ</vt:lpstr>
      <vt:lpstr>Prov. 31.10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19- A INFLUÊNCIA DA MULHER CRISTÃ</dc:title>
  <dc:creator>MARCELO AUGUSTO DE CARVALHO</dc:creator>
  <cp:lastModifiedBy>Pr. Marcelo Carvalho</cp:lastModifiedBy>
  <cp:revision>27</cp:revision>
  <dcterms:created xsi:type="dcterms:W3CDTF">2004-11-16T12:17:08Z</dcterms:created>
  <dcterms:modified xsi:type="dcterms:W3CDTF">2019-11-21T11:56:08Z</dcterms:modified>
</cp:coreProperties>
</file>