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3"/>
  </p:notesMasterIdLst>
  <p:sldIdLst>
    <p:sldId id="256" r:id="rId2"/>
    <p:sldId id="274" r:id="rId3"/>
    <p:sldId id="258" r:id="rId4"/>
    <p:sldId id="259" r:id="rId5"/>
    <p:sldId id="275" r:id="rId6"/>
    <p:sldId id="276" r:id="rId7"/>
    <p:sldId id="289" r:id="rId8"/>
    <p:sldId id="290" r:id="rId9"/>
    <p:sldId id="263" r:id="rId10"/>
    <p:sldId id="277" r:id="rId11"/>
    <p:sldId id="278" r:id="rId12"/>
    <p:sldId id="265" r:id="rId13"/>
    <p:sldId id="279" r:id="rId14"/>
    <p:sldId id="280" r:id="rId15"/>
    <p:sldId id="267" r:id="rId16"/>
    <p:sldId id="281" r:id="rId17"/>
    <p:sldId id="282" r:id="rId18"/>
    <p:sldId id="269" r:id="rId19"/>
    <p:sldId id="283" r:id="rId20"/>
    <p:sldId id="284" r:id="rId21"/>
    <p:sldId id="285" r:id="rId22"/>
    <p:sldId id="271" r:id="rId23"/>
    <p:sldId id="286" r:id="rId24"/>
    <p:sldId id="291" r:id="rId25"/>
    <p:sldId id="292" r:id="rId26"/>
    <p:sldId id="273" r:id="rId27"/>
    <p:sldId id="287" r:id="rId28"/>
    <p:sldId id="288" r:id="rId29"/>
    <p:sldId id="293" r:id="rId30"/>
    <p:sldId id="261" r:id="rId31"/>
    <p:sldId id="294" r:id="rId3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654B519-4B37-4E28-833C-E668C3C16E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2EB5766-3A87-4F0C-97DD-DBAFA805B8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6DD1E400-C754-41F3-9849-3B2BA98C97B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CA9B82C2-B3C9-4CF0-BB14-9D81B312DE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AF5ECF3E-D2BC-4F34-A0A1-AEA6D1563D3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73F4F6E8-DF81-4804-9C47-D47D5F3E5D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2B3F8E-CEEA-4984-B961-6B8C64F8085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>
            <a:extLst>
              <a:ext uri="{FF2B5EF4-FFF2-40B4-BE49-F238E27FC236}">
                <a16:creationId xmlns:a16="http://schemas.microsoft.com/office/drawing/2014/main" id="{82E5F6BD-6E19-496B-B027-0915360507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603" name="Rectangle 3">
              <a:extLst>
                <a:ext uri="{FF2B5EF4-FFF2-40B4-BE49-F238E27FC236}">
                  <a16:creationId xmlns:a16="http://schemas.microsoft.com/office/drawing/2014/main" id="{CB0D7E91-CD8F-4D46-A6F7-71EF98F1FFA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5604" name="Rectangle 4">
              <a:extLst>
                <a:ext uri="{FF2B5EF4-FFF2-40B4-BE49-F238E27FC236}">
                  <a16:creationId xmlns:a16="http://schemas.microsoft.com/office/drawing/2014/main" id="{F9698876-23CA-4145-8096-855E55C43C3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5605" name="Group 5">
              <a:extLst>
                <a:ext uri="{FF2B5EF4-FFF2-40B4-BE49-F238E27FC236}">
                  <a16:creationId xmlns:a16="http://schemas.microsoft.com/office/drawing/2014/main" id="{A53DE9A2-E7A9-49CD-9718-5268ED3034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5606" name="Rectangle 6">
                <a:extLst>
                  <a:ext uri="{FF2B5EF4-FFF2-40B4-BE49-F238E27FC236}">
                    <a16:creationId xmlns:a16="http://schemas.microsoft.com/office/drawing/2014/main" id="{2C1AE1B3-D320-47E7-AD5D-9CDC4C4628E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7" name="Rectangle 7">
                <a:extLst>
                  <a:ext uri="{FF2B5EF4-FFF2-40B4-BE49-F238E27FC236}">
                    <a16:creationId xmlns:a16="http://schemas.microsoft.com/office/drawing/2014/main" id="{CD4626A3-7C51-4112-ADDD-F340A9A7DB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8" name="Rectangle 8">
                <a:extLst>
                  <a:ext uri="{FF2B5EF4-FFF2-40B4-BE49-F238E27FC236}">
                    <a16:creationId xmlns:a16="http://schemas.microsoft.com/office/drawing/2014/main" id="{4B57175B-AC92-4331-89AB-0B05396EB7F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09" name="Rectangle 9">
                <a:extLst>
                  <a:ext uri="{FF2B5EF4-FFF2-40B4-BE49-F238E27FC236}">
                    <a16:creationId xmlns:a16="http://schemas.microsoft.com/office/drawing/2014/main" id="{8D0A9217-FEF8-416D-9A5D-AE3D3E46F4C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0" name="Rectangle 10">
                <a:extLst>
                  <a:ext uri="{FF2B5EF4-FFF2-40B4-BE49-F238E27FC236}">
                    <a16:creationId xmlns:a16="http://schemas.microsoft.com/office/drawing/2014/main" id="{FD3DE46E-1EDF-4085-8DFA-B8221C13C4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1" name="Rectangle 11">
                <a:extLst>
                  <a:ext uri="{FF2B5EF4-FFF2-40B4-BE49-F238E27FC236}">
                    <a16:creationId xmlns:a16="http://schemas.microsoft.com/office/drawing/2014/main" id="{CDC4DDB6-4575-4EAD-9F23-03649BFC66D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2" name="Rectangle 12">
                <a:extLst>
                  <a:ext uri="{FF2B5EF4-FFF2-40B4-BE49-F238E27FC236}">
                    <a16:creationId xmlns:a16="http://schemas.microsoft.com/office/drawing/2014/main" id="{E53C9B17-15AA-4498-81B4-51DBD897A9D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3" name="Rectangle 13">
                <a:extLst>
                  <a:ext uri="{FF2B5EF4-FFF2-40B4-BE49-F238E27FC236}">
                    <a16:creationId xmlns:a16="http://schemas.microsoft.com/office/drawing/2014/main" id="{CE2EAA22-AD75-43E5-968D-F9950BC44E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4" name="Rectangle 14">
                <a:extLst>
                  <a:ext uri="{FF2B5EF4-FFF2-40B4-BE49-F238E27FC236}">
                    <a16:creationId xmlns:a16="http://schemas.microsoft.com/office/drawing/2014/main" id="{80930DD4-0EFA-4A6C-82EE-B40DD2CF245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615" name="Rectangle 15">
                <a:extLst>
                  <a:ext uri="{FF2B5EF4-FFF2-40B4-BE49-F238E27FC236}">
                    <a16:creationId xmlns:a16="http://schemas.microsoft.com/office/drawing/2014/main" id="{4A1F37ED-1BAC-4EF4-91CA-67A0B35BEA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18879F13-C2AA-4E5C-AAD9-D1AF4A3913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FDBFD8AF-932B-46D9-8881-F7EA3AB4C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9799D99A-213D-4541-BBF6-2607D7D523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ECC90F-DA25-4C1C-A483-DBF8336EE3DA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25619" name="Rectangle 19">
            <a:extLst>
              <a:ext uri="{FF2B5EF4-FFF2-40B4-BE49-F238E27FC236}">
                <a16:creationId xmlns:a16="http://schemas.microsoft.com/office/drawing/2014/main" id="{E3CF181B-15BB-4E05-85E5-9AE076A5DF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altLang="pt-BR" noProof="0"/>
              <a:t>Clique para editar o estilo do título mestre</a:t>
            </a:r>
          </a:p>
        </p:txBody>
      </p:sp>
      <p:sp>
        <p:nvSpPr>
          <p:cNvPr id="25620" name="Rectangle 20">
            <a:extLst>
              <a:ext uri="{FF2B5EF4-FFF2-40B4-BE49-F238E27FC236}">
                <a16:creationId xmlns:a16="http://schemas.microsoft.com/office/drawing/2014/main" id="{9BFD0ADB-F723-4A62-B922-39985122EB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pt-BR" altLang="pt-BR" noProof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5B981-F2B9-4F41-A858-522CB32D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D016A7-5EEE-47D2-B828-CAA134E64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2575F8-4D7B-4EE4-9305-523E91E704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7C11740-0460-47DF-ACC5-34712D219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DC74FE-1810-4F64-BB55-95B7FF4F7C3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31FCCCBE-79B1-4A89-9466-7F308B72502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2755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CAE2D4-C96C-415A-8A9A-B6140737F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45DD86-B1B2-4A4C-B6F3-F5B26D1E1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56E3E5-288C-4604-90A4-56106AA40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763C0F-68C7-46DE-B4E8-149BCA50CC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707D34-C5D5-46CC-A2F1-680AF61110C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E3167CCC-AFE8-4A10-B314-7345BE55AD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341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9678A-5800-4630-B335-11002112D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459201-A979-4B99-B9AD-8E88FB3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81BD45E-B221-4374-A565-10BB2DCD36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727222-D453-4CD7-AE12-91D1EA95FE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B97628-4040-4232-88B2-E50C3CC8618F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2A5CFF57-779F-4C57-8265-30A277D8437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739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2505FB-F97F-4597-9591-58EDB323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5EC067-2D89-4A50-AF82-BECF433FA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3BDF59-9CEB-4A9A-A1C8-551AE66616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A00588-CB07-4CAE-A87D-9334D4F4D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CD868E-BAD5-42E5-BC18-65CB282C4B5D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55F33719-C276-4F92-A30A-1C04155919E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186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F51EF-2BA1-4DB9-9B09-2500A5146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E12E13-E42D-4D5E-8365-9333159FF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8FC5448-ABF1-42EF-B95D-5FB01113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EEBEB9-C094-4A96-A23C-BDFFDB0C09D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D70DE-4698-4B2E-9147-E3DA792412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474134-5F42-4D66-8E68-A000CD7A123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D5F219-6B72-4FD8-A5A3-31C920F2E95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388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985F8-AD2D-4734-8A54-69F46486A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423756-A3B7-4AB6-A4B4-BF3E4B93D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F52755-B967-44B6-996F-0FAEFAF80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090BC58-07EB-4E9D-BE6A-9EC887BEB9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178521F-52E7-411D-A993-A48B20B2EE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3482321F-D374-4DD1-B874-CBCB9AC67B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83739748-10F6-449E-9820-9AF3F1323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5E1242-E77E-4397-8BB9-36DA252CBC92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9" name="Espaço Reservado para Data 8">
            <a:extLst>
              <a:ext uri="{FF2B5EF4-FFF2-40B4-BE49-F238E27FC236}">
                <a16:creationId xmlns:a16="http://schemas.microsoft.com/office/drawing/2014/main" id="{ADBD531F-8255-4124-AD45-C6A8D406F1F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711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060EB-0593-416E-B207-89D19EDA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3135559-5DF5-4F12-A1C4-0A417C50D0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0983027-55E8-4CB1-A9CE-57895EBA99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26EEF4-48B2-4E06-84E6-50D4FBDAD673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25F475-2E89-4519-AEDF-DFA03B0D02F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983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3D1BDB33-2D89-453A-95BE-3D1A8CB2A1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AC372034-4CD5-4CA6-829F-B743BB9443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F7D856-EE6C-48C5-9554-F66D99E9A429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4288E6-1E59-4D6A-8BCA-568C603B38B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84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A177E-44B9-4836-BF96-187F8542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078281-8E66-4A00-B4CE-DB7485722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BFC0D5-62C8-41D7-830C-CB5F33DB2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5EEAF2-E1A0-4971-B89B-27C03E2868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58ACB-89F0-457C-9F8E-278FF0341A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53A4A0-E828-4B15-9A51-C378B482927B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8B742C5-A1D6-4F93-8E2B-ADE95D992AA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2247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3ECED-80CC-4936-AEE0-B2D9EAA98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76A6E1B-92AF-41E8-86DA-4FE58F548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8EAB3D4-56B1-463A-B9B4-A7F07C875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0C89FB-74EE-425E-8740-B9A7D43EDD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65B020-5ED0-444A-8AC4-6E30304A5E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434E0E-27DF-47DF-B6A1-62246D9C40D8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916918D-CD12-46F1-8D90-E08CCA44FC2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7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1E468D3-9F1F-4D1B-8CC2-23C89B12AB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 altLang="pt-BR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4C09E0F-830C-4B12-BD2A-45B1B4D1DA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9D339E44-E26D-4F2D-ACF8-9B7E2493EBC0}" type="slidenum">
              <a:rPr lang="pt-BR" altLang="pt-BR"/>
              <a:pPr/>
              <a:t>‹nº›</a:t>
            </a:fld>
            <a:endParaRPr lang="pt-BR" altLang="pt-BR"/>
          </a:p>
        </p:txBody>
      </p:sp>
      <p:grpSp>
        <p:nvGrpSpPr>
          <p:cNvPr id="24580" name="Group 4">
            <a:extLst>
              <a:ext uri="{FF2B5EF4-FFF2-40B4-BE49-F238E27FC236}">
                <a16:creationId xmlns:a16="http://schemas.microsoft.com/office/drawing/2014/main" id="{23F11B1B-D818-4654-9EE9-A6887227BD2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4581" name="Rectangle 5">
              <a:extLst>
                <a:ext uri="{FF2B5EF4-FFF2-40B4-BE49-F238E27FC236}">
                  <a16:creationId xmlns:a16="http://schemas.microsoft.com/office/drawing/2014/main" id="{2461E803-B54B-4E28-BBC7-49C79BF15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2" name="Rectangle 6">
              <a:extLst>
                <a:ext uri="{FF2B5EF4-FFF2-40B4-BE49-F238E27FC236}">
                  <a16:creationId xmlns:a16="http://schemas.microsoft.com/office/drawing/2014/main" id="{99E98AC5-C469-4BF3-BEB1-C851FFB0E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3" name="Rectangle 7">
              <a:extLst>
                <a:ext uri="{FF2B5EF4-FFF2-40B4-BE49-F238E27FC236}">
                  <a16:creationId xmlns:a16="http://schemas.microsoft.com/office/drawing/2014/main" id="{5345608C-38CB-4F93-BF43-46D31B8FE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4" name="Rectangle 8">
              <a:extLst>
                <a:ext uri="{FF2B5EF4-FFF2-40B4-BE49-F238E27FC236}">
                  <a16:creationId xmlns:a16="http://schemas.microsoft.com/office/drawing/2014/main" id="{4897928D-0FA6-42D3-98E5-BC8080780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5" name="Rectangle 9">
              <a:extLst>
                <a:ext uri="{FF2B5EF4-FFF2-40B4-BE49-F238E27FC236}">
                  <a16:creationId xmlns:a16="http://schemas.microsoft.com/office/drawing/2014/main" id="{A15A97AB-B75C-4706-8201-E3ED6FDBF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4586" name="Rectangle 10">
              <a:extLst>
                <a:ext uri="{FF2B5EF4-FFF2-40B4-BE49-F238E27FC236}">
                  <a16:creationId xmlns:a16="http://schemas.microsoft.com/office/drawing/2014/main" id="{D02C8E64-9041-4EB5-B661-5A65BAC3A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hlink"/>
                </a:solidFill>
              </a:endParaRPr>
            </a:p>
          </p:txBody>
        </p:sp>
        <p:sp>
          <p:nvSpPr>
            <p:cNvPr id="24587" name="Rectangle 11">
              <a:extLst>
                <a:ext uri="{FF2B5EF4-FFF2-40B4-BE49-F238E27FC236}">
                  <a16:creationId xmlns:a16="http://schemas.microsoft.com/office/drawing/2014/main" id="{7AC173B6-8FFB-4FCC-A8CD-4F66B0AEE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sp>
          <p:nvSpPr>
            <p:cNvPr id="24588" name="Rectangle 12">
              <a:extLst>
                <a:ext uri="{FF2B5EF4-FFF2-40B4-BE49-F238E27FC236}">
                  <a16:creationId xmlns:a16="http://schemas.microsoft.com/office/drawing/2014/main" id="{D1217263-F861-4AB1-9EC3-41509191C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  <p:sp>
          <p:nvSpPr>
            <p:cNvPr id="24589" name="Rectangle 13">
              <a:extLst>
                <a:ext uri="{FF2B5EF4-FFF2-40B4-BE49-F238E27FC236}">
                  <a16:creationId xmlns:a16="http://schemas.microsoft.com/office/drawing/2014/main" id="{A7DF9F40-7CB1-46BB-ABB4-6B3F5B4F1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altLang="pt-BR">
                <a:solidFill>
                  <a:schemeClr val="accent2"/>
                </a:solidFill>
              </a:endParaRPr>
            </a:p>
          </p:txBody>
        </p:sp>
      </p:grpSp>
      <p:sp>
        <p:nvSpPr>
          <p:cNvPr id="24590" name="Rectangle 14">
            <a:extLst>
              <a:ext uri="{FF2B5EF4-FFF2-40B4-BE49-F238E27FC236}">
                <a16:creationId xmlns:a16="http://schemas.microsoft.com/office/drawing/2014/main" id="{F7E04D3C-734F-45E0-B948-78F13A6ED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24591" name="Rectangle 15">
            <a:extLst>
              <a:ext uri="{FF2B5EF4-FFF2-40B4-BE49-F238E27FC236}">
                <a16:creationId xmlns:a16="http://schemas.microsoft.com/office/drawing/2014/main" id="{B882148B-7D6C-4AE8-B83E-97B939227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4592" name="Rectangle 16">
            <a:extLst>
              <a:ext uri="{FF2B5EF4-FFF2-40B4-BE49-F238E27FC236}">
                <a16:creationId xmlns:a16="http://schemas.microsoft.com/office/drawing/2014/main" id="{6B066638-0FF5-486E-A737-55F6C0C1BC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08BBA9A-EAFC-4C58-90F9-F9A7FC8C5F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387850"/>
            <a:ext cx="8991600" cy="2209800"/>
          </a:xfrm>
        </p:spPr>
        <p:txBody>
          <a:bodyPr/>
          <a:lstStyle/>
          <a:p>
            <a:pPr algn="ctr"/>
            <a:r>
              <a:rPr lang="pt-BR" alt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pperplate Gothic Bold" panose="020E0705020206020404" pitchFamily="34" charset="0"/>
              </a:rPr>
              <a:t>20- MINISTÉRIO EM FAVOR DO POBRES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C70182A1-81F0-428E-A51C-FBD8552EF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404813"/>
            <a:ext cx="4752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  <a:latin typeface="Forte" panose="03060902040502070203" pitchFamily="66" charset="0"/>
              </a:rPr>
              <a:t>Ministério do Amor</a:t>
            </a:r>
          </a:p>
        </p:txBody>
      </p:sp>
      <p:pic>
        <p:nvPicPr>
          <p:cNvPr id="2053" name="Picture 5" descr="maz2">
            <a:extLst>
              <a:ext uri="{FF2B5EF4-FFF2-40B4-BE49-F238E27FC236}">
                <a16:creationId xmlns:a16="http://schemas.microsoft.com/office/drawing/2014/main" id="{E901F41C-B82A-4A12-9AEF-A29EF53B5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133600"/>
            <a:ext cx="2305050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057C7460-2172-4586-B13D-80624BEF7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47838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Ellen G White</a:t>
            </a:r>
          </a:p>
          <a:p>
            <a:pPr algn="ctr"/>
            <a:r>
              <a:rPr lang="pt-BR" altLang="pt-BR" sz="1200" b="1">
                <a:solidFill>
                  <a:srgbClr val="FFFFFF"/>
                </a:solidFill>
              </a:rPr>
              <a:t>Pr. Marcelo Carvalho</a:t>
            </a:r>
            <a:endParaRPr lang="pt-BR" alt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D92CF88-F1A2-4F9F-97B6-BD1C6C0D62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EBA3AA-F731-4754-9E97-FA4F31E91F53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6F78E9CB-E9CC-4856-9D4B-95FA8E60B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Tem-se tornado moda desprezar os pobres. ... Mas Jesus, o Mestre, era pobre, e simpatizava com os pobres, os desprezados, os oprimidos, e declara que cada afronta a eles feita é como se o fosse a Ele próprio.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4AE027A3-0651-41A4-AF66-C165A057B4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B1BB0E-06C3-4946-8802-304F660FB8AE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6C808F8-7BF6-4328-ACDD-C5B289880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Fico cada vez mais surpresa ao ver os que se dizem filhos de Deus possuírem tão pouco da simpatia, ternura e amor que se encontravam em Cristo. Que cada igreja, do norte ao sul, seja dominada pelo espírito que se encontra nos ensinos de nosso Senhor!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C457D9-1FDA-4894-A929-DA5D0F9AFB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9A7DAE-EC0C-4689-A534-3E200C097DB2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4C67FEA-AB3B-407E-8A03-44BE75522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96975"/>
            <a:ext cx="8208963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latin typeface="Bookman Old Style" panose="02050604050505020204" pitchFamily="18" charset="0"/>
              </a:rPr>
              <a:t>3. "Consagrando-se a uma vida de pobreza, Cristo redimiu a pobreza de Sua humilhação." Qual a relação que existe entre religião e pobreza?</a:t>
            </a:r>
          </a:p>
          <a:p>
            <a:pPr algn="ctr"/>
            <a:r>
              <a:rPr lang="pt-BR" altLang="pt-BR" sz="4800" b="1">
                <a:latin typeface="Bookman Old Style" panose="02050604050505020204" pitchFamily="18" charset="0"/>
              </a:rPr>
              <a:t>(168:4)</a:t>
            </a:r>
          </a:p>
        </p:txBody>
      </p:sp>
      <p:pic>
        <p:nvPicPr>
          <p:cNvPr id="11268" name="Picture 4" descr="maz2">
            <a:extLst>
              <a:ext uri="{FF2B5EF4-FFF2-40B4-BE49-F238E27FC236}">
                <a16:creationId xmlns:a16="http://schemas.microsoft.com/office/drawing/2014/main" id="{735850CF-CD99-406C-9B99-17F819A75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32DC2F5-72CF-4263-B52E-B59BEC1F7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CBDB5C-22B0-4080-BD40-04348A7DF6EC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43B9F0D-84CF-4C08-B458-E8D0A8879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925" y="476250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Esta é uma maravilhosa descrição da obra de Cristo. Os fariseus e saduceus desprezavam os pobres. Os ricos e instruídos os negligenciavam, como se suas riquezas e conhecimentos os fizessem mais valiosos que os pobres.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72CE72BD-4506-4389-A106-19CE92FE12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72E49E-344F-41C5-8112-1974453512E9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F83D0C9-2C8D-44C9-A90D-C46D361FE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Mas Jesus declarou que Sua obra era levar encorajamento, conforto e ajuda onde isto fosse mais necessário.</a:t>
            </a:r>
            <a:endParaRPr lang="pt-BR" altLang="pt-BR" sz="6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EEDAAE-ADDC-4C7D-9237-70B8C14074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6646A-15CE-407C-BAE6-7B1EF0D6F8CC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C1A780F-D2CF-4CE9-A702-C3B33F597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39825"/>
            <a:ext cx="8207375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4. Por que os maiores homens do mundo não podem resolver os problemas</a:t>
            </a:r>
          </a:p>
          <a:p>
            <a:pPr algn="ctr"/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da pobreza?        (171:1 e 2)</a:t>
            </a:r>
          </a:p>
        </p:txBody>
      </p:sp>
      <p:pic>
        <p:nvPicPr>
          <p:cNvPr id="13316" name="Picture 4" descr="maz2">
            <a:extLst>
              <a:ext uri="{FF2B5EF4-FFF2-40B4-BE49-F238E27FC236}">
                <a16:creationId xmlns:a16="http://schemas.microsoft.com/office/drawing/2014/main" id="{9C50B73F-1743-4CF1-9456-499319424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5E72132-281B-43BF-BA78-250796111D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F248AD-28AC-4F62-9849-B4562549D29C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0659ABA1-3054-4800-A15F-E60339080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Há nas grandes cidades multidões que vivem em pobreza e miséria, quase sem ter alimento, abrigo e roupa, enquanto que nas mesmas cidades há os que possuem mais do que o coração poderia desejar, vivendo no luxo e gastando os seus recursos em casas ricamente mobiliadas,</a:t>
            </a:r>
            <a:r>
              <a:rPr lang="pt-BR" alt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D6D7DC6-CA4B-4070-9076-D2C12AFAC4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75592B-1184-4303-9294-151908F5F30C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12104474-1383-41A3-A733-8879450AE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... em adornos pessoais, ou pior ainda, na satisfação de apetites sensuais, bebidas, fumo e outras coisas que destroem as faculdades do cérebro, desequilibram a mente e rebaixam a alma. O clamor da humanidade faminta tem subido até Deus. 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B2F5685-3876-4243-A53A-140E2464C1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7B87F9-1557-4E83-A98A-4BC564C26DD4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A74E9C4-0FB6-47ED-9BD3-C63FF4CEA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46175"/>
            <a:ext cx="8207375" cy="545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5. Deus idealizou um plano para sanar a desigualdade em Israel. Que plano foi esse? Na sua opinião, esse plano funcionaria se fosse aplicado em</a:t>
            </a:r>
          </a:p>
          <a:p>
            <a:pPr algn="ctr"/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nossos dias? (171:3 e 4; 172:1)</a:t>
            </a:r>
          </a:p>
        </p:txBody>
      </p:sp>
      <p:pic>
        <p:nvPicPr>
          <p:cNvPr id="15364" name="Picture 4" descr="maz2">
            <a:extLst>
              <a:ext uri="{FF2B5EF4-FFF2-40B4-BE49-F238E27FC236}">
                <a16:creationId xmlns:a16="http://schemas.microsoft.com/office/drawing/2014/main" id="{8D6AF48F-547E-4BA7-A4A0-40B48ABFE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A6127D5-58EE-439D-8DE2-4E4023ADD5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D3A672-C620-4B2C-A3B5-07DD73E21DD6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3DD4BB8-AC1B-4DB7-B04A-2AB273936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povo devia ser impressionado com o fato de que era a terra de Deus que se lhes permitia possuir por algum tempo; de que Ele era o legítimo possuidor, o proprietário original, e de que desejava se tivesse consideração especial pelos pobres e infelizes.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B140FB7-6BFB-488F-8683-D7FE7742DD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87675" y="1844675"/>
            <a:ext cx="6003925" cy="2209800"/>
          </a:xfrm>
        </p:spPr>
        <p:txBody>
          <a:bodyPr/>
          <a:lstStyle/>
          <a:p>
            <a:pPr algn="ctr"/>
            <a:r>
              <a:rPr lang="pt-BR" altLang="pt-BR" sz="68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anose="020F0704030504030204" pitchFamily="34" charset="0"/>
              </a:rPr>
              <a:t>Tiago 2.15-17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A8F78ABE-93F2-45FD-836A-BCF28FBFA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6E75F3-3056-46A2-8C51-8E9B35DDF7BC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40A3FD5-AFCE-49C6-AA52-E8AB3786E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A mente de todos devia ser impressionada com o fato de que os pobres têm tanto direito a um lugar no mundo de Deus como o têm os mais ricos.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1200E21-7FA8-447E-9621-13E4F41E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24FC31-39D2-4B48-9E92-AB61E1486DB0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F118BEB7-C72A-4691-8765-C0DB329FC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Tais foram as disposições tomadas por nosso misericordioso Criador a fim de diminuir o sofrimento, trazer algum raio de esperança, lampejar uma réstia de luz na vida dos que são destituídos de bens e se acham angustiados.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065A32E-15DB-4A9F-8BA9-895BD82B7A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6AD3E6-8ECB-491F-991A-232FB31FD295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EB434E0-8CE3-4807-BB11-5E8221929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238250"/>
            <a:ext cx="8280400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6. "Os pobres não experimentam a centésima parte das enganadoras tentações dos ricos." Discuta sua opinião sobre essa frase. (174: 1)</a:t>
            </a:r>
          </a:p>
        </p:txBody>
      </p:sp>
      <p:pic>
        <p:nvPicPr>
          <p:cNvPr id="17412" name="Picture 4" descr="maz2">
            <a:extLst>
              <a:ext uri="{FF2B5EF4-FFF2-40B4-BE49-F238E27FC236}">
                <a16:creationId xmlns:a16="http://schemas.microsoft.com/office/drawing/2014/main" id="{372D1AB8-49D9-4B9B-91D8-86CC03CCA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DF3B6412-0D8F-472A-804F-20736B7CD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D728-C7BA-4F56-A880-E773AFDC20AC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B874159E-A77F-4794-9F2B-57A8B2961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Cristo pronuncia Sua bênção sobre os que têm fome e sede de justiça. Lemos em Lucas: "Bem-aventurados vós, os pobres."</a:t>
            </a:r>
            <a:r>
              <a:rPr lang="pt-BR" altLang="pt-BR" sz="5400">
                <a:effectLst>
                  <a:outerShdw blurRad="38100" dist="38100" dir="2700000" algn="tl">
                    <a:srgbClr val="C0C0C0"/>
                  </a:outerShdw>
                </a:effectLst>
              </a:rPr>
              <a:t> Luc 6.20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284B31E-D6BE-4B18-92AF-446051D071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63615F-BB5C-479A-B0AF-8FEE41EE8438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07B363A9-C08B-47D7-A41B-53D0EA4D76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pobres não experimentam a centésima parte das enganadoras tentações dos ricos. Em Mateus lemos: "Bem-aventurados os pobres de espírito, porque deles é o Reino dos Céus." Mat. 5:3.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1B0C9EA0-E327-4A08-8CFC-5CC0733FE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FAD361-F27C-4340-9A82-1F1263DC5CDD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0930104-6DD2-4F0B-9F2E-180A4CF4A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713787" cy="5832475"/>
          </a:xfrm>
        </p:spPr>
        <p:txBody>
          <a:bodyPr/>
          <a:lstStyle/>
          <a:p>
            <a:r>
              <a:rPr lang="pt-BR" altLang="pt-BR" sz="66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Pobreza de espírito significa bens a serem supridos pelas riquezas da graça de Deus.</a:t>
            </a:r>
            <a:r>
              <a:rPr lang="pt-BR" altLang="pt-BR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1C954C5-B2DF-46F6-8B3F-D57F0AC754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468AA1-3C29-4FAA-A665-D89ABDCE09BC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FD7C3AD-AA8F-4354-9A20-2357B6731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141413"/>
            <a:ext cx="820737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7. Seria benéfico para o cristianismo se a pobreza fosse removida da Terra?</a:t>
            </a:r>
          </a:p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(174:2)</a:t>
            </a:r>
          </a:p>
        </p:txBody>
      </p:sp>
      <p:pic>
        <p:nvPicPr>
          <p:cNvPr id="19460" name="Picture 4" descr="maz2">
            <a:extLst>
              <a:ext uri="{FF2B5EF4-FFF2-40B4-BE49-F238E27FC236}">
                <a16:creationId xmlns:a16="http://schemas.microsoft.com/office/drawing/2014/main" id="{75F46BC7-D080-4B04-9644-BCD0FA860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E974B65E-4722-4F9D-B58F-EB0A071AB6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9A7DD9-0C42-424E-B0AF-D6D507DC9EDB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7F481F7-3536-4824-BF83-35A3CE165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Necessidade e pobreza haverá sempre. Altas quanto possam ser as normas de conhecimento e moralidade, elevado quanto possa ser o alcance da civilização, a pobreza continuará, como uma demonstração das riquezas da graça de Deus,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6FC169C5-596F-4C90-873D-E5A161122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07F176-D613-4EF3-ABBF-A01508EAADCF}" type="slidenum">
              <a:rPr lang="pt-BR" altLang="pt-BR"/>
              <a:pPr/>
              <a:t>28</a:t>
            </a:fld>
            <a:endParaRPr lang="pt-BR" altLang="pt-BR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9503711-4C14-48F5-8C78-A2F4AD08D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um firme memorial da verdade contida nas palavras: "Não por força, nem por violência, mas pelo Meu Espírito, diz o Senhor dos Exércitos." Zac. 4:6. Não seria benéfico para o cristianismo o Senhor remover da Terra a pobreza.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369CB6A2-27E0-4B14-826A-2594603B8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5999B-7DA0-4B7B-912E-EC1ED7761507}" type="slidenum">
              <a:rPr lang="pt-BR" altLang="pt-BR"/>
              <a:pPr/>
              <a:t>29</a:t>
            </a:fld>
            <a:endParaRPr lang="pt-BR" altLang="pt-BR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197D501C-DD8B-46BC-960E-AA71D6BCC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Assim fechar-se-ia uma porta que está agora aberta para o exercício da fé, um meio pelo qual o coração dos aflitos pode ser alcançado pelo evangelho da beneficência. Mediante a liberalidade cristã são alcançadas almas que não o seriam de outra maneira. Ela é a mão ajudadora do evangelho.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99648E55-ACB3-4442-99FD-8F2872B114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164561-50DA-4794-AD24-E697E24F3714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33011FA5-D946-45E5-99CF-1A275DBBC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bg2"/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Cristo era bom para todos e perfeitamente acessível a todas as classes. Amava os necessitados e ignorantes, e isto custou-lhe o desprezo dos fariseus e saduceus. Ele censurou a insensibilidade destes bem como acendeu no corações dos fiéis a oportunidade de exercitar a fé. Sejamos como Ele.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07C06BBB-1D82-4891-8226-B54F80DB7C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059292-A406-4CFA-BEDD-5C1F95EB4475}" type="slidenum">
              <a:rPr lang="pt-BR" altLang="pt-BR"/>
              <a:pPr/>
              <a:t>30</a:t>
            </a:fld>
            <a:endParaRPr lang="pt-BR" altLang="pt-BR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C19A55D-E314-4AA9-BD06-E68C3D428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8893175" cy="60213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anose="02040502050405020303" pitchFamily="18" charset="0"/>
              </a:rPr>
              <a:t>Somente uma pessoa cheia do Espírito Santo é capaz de amar, viver e pregar o real cristianismo.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53C718-1CF3-45FF-B3FE-9C571E5297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ACBB4F-0658-443B-BD58-EF9959642483}" type="slidenum">
              <a:rPr lang="pt-BR" altLang="pt-BR"/>
              <a:pPr/>
              <a:t>31</a:t>
            </a:fld>
            <a:endParaRPr lang="pt-BR" altLang="pt-BR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5525FE8F-F65C-4E89-84DB-0A93E6C85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37063"/>
            <a:ext cx="8893175" cy="216058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6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</a:rPr>
              <a:t>Eu quero ser cheio de Ti, Senhor!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FC85A206-73E1-4579-864C-BFFDC8EA9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15888"/>
            <a:ext cx="1403350" cy="320675"/>
          </a:xfrm>
          <a:prstGeom prst="rect">
            <a:avLst/>
          </a:prstGeom>
          <a:gradFill rotWithShape="1">
            <a:gsLst>
              <a:gs pos="0">
                <a:schemeClr val="accent1">
                  <a:alpha val="9000"/>
                </a:schemeClr>
              </a:gs>
              <a:gs pos="100000">
                <a:schemeClr val="accent1">
                  <a:gamma/>
                  <a:shade val="46275"/>
                  <a:invGamma/>
                  <a:alpha val="11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" b="1">
                <a:effectLst>
                  <a:outerShdw blurRad="38100" dist="38100" dir="2700000" algn="tl">
                    <a:srgbClr val="FFFFFF"/>
                  </a:outerShdw>
                </a:effectLst>
                <a:latin typeface="Georgia" panose="02040502050405020303" pitchFamily="18" charset="0"/>
              </a:rPr>
              <a:t>FADMinas</a:t>
            </a:r>
            <a:endParaRPr lang="pt-BR" alt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6E4DFB-750D-438F-8592-52690977C3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571223-F9ED-4974-91D8-99AA1E8EE1D8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A9270E5-C7AE-47AE-86B1-C1B7AFE45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54100"/>
            <a:ext cx="8291512" cy="568801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1. O evangelho tem o poder de alcançar pessoas de todas as classes sociais. No entanto, ele tem melhor aceitabilidade em lugares carentes. Por quê? Justifique sua resposta. (167:1)</a:t>
            </a:r>
          </a:p>
        </p:txBody>
      </p:sp>
      <p:pic>
        <p:nvPicPr>
          <p:cNvPr id="5123" name="Picture 3" descr="maz2">
            <a:extLst>
              <a:ext uri="{FF2B5EF4-FFF2-40B4-BE49-F238E27FC236}">
                <a16:creationId xmlns:a16="http://schemas.microsoft.com/office/drawing/2014/main" id="{0C9A7B50-759F-4866-8992-831679834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301BE66-1EE6-48FC-8736-C44C63DF00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C43BF2-9918-4C80-9EFE-A801D18F08AB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E9B723C-20F0-4987-810D-B705D4F02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O evangelho deve ser pregado aos pobres. Nunca o evangelho encontra sua mais ampla manifestação de amor do que quando é levado às regiões mais necessitadas e carentes. Aos homens de cada classe social ele apresenta os seus preceitos, que lhes regulam os deveres, e suas promessas, que os animam a cumprir as suas obrigações.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BEEE8244-8124-44AE-8A05-60CA5E035F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80FE4-5546-49FF-B06A-D4493F9C41B6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582B1B2-6A23-494E-AF30-F1FC26352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549275"/>
            <a:ext cx="8640763" cy="6048375"/>
          </a:xfrm>
        </p:spPr>
        <p:txBody>
          <a:bodyPr/>
          <a:lstStyle/>
          <a:p>
            <a:r>
              <a:rPr lang="pt-BR" altLang="pt-BR" sz="4400" b="1">
                <a:effectLst>
                  <a:outerShdw blurRad="38100" dist="38100" dir="2700000" algn="tl">
                    <a:srgbClr val="C0C0C0"/>
                  </a:outerShdw>
                </a:effectLst>
              </a:rPr>
              <a:t>É então que a luz do evangelho brilha em sua mais radiante claridade e em seu maior poder. A verdade provinda da Palavra de Deus entra na choupana do camponês, ilumina a rústica palhoça dos pobres, brancos ou negros.</a:t>
            </a:r>
            <a:endParaRPr lang="pt-BR" altLang="pt-BR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D39C4413-81BA-4778-8431-8CA55E5A9E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7B8B24-15ED-4639-B925-32B0C57C22C4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66308F3-5CFC-48E2-8E1F-59B8A4C80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6513" y="476250"/>
            <a:ext cx="9036051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Os raios do Sol da Justiça levam alegria aos enfermos e sofredores. Anjos de Deus estão ali, e a fé simples manifestada faz que a fatia de pão e o copo de água pareçam um luxuoso banquete. Os que têm sido desprezados e abandonados são erguidos pela fé e perdão e elevados à dignidade de filhos e filhas de Deus.</a:t>
            </a:r>
            <a:endParaRPr lang="pt-BR" altLang="pt-BR" sz="4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4">
            <a:extLst>
              <a:ext uri="{FF2B5EF4-FFF2-40B4-BE49-F238E27FC236}">
                <a16:creationId xmlns:a16="http://schemas.microsoft.com/office/drawing/2014/main" id="{F19E2F37-1EC8-4C54-B866-75615CA816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62719B-BAB0-4B63-AC57-CCBCD61BF6CD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CD861821-C1B4-4C40-95B7-4D946208F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476250"/>
            <a:ext cx="8640763" cy="6048375"/>
          </a:xfrm>
        </p:spPr>
        <p:txBody>
          <a:bodyPr/>
          <a:lstStyle/>
          <a:p>
            <a:r>
              <a:rPr lang="pt-BR" altLang="pt-BR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Exaltados acima de tudo no mundo, assentam-se nos lugares celestiais em Cristo Jesus. Eles não têm tesouros terrestres, mas encontraram a Pérola de grande preço. O Salvador que perdoa os pecados recebe os pobres e ignorantes e dá-lhes a comer o pão que vem do Céu. Bebem a água da vida.</a:t>
            </a:r>
            <a:r>
              <a:rPr lang="pt-BR" altLang="pt-B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9B4B4E-28E8-4C1C-A63C-495B29DB5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93EDDC-BE45-4EE6-9B69-4EBCAF0576B5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1479CC2-590E-4847-85A4-E53F10824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76103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anose="02050604050505020204" pitchFamily="18" charset="0"/>
              </a:rPr>
              <a:t>2. Na frase: "Mas Jesus, o Mestre, era pobre", Ellen White fala de uma das características de Jesus. Na sua opinião, por que Jesus optou em ser pobre? (168:1) </a:t>
            </a:r>
          </a:p>
        </p:txBody>
      </p:sp>
      <p:pic>
        <p:nvPicPr>
          <p:cNvPr id="9220" name="Picture 4" descr="maz2">
            <a:extLst>
              <a:ext uri="{FF2B5EF4-FFF2-40B4-BE49-F238E27FC236}">
                <a16:creationId xmlns:a16="http://schemas.microsoft.com/office/drawing/2014/main" id="{54AD635A-3416-49A9-A939-876B10D3A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15888"/>
            <a:ext cx="1008063" cy="75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FF"/>
      </a:lt1>
      <a:dk2>
        <a:srgbClr val="000000"/>
      </a:dk2>
      <a:lt2>
        <a:srgbClr val="996600"/>
      </a:lt2>
      <a:accent1>
        <a:srgbClr val="FFCC99"/>
      </a:accent1>
      <a:accent2>
        <a:srgbClr val="FFCC66"/>
      </a:accent2>
      <a:accent3>
        <a:srgbClr val="FFFFFF"/>
      </a:accent3>
      <a:accent4>
        <a:srgbClr val="000000"/>
      </a:accent4>
      <a:accent5>
        <a:srgbClr val="FFE2CA"/>
      </a:accent5>
      <a:accent6>
        <a:srgbClr val="E7B95C"/>
      </a:accent6>
      <a:hlink>
        <a:srgbClr val="FF9900"/>
      </a:hlink>
      <a:folHlink>
        <a:srgbClr val="FF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996600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38</TotalTime>
  <Words>1159</Words>
  <Application>Microsoft Office PowerPoint</Application>
  <PresentationFormat>Apresentação na tela (4:3)</PresentationFormat>
  <Paragraphs>68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41" baseType="lpstr">
      <vt:lpstr>Arial</vt:lpstr>
      <vt:lpstr>Times New Roman</vt:lpstr>
      <vt:lpstr>Wingdings</vt:lpstr>
      <vt:lpstr>Arial Black</vt:lpstr>
      <vt:lpstr>Copperplate Gothic Bold</vt:lpstr>
      <vt:lpstr>Forte</vt:lpstr>
      <vt:lpstr>Arial Rounded MT Bold</vt:lpstr>
      <vt:lpstr>Bookman Old Style</vt:lpstr>
      <vt:lpstr>Georgia</vt:lpstr>
      <vt:lpstr>Pixel</vt:lpstr>
      <vt:lpstr>20- MINISTÉRIO EM FAVOR DO POBRES</vt:lpstr>
      <vt:lpstr>Tiago 2.15-17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20- MINISTÉRIO EM FAVOR DO POBRES</dc:title>
  <dc:creator>MARCELO AUGUSTO DE CARVALHO</dc:creator>
  <cp:lastModifiedBy>Pr. Marcelo Carvalho</cp:lastModifiedBy>
  <cp:revision>22</cp:revision>
  <dcterms:created xsi:type="dcterms:W3CDTF">2004-11-16T12:17:42Z</dcterms:created>
  <dcterms:modified xsi:type="dcterms:W3CDTF">2019-11-21T11:55:53Z</dcterms:modified>
</cp:coreProperties>
</file>