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9"/>
  </p:notesMasterIdLst>
  <p:sldIdLst>
    <p:sldId id="256" r:id="rId2"/>
    <p:sldId id="279" r:id="rId3"/>
    <p:sldId id="258" r:id="rId4"/>
    <p:sldId id="259" r:id="rId5"/>
    <p:sldId id="280" r:id="rId6"/>
    <p:sldId id="264" r:id="rId7"/>
    <p:sldId id="282" r:id="rId8"/>
    <p:sldId id="283" r:id="rId9"/>
    <p:sldId id="266" r:id="rId10"/>
    <p:sldId id="284" r:id="rId11"/>
    <p:sldId id="296" r:id="rId12"/>
    <p:sldId id="268" r:id="rId13"/>
    <p:sldId id="286" r:id="rId14"/>
    <p:sldId id="297" r:id="rId15"/>
    <p:sldId id="270" r:id="rId16"/>
    <p:sldId id="288" r:id="rId17"/>
    <p:sldId id="298" r:id="rId18"/>
    <p:sldId id="272" r:id="rId19"/>
    <p:sldId id="290" r:id="rId20"/>
    <p:sldId id="274" r:id="rId21"/>
    <p:sldId id="292" r:id="rId22"/>
    <p:sldId id="276" r:id="rId23"/>
    <p:sldId id="294" r:id="rId24"/>
    <p:sldId id="295" r:id="rId25"/>
    <p:sldId id="299" r:id="rId26"/>
    <p:sldId id="260" r:id="rId27"/>
    <p:sldId id="300" r:id="rId2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B19A75E-3B94-4205-A237-DF667FA073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8D00128-7194-4CAA-97B4-B6978BAE895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19B118F0-195E-4E6D-9EB2-8FC8C486877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FEA7D832-4DD9-41C5-9A1D-36A6721D511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9433C301-428F-4F28-BFEE-A4405611CC4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51B4C6A3-B3E0-404A-A5EF-2E752E8305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FC08F7-8195-4757-998B-A5BDA119FCE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>
            <a:extLst>
              <a:ext uri="{FF2B5EF4-FFF2-40B4-BE49-F238E27FC236}">
                <a16:creationId xmlns:a16="http://schemas.microsoft.com/office/drawing/2014/main" id="{EBEEE79C-7DEA-4958-87A6-B85234AC0F9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651" name="Rectangle 3">
              <a:extLst>
                <a:ext uri="{FF2B5EF4-FFF2-40B4-BE49-F238E27FC236}">
                  <a16:creationId xmlns:a16="http://schemas.microsoft.com/office/drawing/2014/main" id="{AF1917C2-72B4-4D50-BB15-C6DE7824286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7652" name="Rectangle 4">
              <a:extLst>
                <a:ext uri="{FF2B5EF4-FFF2-40B4-BE49-F238E27FC236}">
                  <a16:creationId xmlns:a16="http://schemas.microsoft.com/office/drawing/2014/main" id="{D6DFFE80-B16C-45D7-98D1-B0683137EC8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7653" name="Group 5">
              <a:extLst>
                <a:ext uri="{FF2B5EF4-FFF2-40B4-BE49-F238E27FC236}">
                  <a16:creationId xmlns:a16="http://schemas.microsoft.com/office/drawing/2014/main" id="{7C11FACD-5382-4583-918D-CC51723812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7654" name="Rectangle 6">
                <a:extLst>
                  <a:ext uri="{FF2B5EF4-FFF2-40B4-BE49-F238E27FC236}">
                    <a16:creationId xmlns:a16="http://schemas.microsoft.com/office/drawing/2014/main" id="{1102BE02-2DBB-4490-962E-48215CF342E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5" name="Rectangle 7">
                <a:extLst>
                  <a:ext uri="{FF2B5EF4-FFF2-40B4-BE49-F238E27FC236}">
                    <a16:creationId xmlns:a16="http://schemas.microsoft.com/office/drawing/2014/main" id="{5B7C39C5-16A2-4EFB-A5FC-D7EB2714AA4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6" name="Rectangle 8">
                <a:extLst>
                  <a:ext uri="{FF2B5EF4-FFF2-40B4-BE49-F238E27FC236}">
                    <a16:creationId xmlns:a16="http://schemas.microsoft.com/office/drawing/2014/main" id="{29448E76-769A-475C-BD2C-3F3539356CB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7" name="Rectangle 9">
                <a:extLst>
                  <a:ext uri="{FF2B5EF4-FFF2-40B4-BE49-F238E27FC236}">
                    <a16:creationId xmlns:a16="http://schemas.microsoft.com/office/drawing/2014/main" id="{0CB8F04B-CCE3-4F6A-8128-DAE644CCE28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8" name="Rectangle 10">
                <a:extLst>
                  <a:ext uri="{FF2B5EF4-FFF2-40B4-BE49-F238E27FC236}">
                    <a16:creationId xmlns:a16="http://schemas.microsoft.com/office/drawing/2014/main" id="{80B39329-3921-40F8-B01F-81A1883B6FC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9" name="Rectangle 11">
                <a:extLst>
                  <a:ext uri="{FF2B5EF4-FFF2-40B4-BE49-F238E27FC236}">
                    <a16:creationId xmlns:a16="http://schemas.microsoft.com/office/drawing/2014/main" id="{6F286B8D-27B3-4390-83CB-D111A6FA0F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0" name="Rectangle 12">
                <a:extLst>
                  <a:ext uri="{FF2B5EF4-FFF2-40B4-BE49-F238E27FC236}">
                    <a16:creationId xmlns:a16="http://schemas.microsoft.com/office/drawing/2014/main" id="{A077B0A1-779F-4507-B126-F85D3332B5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1" name="Rectangle 13">
                <a:extLst>
                  <a:ext uri="{FF2B5EF4-FFF2-40B4-BE49-F238E27FC236}">
                    <a16:creationId xmlns:a16="http://schemas.microsoft.com/office/drawing/2014/main" id="{3C934E58-6E5D-4276-B2A2-55E284F4551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2" name="Rectangle 14">
                <a:extLst>
                  <a:ext uri="{FF2B5EF4-FFF2-40B4-BE49-F238E27FC236}">
                    <a16:creationId xmlns:a16="http://schemas.microsoft.com/office/drawing/2014/main" id="{8A179186-EF3F-481D-BFE1-9D6BD2D8FB4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3" name="Rectangle 15">
                <a:extLst>
                  <a:ext uri="{FF2B5EF4-FFF2-40B4-BE49-F238E27FC236}">
                    <a16:creationId xmlns:a16="http://schemas.microsoft.com/office/drawing/2014/main" id="{241AF463-AA52-428D-B120-1675C0BD294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7664" name="Rectangle 16">
            <a:extLst>
              <a:ext uri="{FF2B5EF4-FFF2-40B4-BE49-F238E27FC236}">
                <a16:creationId xmlns:a16="http://schemas.microsoft.com/office/drawing/2014/main" id="{8989B573-079A-4683-A84B-56432FFEA1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7665" name="Rectangle 17">
            <a:extLst>
              <a:ext uri="{FF2B5EF4-FFF2-40B4-BE49-F238E27FC236}">
                <a16:creationId xmlns:a16="http://schemas.microsoft.com/office/drawing/2014/main" id="{34FD848D-199D-44E5-A2FE-644C931A91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7666" name="Rectangle 18">
            <a:extLst>
              <a:ext uri="{FF2B5EF4-FFF2-40B4-BE49-F238E27FC236}">
                <a16:creationId xmlns:a16="http://schemas.microsoft.com/office/drawing/2014/main" id="{2B035537-4EA6-4491-ACF4-29A7FD2C93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2DF76A1-924A-433F-A1BA-151B2B2EBC1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27667" name="Rectangle 19">
            <a:extLst>
              <a:ext uri="{FF2B5EF4-FFF2-40B4-BE49-F238E27FC236}">
                <a16:creationId xmlns:a16="http://schemas.microsoft.com/office/drawing/2014/main" id="{B4A8D1B0-B39B-4AF9-AB70-8DB80546B3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27668" name="Rectangle 20">
            <a:extLst>
              <a:ext uri="{FF2B5EF4-FFF2-40B4-BE49-F238E27FC236}">
                <a16:creationId xmlns:a16="http://schemas.microsoft.com/office/drawing/2014/main" id="{16CD7910-2977-4B6B-A138-430284DD4D5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FB75B-ADF4-4D03-9301-06E5C2569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2080DA9-7971-47B9-9448-EBCDF489F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D2291DF-A0E4-4221-A526-1295C31073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B752A6F-55D8-45AD-8851-D9B8304983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495742-4763-4831-8E20-0E7C16F8DDC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4E8AC635-DBD0-4F32-BF1B-F3D9816647F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3970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BF78CE-C5C4-451D-AAFE-6556613CF9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932F77-4EAE-4A2A-B233-A977D1640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F18A5BE-4F17-4A50-B008-5F8E86D67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CA0AF0A-6790-4ACB-A8F2-54D2680130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CE5B04-1655-4D58-BFA0-9AE0525BDC4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9B258EF6-71C2-4560-A39B-F25E6F56F83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040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F0504-D51C-4A1B-AF47-9819C24F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059B9A-EF6E-4F34-9FF7-AF4EBE4B2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7842525-0A1E-4B8C-9E1A-9315F67CAD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DD03F0E-C4D7-4BD2-92A7-BF2B0FF57B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B1C8E4-B379-4437-A6A6-03E5897D5EAF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D0D1489F-00D2-4D37-8108-DEAD2212AE3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08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A465C-CD28-4EA1-8690-80321576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ABC64E-1C5A-480C-A51C-C27DE3378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2202A0E-3DC1-4F58-9338-BDBAACA2C3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1779C08-690F-4DAB-BBAF-118D991C5B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5A0B27-3905-4E1F-B3EF-65E32167F8D4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CC68185E-8603-41B0-9DE4-F83F19E7D82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7009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74DE9-A6C2-4D60-BB09-730EB12DA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0BC695-EBD2-442C-8C20-AB2E24A85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5FA93CB-65FC-4329-9C09-B1F77B4F1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87FDB0-82B0-4E8B-9FC2-33DB9B1BCB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C95612-65A0-4276-B2ED-822F0495B2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F80F9D-A64D-4DB2-BF5D-8D78F722263C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1B18CFB-B7D9-4BB2-A940-9F6B877C160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140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74B7A-DC75-42AD-94A7-2B1C50C97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48C6F1-A368-4CC0-A9D6-2E361221E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B5FEA9-A7A4-498B-96E7-1BA9F49BC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6DFE0DF-D66C-448D-A5D8-8B2627C7D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B77ED96-3AEA-4E2A-ABDC-8595DED35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DBCD914E-AD00-49C9-8072-CBC35FB350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B1DA6EAC-1E46-4D46-ADA3-D82E64EDB3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B129EC-BA9C-4D15-96CF-D7635CC73B66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Espaço Reservado para Data 8">
            <a:extLst>
              <a:ext uri="{FF2B5EF4-FFF2-40B4-BE49-F238E27FC236}">
                <a16:creationId xmlns:a16="http://schemas.microsoft.com/office/drawing/2014/main" id="{F1A4C6FE-B785-44CB-81C5-273C0BCF345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9706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2A0FE-EB39-4977-A735-D567BFFE4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4668B4C-9F86-4A4A-992D-A4E27CDEEB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BAB3D5E-D1EC-4115-B4AD-80B05F003D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C13599-B381-4276-974A-2C41F5536C59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094296-970B-4506-9463-8DE8CECE644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0294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EF335BD-D0EC-4D8F-AC81-EEFDB935D0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5E269FFC-420F-47B7-9204-61CCFAE6AE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70A9DA-765B-42EE-B394-1B7ED0B7D39F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4B406F-ECD1-4555-BD26-94418374745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1947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D5D48-2DA0-473E-B472-80D06318D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FDF331-B072-4C76-AC8E-3511B4598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711F22A-5D6D-49D7-8A4D-9298A51D3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354033-97D9-4389-B6B3-8303ADBC29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57BBC0-B65E-4F16-B70C-D41F431AC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D75CE-EA4E-425F-B70D-6B641A64D263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5369D72-B259-4E0C-B1B5-B02AE0265C4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644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5F35D5-036D-47A9-A1C4-30C6F860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E98C120-9F7E-4205-8629-8896D4F74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2984DE-C7A2-4246-B299-F8B5A3733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F13E4D-E062-4B3D-BF12-81ED99EAF7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CF25CF-45DF-4640-8CA6-F83A654CDB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A45FFC-0532-4DE5-B502-2D0ACD2018AD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DF0CAE9-435C-4BB4-888B-4EA38E4837C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92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BCCBF63-DE67-463D-96C8-BA568BD890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335C378-8EF1-4665-BB60-211AAD9FAE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BA9A86E-480D-4C47-9E73-B67670F56826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26628" name="Group 4">
            <a:extLst>
              <a:ext uri="{FF2B5EF4-FFF2-40B4-BE49-F238E27FC236}">
                <a16:creationId xmlns:a16="http://schemas.microsoft.com/office/drawing/2014/main" id="{EA018CEA-1DC8-404A-A45D-F433889D712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6629" name="Rectangle 5">
              <a:extLst>
                <a:ext uri="{FF2B5EF4-FFF2-40B4-BE49-F238E27FC236}">
                  <a16:creationId xmlns:a16="http://schemas.microsoft.com/office/drawing/2014/main" id="{2440078F-9BBB-490A-9DD4-3F17966C8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6630" name="Rectangle 6">
              <a:extLst>
                <a:ext uri="{FF2B5EF4-FFF2-40B4-BE49-F238E27FC236}">
                  <a16:creationId xmlns:a16="http://schemas.microsoft.com/office/drawing/2014/main" id="{74B394D9-87BA-40C2-AB90-D50AD49A6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6631" name="Rectangle 7">
              <a:extLst>
                <a:ext uri="{FF2B5EF4-FFF2-40B4-BE49-F238E27FC236}">
                  <a16:creationId xmlns:a16="http://schemas.microsoft.com/office/drawing/2014/main" id="{50AB1FEE-9D7C-4A6A-84B7-97AF14A9B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6632" name="Rectangle 8">
              <a:extLst>
                <a:ext uri="{FF2B5EF4-FFF2-40B4-BE49-F238E27FC236}">
                  <a16:creationId xmlns:a16="http://schemas.microsoft.com/office/drawing/2014/main" id="{1243FDA4-6587-4504-9C14-A472545E1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6633" name="Rectangle 9">
              <a:extLst>
                <a:ext uri="{FF2B5EF4-FFF2-40B4-BE49-F238E27FC236}">
                  <a16:creationId xmlns:a16="http://schemas.microsoft.com/office/drawing/2014/main" id="{E6C13EDA-EDFB-4088-AB49-899AA39D0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6634" name="Rectangle 10">
              <a:extLst>
                <a:ext uri="{FF2B5EF4-FFF2-40B4-BE49-F238E27FC236}">
                  <a16:creationId xmlns:a16="http://schemas.microsoft.com/office/drawing/2014/main" id="{3A034B55-1FBB-4E7E-9DC9-3DFFE3128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6635" name="Rectangle 11">
              <a:extLst>
                <a:ext uri="{FF2B5EF4-FFF2-40B4-BE49-F238E27FC236}">
                  <a16:creationId xmlns:a16="http://schemas.microsoft.com/office/drawing/2014/main" id="{65586531-1748-4A1A-9D04-356EA381F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6636" name="Rectangle 12">
              <a:extLst>
                <a:ext uri="{FF2B5EF4-FFF2-40B4-BE49-F238E27FC236}">
                  <a16:creationId xmlns:a16="http://schemas.microsoft.com/office/drawing/2014/main" id="{BFF17489-2183-455D-93CA-768D27763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6637" name="Rectangle 13">
              <a:extLst>
                <a:ext uri="{FF2B5EF4-FFF2-40B4-BE49-F238E27FC236}">
                  <a16:creationId xmlns:a16="http://schemas.microsoft.com/office/drawing/2014/main" id="{4F3A128F-D6CD-4269-8C67-8F5F5026F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C56CD9C1-F682-4C8F-A7DA-D3593B3D6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E52F8841-6079-481B-8972-CCF65B07E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3EAB18EB-CCD4-42D3-865A-6EB017B862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95B80A8-A67A-49D2-A951-B6D4A3B1D1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1600" y="4459288"/>
            <a:ext cx="8863013" cy="2209800"/>
          </a:xfrm>
        </p:spPr>
        <p:txBody>
          <a:bodyPr/>
          <a:lstStyle/>
          <a:p>
            <a:pPr algn="ctr"/>
            <a:r>
              <a:rPr lang="pt-BR" altLang="pt-BR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anose="020E0705020206020404" pitchFamily="34" charset="0"/>
              </a:rPr>
              <a:t>23 - AJUDANDO OS POBRES A SE AJUDAREM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84786EAD-06C4-485A-B7B2-F553D02C6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549275"/>
            <a:ext cx="4967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Forte" panose="03060902040502070203" pitchFamily="66" charset="0"/>
              </a:rPr>
              <a:t>Ministério do Amor</a:t>
            </a:r>
          </a:p>
        </p:txBody>
      </p:sp>
      <p:pic>
        <p:nvPicPr>
          <p:cNvPr id="2053" name="Picture 5" descr="DSC00008">
            <a:extLst>
              <a:ext uri="{FF2B5EF4-FFF2-40B4-BE49-F238E27FC236}">
                <a16:creationId xmlns:a16="http://schemas.microsoft.com/office/drawing/2014/main" id="{01AE8080-8D61-460A-BFC4-0FE665AE6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2132013"/>
            <a:ext cx="2303463" cy="172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>
            <a:extLst>
              <a:ext uri="{FF2B5EF4-FFF2-40B4-BE49-F238E27FC236}">
                <a16:creationId xmlns:a16="http://schemas.microsoft.com/office/drawing/2014/main" id="{A4E8D6D2-6734-4087-A6C1-EB13173DD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7838"/>
            <a:ext cx="169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Ellen G White</a:t>
            </a:r>
          </a:p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Pr. Marcelo Carvalho</a:t>
            </a:r>
            <a:endParaRPr lang="pt-BR" alt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19CA2320-C1B4-4953-9824-7F5411D7C3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7C6DB8-93D1-4538-BCF2-AC5F89297484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B338303B-B8A8-41C5-9696-73FB1D1E6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832475"/>
          </a:xfrm>
        </p:spPr>
        <p:txBody>
          <a:bodyPr/>
          <a:lstStyle/>
          <a:p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Há homens e mulheres de grande coração, os quais meditam ansiosamente na situação dos pobres, e nos meios pelos quais possam ser aliviados.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718DFECB-3B94-47B5-BF91-DB8AA0620A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0163F3-F165-4692-9CD1-2CD7AF9E062A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4B648332-DBBA-412E-BB7D-87D2A70FB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640762" cy="5976938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Um problema para o qual muitos estão buscando uma solução é como os desempregados e os que não têm lar podem ser ajudados em obter as bênçãos comuns da providência de Deus e viver a vida que Ele intentava que o homem vivesse.  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DE4A6B3-105C-4934-A01B-29C4490911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B70A5D-BEF7-4E6C-9CA0-A119B2E8CEF1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127E093D-D27D-4119-94C5-B4B9825E4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052513"/>
            <a:ext cx="7991475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4. O que o Antigo Testamento nos ensina quanto à questão do trabalho e</a:t>
            </a:r>
          </a:p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do alívio aos pobres? (192: 4)</a:t>
            </a:r>
          </a:p>
        </p:txBody>
      </p:sp>
      <p:pic>
        <p:nvPicPr>
          <p:cNvPr id="11267" name="Picture 3" descr="DSC00008">
            <a:extLst>
              <a:ext uri="{FF2B5EF4-FFF2-40B4-BE49-F238E27FC236}">
                <a16:creationId xmlns:a16="http://schemas.microsoft.com/office/drawing/2014/main" id="{E9F7F3A3-D04D-4AFA-A94F-D390AC462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FCF29EA-8A15-440D-8EE2-62860EB702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168B9C-1B7D-42D0-921E-499F81CC6581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1BA2599B-6C89-4D51-B829-519D6731C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8324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No plano de Deus para Israel, toda família tinha um lar no campo, e terreno suficiente para o cultivo. Assim eram proporcionados tanto os meios como o incentivo para uma vida útil, industriosa e independente.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B294FE4-B475-4378-9E8A-CFE31B0EA8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512D7F-930C-4D66-93D4-0A7CE4C0ABFC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CA7B87C-69A7-4B99-956D-E1BB794A4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832475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E nenhuma medida humana jamais suplantou esse plano. A pobreza e a miséria que hoje existem se devem, em grande parte, ao fato de o mundo ter-se afastado dele. ...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DD55271-259B-42E3-A09F-9BA035E57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2A1C4A-D640-45B7-AD24-04FE1DABD138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15681D05-A89A-40EF-9D33-141DB5BB6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692150"/>
            <a:ext cx="7920038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5. Onde os pobres poderiam ganhar a subsistência e encontrar a saúde e a</a:t>
            </a:r>
          </a:p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felicidade que desconhecem? (193:5)</a:t>
            </a:r>
          </a:p>
        </p:txBody>
      </p:sp>
      <p:pic>
        <p:nvPicPr>
          <p:cNvPr id="12291" name="Picture 3" descr="DSC00008">
            <a:extLst>
              <a:ext uri="{FF2B5EF4-FFF2-40B4-BE49-F238E27FC236}">
                <a16:creationId xmlns:a16="http://schemas.microsoft.com/office/drawing/2014/main" id="{FA01655B-E245-4BB1-809F-A937063F7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7416D412-9745-4319-94AC-E656680AF3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CA60C0-C1FE-41BE-BA17-023B0D68309E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01964F66-AE84-4302-8C6B-ADF59CA54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7688"/>
            <a:ext cx="8964613" cy="6310312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 os pobres agora aglomerados nas cidades encontrassem habitações no campo, poderiam não somente ganhar a subsistência, mas encontrar a saúde e a felicidade que hoje desconhecem. Trabalho árduo, comida simples, estrita economia, muitas vezes durezas e privações, eis o que seria sua sorte.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0F055389-1F6A-4F59-B164-7A7056B0B1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8D84FB-6E7D-429D-BA1E-4499EE4AB1C4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0502EF80-09F3-46BB-9466-87397D4D0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832475"/>
          </a:xfrm>
        </p:spPr>
        <p:txBody>
          <a:bodyPr/>
          <a:lstStyle/>
          <a:p>
            <a:r>
              <a:rPr lang="pt-BR" altLang="pt-BR" sz="5100" b="1">
                <a:effectLst>
                  <a:outerShdw blurRad="38100" dist="38100" dir="2700000" algn="tl">
                    <a:srgbClr val="C0C0C0"/>
                  </a:outerShdw>
                </a:effectLst>
              </a:rPr>
              <a:t>Mas que bênçãos lhes seria deixar a cidade com suas atrações para o mal, sua agitação e crime, sua miséria e torpeza, para o sossego, a paz e pureza do campo! 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8E0533-A649-4217-8DD4-F50ADABDFD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8191AE-F351-44BA-8451-F215E6F44FC5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19862DB-9484-4560-9568-21AEFF70D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765175"/>
            <a:ext cx="7993062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6. Que verdadeiro trabalho missionário os agricultores cristãos podem realizar? (194:4)</a:t>
            </a:r>
          </a:p>
        </p:txBody>
      </p:sp>
      <p:pic>
        <p:nvPicPr>
          <p:cNvPr id="13315" name="Picture 3" descr="DSC00008">
            <a:extLst>
              <a:ext uri="{FF2B5EF4-FFF2-40B4-BE49-F238E27FC236}">
                <a16:creationId xmlns:a16="http://schemas.microsoft.com/office/drawing/2014/main" id="{3CDDC5A8-BDBC-4A99-BD7D-DF51B2963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5A91D004-7B26-4861-99B9-70134CB7B8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736361-5360-4AFB-BC20-4304BA070836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BCEF0103-EA81-41FB-B72F-5037DA911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04813"/>
            <a:ext cx="8640762" cy="6237287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Os agricultores cristãos podem fazer um verdadeiro trabalho missionário em ajudar os pobres a encontrar um lar no campo, e ensinar-lhes a lavrar o solo e torná-lo produtivo. Ensinai-os a servir-se dos instrumentos de agricultura, a cultivar as várias plantações, a formar pomares e cuidar deles.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5B40F60-8D78-4625-882F-94A126B970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3213" y="1844675"/>
            <a:ext cx="6019800" cy="2209800"/>
          </a:xfrm>
        </p:spPr>
        <p:txBody>
          <a:bodyPr/>
          <a:lstStyle/>
          <a:p>
            <a:pPr algn="ctr"/>
            <a:r>
              <a:rPr lang="pt-BR" altLang="pt-BR" sz="8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anose="020F0704030504030204" pitchFamily="34" charset="0"/>
              </a:rPr>
              <a:t>Prov. 22.6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629B761E-0D16-45D5-949F-926FE2F67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81359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Ensinar! Ensinar! Ensinar!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B94FD6E-0D6B-4E5E-ADFE-9C90EEA4D6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4438F1-3E9F-45AE-85A2-935EAAE8D5CD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05DCAEC-1DB1-45D7-85F1-97B1734BA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412875"/>
            <a:ext cx="80645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7. Em que "a verdadeira caridade" ajuda os homens? (196:2)</a:t>
            </a:r>
          </a:p>
        </p:txBody>
      </p:sp>
      <p:pic>
        <p:nvPicPr>
          <p:cNvPr id="14339" name="Picture 3" descr="DSC00008">
            <a:extLst>
              <a:ext uri="{FF2B5EF4-FFF2-40B4-BE49-F238E27FC236}">
                <a16:creationId xmlns:a16="http://schemas.microsoft.com/office/drawing/2014/main" id="{26264617-375E-434D-8D5E-8695F4F83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DB450DF3-8F2B-4C5D-B74F-066A47F94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66F7D-7D9B-4E19-A3FE-E6602033AF4E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54DFBB9D-5359-4506-8D03-3A671A4B0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832475"/>
          </a:xfrm>
        </p:spPr>
        <p:txBody>
          <a:bodyPr/>
          <a:lstStyle/>
          <a:p>
            <a:r>
              <a:rPr lang="pt-BR" altLang="pt-BR" sz="72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verdadeira caridade ajuda os homens a se ajudarem a si mesmos. ...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100BFA3-1F53-4A48-9B2F-0D5575277B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FEEE4B-CAB6-4030-9CBE-75360BA23C9C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21A70A66-8740-452F-BB12-97F3E12AF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981075"/>
            <a:ext cx="7920037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8. Muitas pessoas pobres administram mal seus ganhos e recursos. Em que</a:t>
            </a:r>
          </a:p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grau isso afeta a igreja? (198:1)</a:t>
            </a:r>
          </a:p>
        </p:txBody>
      </p:sp>
      <p:pic>
        <p:nvPicPr>
          <p:cNvPr id="15363" name="Picture 3" descr="DSC00008">
            <a:extLst>
              <a:ext uri="{FF2B5EF4-FFF2-40B4-BE49-F238E27FC236}">
                <a16:creationId xmlns:a16="http://schemas.microsoft.com/office/drawing/2014/main" id="{049857B8-2ECA-4817-8951-27A94DEAD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F30A6B2-304A-4B90-8903-586A661CB2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6EEB42-C7C3-45E3-865A-DF68A5FF944F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A2D1A1F3-481E-4D00-9014-A41F6D76D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6513" y="620713"/>
            <a:ext cx="8964613" cy="6237287"/>
          </a:xfrm>
        </p:spPr>
        <p:txBody>
          <a:bodyPr/>
          <a:lstStyle/>
          <a:p>
            <a:r>
              <a:rPr lang="pt-BR" altLang="pt-BR" sz="3800" b="1">
                <a:effectLst>
                  <a:outerShdw blurRad="38100" dist="38100" dir="2700000" algn="tl">
                    <a:srgbClr val="C0C0C0"/>
                  </a:outerShdw>
                </a:effectLst>
              </a:rPr>
              <a:t>Falta a muitos sábia administração e espírito de economia. Não pesam devidamente as coisas nem agem com cautela. Essas pessoas não deviam confiar em seu deficiente discernimento, mas aconselhar-se com seus irmãos experientes. Aqueles a quem falta discernimento e senso de economia muitas vezes não gostam de pedir conselho.</a:t>
            </a:r>
            <a:r>
              <a:rPr lang="pt-BR" altLang="pt-BR" sz="3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0AA0B8C-26C5-4678-AE1B-F43AE3093E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02A46C-416E-4E53-8718-420FA70CB5E0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91D00D17-2AFE-426F-A1B3-D2B022486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832475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Geralmente pensam que sabem como conduzir seus negócios temporais, e não sentem disposição de pedir conselho. Fazem maus negócios e sofrem em conseqüência.</a:t>
            </a:r>
            <a:endParaRPr lang="pt-BR" altLang="pt-BR" sz="4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EC731DFF-4203-4CEC-BD2D-12B8BE9F14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9EC29-BD87-4181-981F-AA7B5266163E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D284D5CF-9905-48C8-ABDA-F33EAB219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13787" cy="6237288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Seus irmãos sofrem também ao verem que eles sofrem, e os ajudam a sair da dificuldade. Sua má administração afeta a igreja. Retira do tesouro de Deus os meios que devem ser usados para a propagação da causa da verdade presente.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1128C1CE-0D38-4E25-88A3-888DA2F6FC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82C7D4-0FF5-4A4B-8931-FEA5A72ABFB9}" type="slidenum">
              <a:rPr lang="pt-BR" altLang="pt-BR"/>
              <a:pPr/>
              <a:t>26</a:t>
            </a:fld>
            <a:endParaRPr lang="pt-BR" altLang="pt-BR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D1B403B-5ABA-4B13-907E-51E31363A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07950" y="503238"/>
            <a:ext cx="9144000" cy="616585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Ajudar os pobres a se ajudarem e direcioná-los é responder positivamente ao chamado divino. Deus chama aqueles que têm responsabilidades e que possuem meios para ajudar os necessitados. Façamos o que Ele nos pede!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835CEB6-D7C6-4C57-9790-37A7DE7720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D5834B-CEF3-4C8F-A5FC-D2B6F0872778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5ACFDE64-C3B3-4CDD-80DA-9B6EF7A82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07950" y="5470525"/>
            <a:ext cx="9144000" cy="8382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Façamos o que Ele nos pede!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20141C89-EBDF-4839-8258-7133C0A3F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115888"/>
            <a:ext cx="1403350" cy="320675"/>
          </a:xfrm>
          <a:prstGeom prst="rect">
            <a:avLst/>
          </a:prstGeom>
          <a:gradFill rotWithShape="1">
            <a:gsLst>
              <a:gs pos="0">
                <a:schemeClr val="accent1">
                  <a:alpha val="9000"/>
                </a:schemeClr>
              </a:gs>
              <a:gs pos="100000">
                <a:schemeClr val="accent1">
                  <a:gamma/>
                  <a:shade val="46275"/>
                  <a:invGamma/>
                  <a:alpha val="11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500" b="1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FADMinas</a:t>
            </a:r>
            <a:endParaRPr lang="pt-BR" alt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18D3696A-8927-43DD-BD4F-13E63A110E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FB0D64-F144-499C-B6E4-D8FBAF7CD68D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1526915-30A8-43D8-BF1D-007353CB1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1"/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Se você dá a um necessitado um peixe, você mata sua fome por um momento. Mas se o ensina a pescar, você mata sua fome para o resto de sua vida. Assim devemos guiar os necessitados.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92F583C-CB61-40C5-BA53-684AA28AA0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7FCE10-9FD8-4C5B-9683-98B30A5ECCD6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837E675-3E89-49BE-B7E4-1940C0AFE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765175"/>
            <a:ext cx="8208962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1. Com que palavras Ellen White recomenda a cada igreja o Ministério do</a:t>
            </a:r>
          </a:p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Amor? (191:1)</a:t>
            </a:r>
          </a:p>
        </p:txBody>
      </p:sp>
      <p:pic>
        <p:nvPicPr>
          <p:cNvPr id="5124" name="Picture 4" descr="DSC00008">
            <a:extLst>
              <a:ext uri="{FF2B5EF4-FFF2-40B4-BE49-F238E27FC236}">
                <a16:creationId xmlns:a16="http://schemas.microsoft.com/office/drawing/2014/main" id="{58A4FC4B-FD5D-455F-8882-7F445D5C0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CE7806D0-45C8-4BBA-AD3C-FFC39E3F93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14D806-35E1-42F7-A872-C8AEB3B38F31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1C53B36-4240-4E5C-9CDB-08963B755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8324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Homens e mulheres de Deus, pessoas de discernimento e sabedoria, devem ser designados para cuidar dos pobres e necessitados, dando o primeiro lugar aos domésticos da fé. Essas pessoas devem relatar à igreja, e aconselharem-se quanto ao que deve ser feito.</a:t>
            </a:r>
            <a:r>
              <a:rPr lang="pt-BR" alt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B073304-4010-4386-B430-830666BDD4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E22A4F-64DE-4015-B5D2-15A1F56895AA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872F6AF6-6477-43C4-815D-39DD302AB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962150"/>
            <a:ext cx="79914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2. Como ajudar os pobres a se ajudarem? </a:t>
            </a:r>
          </a:p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(191:2)</a:t>
            </a:r>
          </a:p>
        </p:txBody>
      </p:sp>
      <p:pic>
        <p:nvPicPr>
          <p:cNvPr id="9219" name="Picture 3" descr="DSC00008">
            <a:extLst>
              <a:ext uri="{FF2B5EF4-FFF2-40B4-BE49-F238E27FC236}">
                <a16:creationId xmlns:a16="http://schemas.microsoft.com/office/drawing/2014/main" id="{16C0CEF2-D23D-4AD0-BA25-1BF995B8E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2DE7D028-59F6-4649-9E99-24C2EBCF40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CC4031-215F-4F6D-930A-876E3C84CDE4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3BE75DC-6702-472A-8320-C1B1507A8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" y="476250"/>
            <a:ext cx="8964613" cy="6121400"/>
          </a:xfrm>
        </p:spPr>
        <p:txBody>
          <a:bodyPr/>
          <a:lstStyle/>
          <a:p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Em vez de animar os pobres a pensarem que podem receber sua comida e bebida de graça, ou quase de graça, precisamos colocá-los em situação de se ajudarem a si mesmos. Devemos esforçar-nos por prover-lhes trabalho e, se necessário, ensiná-los a trabalhar. Ensine-se os membros de famílias pobres a cozinhar, a fazer e remendar suas roupas, e cuidar devidamente do lar.</a:t>
            </a:r>
            <a:endParaRPr lang="pt-BR" altLang="pt-BR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7E68D5A-B841-446F-A384-F10700189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CC5DB4-E0AA-44E6-8EB0-CB8058C9C478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5ED246FE-7AC8-43A1-A773-9777EE3CD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8324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Ensine-se aos rapazes e meninas, de maneira cabal, algum ofício ou ocupação útil. Precisamos educar os pobres a dependerem de si mesmos. Isto será real auxílio, pois não somente os faz capazes de se manterem por si, como os habilitará a ajudarem aos outros.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B1D0F37-AE43-4D37-8B81-AABCEF93F7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A52526-983C-451C-B8F5-B9678565A68F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5EB07A81-D469-4612-9979-2D6A6CCB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08113"/>
            <a:ext cx="80645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3. O que fazem homens e mulheres de coração grande? (192:2)</a:t>
            </a:r>
          </a:p>
        </p:txBody>
      </p:sp>
      <p:pic>
        <p:nvPicPr>
          <p:cNvPr id="10243" name="Picture 3" descr="DSC00008">
            <a:extLst>
              <a:ext uri="{FF2B5EF4-FFF2-40B4-BE49-F238E27FC236}">
                <a16:creationId xmlns:a16="http://schemas.microsoft.com/office/drawing/2014/main" id="{CD938401-FB84-48C8-BFF2-804CBFDEA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6">
      <a:dk1>
        <a:srgbClr val="000000"/>
      </a:dk1>
      <a:lt1>
        <a:srgbClr val="FFFFFF"/>
      </a:lt1>
      <a:dk2>
        <a:srgbClr val="000000"/>
      </a:dk2>
      <a:lt2>
        <a:srgbClr val="9900FF"/>
      </a:lt2>
      <a:accent1>
        <a:srgbClr val="9933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ADFF"/>
      </a:accent5>
      <a:accent6>
        <a:srgbClr val="8A8AE7"/>
      </a:accent6>
      <a:hlink>
        <a:srgbClr val="9966FF"/>
      </a:hlink>
      <a:folHlink>
        <a:srgbClr val="CCCCFF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9900FF"/>
        </a:lt2>
        <a:accent1>
          <a:srgbClr val="9933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ADFF"/>
        </a:accent5>
        <a:accent6>
          <a:srgbClr val="8A8A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00"/>
        </a:dk1>
        <a:lt1>
          <a:srgbClr val="FFFFFF"/>
        </a:lt1>
        <a:dk2>
          <a:srgbClr val="000000"/>
        </a:dk2>
        <a:lt2>
          <a:srgbClr val="9900FF"/>
        </a:lt2>
        <a:accent1>
          <a:srgbClr val="9933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ADFF"/>
        </a:accent5>
        <a:accent6>
          <a:srgbClr val="8A8AE7"/>
        </a:accent6>
        <a:hlink>
          <a:srgbClr val="99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5">
        <a:dk1>
          <a:srgbClr val="000000"/>
        </a:dk1>
        <a:lt1>
          <a:srgbClr val="FFFFFF"/>
        </a:lt1>
        <a:dk2>
          <a:srgbClr val="000000"/>
        </a:dk2>
        <a:lt2>
          <a:srgbClr val="9900FF"/>
        </a:lt2>
        <a:accent1>
          <a:srgbClr val="9933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ADFF"/>
        </a:accent5>
        <a:accent6>
          <a:srgbClr val="8A8AE7"/>
        </a:accent6>
        <a:hlink>
          <a:srgbClr val="9966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6">
        <a:dk1>
          <a:srgbClr val="000000"/>
        </a:dk1>
        <a:lt1>
          <a:srgbClr val="FFFFFF"/>
        </a:lt1>
        <a:dk2>
          <a:srgbClr val="000000"/>
        </a:dk2>
        <a:lt2>
          <a:srgbClr val="9900FF"/>
        </a:lt2>
        <a:accent1>
          <a:srgbClr val="9933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ADFF"/>
        </a:accent5>
        <a:accent6>
          <a:srgbClr val="8A8AE7"/>
        </a:accent6>
        <a:hlink>
          <a:srgbClr val="9966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42</TotalTime>
  <Words>878</Words>
  <Application>Microsoft Office PowerPoint</Application>
  <PresentationFormat>Apresentação na tela (4:3)</PresentationFormat>
  <Paragraphs>62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7" baseType="lpstr">
      <vt:lpstr>Arial</vt:lpstr>
      <vt:lpstr>Times New Roman</vt:lpstr>
      <vt:lpstr>Wingdings</vt:lpstr>
      <vt:lpstr>Arial Black</vt:lpstr>
      <vt:lpstr>Copperplate Gothic Bold</vt:lpstr>
      <vt:lpstr>Forte</vt:lpstr>
      <vt:lpstr>Arial Rounded MT Bold</vt:lpstr>
      <vt:lpstr>Georgia</vt:lpstr>
      <vt:lpstr>Bookman Old Style</vt:lpstr>
      <vt:lpstr>Pixel</vt:lpstr>
      <vt:lpstr>23 - AJUDANDO OS POBRES A SE AJUDAREM</vt:lpstr>
      <vt:lpstr>Prov. 22.6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23- AJUDANDO OS POBRES A SE AJUDAREM</dc:title>
  <dc:creator>MARCELO AUGUSTO DE CARVALHO</dc:creator>
  <cp:lastModifiedBy>Pr. Marcelo Carvalho</cp:lastModifiedBy>
  <cp:revision>23</cp:revision>
  <dcterms:created xsi:type="dcterms:W3CDTF">2004-11-16T12:18:16Z</dcterms:created>
  <dcterms:modified xsi:type="dcterms:W3CDTF">2019-11-21T12:24:45Z</dcterms:modified>
</cp:coreProperties>
</file>