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sldIdLst>
    <p:sldId id="256" r:id="rId2"/>
    <p:sldId id="292" r:id="rId3"/>
    <p:sldId id="258" r:id="rId4"/>
    <p:sldId id="276" r:id="rId5"/>
    <p:sldId id="293" r:id="rId6"/>
    <p:sldId id="294" r:id="rId7"/>
    <p:sldId id="279" r:id="rId8"/>
    <p:sldId id="295" r:id="rId9"/>
    <p:sldId id="281" r:id="rId10"/>
    <p:sldId id="309" r:id="rId11"/>
    <p:sldId id="310" r:id="rId12"/>
    <p:sldId id="283" r:id="rId13"/>
    <p:sldId id="299" r:id="rId14"/>
    <p:sldId id="300" r:id="rId15"/>
    <p:sldId id="285" r:id="rId16"/>
    <p:sldId id="301" r:id="rId17"/>
    <p:sldId id="302" r:id="rId18"/>
    <p:sldId id="311" r:id="rId19"/>
    <p:sldId id="287" r:id="rId20"/>
    <p:sldId id="303" r:id="rId21"/>
    <p:sldId id="289" r:id="rId22"/>
    <p:sldId id="305" r:id="rId23"/>
    <p:sldId id="312" r:id="rId24"/>
    <p:sldId id="291" r:id="rId25"/>
    <p:sldId id="307" r:id="rId26"/>
    <p:sldId id="308" r:id="rId27"/>
    <p:sldId id="260" r:id="rId28"/>
    <p:sldId id="313" r:id="rId2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FA481078-D70F-49C1-9A33-DB87918787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6625EB2-16BC-4DC9-BFBD-B0822E82FAA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CE18BC58-16D8-4E98-90F7-8F2950CFF28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D3EC26CC-FF7E-4A3D-A3EB-4B6A832F85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3EF6E71A-2255-4981-91A1-0077F6AFA1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8A4CEEA8-BB4E-4DA5-A72C-02E54FF312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FD880F-D254-4CB3-9F47-EE3AB25A064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FE737F55-125E-4C24-A55F-16459FA7A7C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0963" name="Rectangle 3">
              <a:extLst>
                <a:ext uri="{FF2B5EF4-FFF2-40B4-BE49-F238E27FC236}">
                  <a16:creationId xmlns:a16="http://schemas.microsoft.com/office/drawing/2014/main" id="{A49EA0E2-E326-4A4C-BEA7-1E8B57932D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40964" name="Rectangle 4">
              <a:extLst>
                <a:ext uri="{FF2B5EF4-FFF2-40B4-BE49-F238E27FC236}">
                  <a16:creationId xmlns:a16="http://schemas.microsoft.com/office/drawing/2014/main" id="{C0E9E520-2126-4705-B311-BAAB354B23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0965" name="Group 5">
              <a:extLst>
                <a:ext uri="{FF2B5EF4-FFF2-40B4-BE49-F238E27FC236}">
                  <a16:creationId xmlns:a16="http://schemas.microsoft.com/office/drawing/2014/main" id="{88CE68B1-162F-44E1-B9E7-EF56160628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0966" name="Rectangle 6">
                <a:extLst>
                  <a:ext uri="{FF2B5EF4-FFF2-40B4-BE49-F238E27FC236}">
                    <a16:creationId xmlns:a16="http://schemas.microsoft.com/office/drawing/2014/main" id="{4F0E2D65-FCC9-4E84-A70A-B7E7A4DA9E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7" name="Rectangle 7">
                <a:extLst>
                  <a:ext uri="{FF2B5EF4-FFF2-40B4-BE49-F238E27FC236}">
                    <a16:creationId xmlns:a16="http://schemas.microsoft.com/office/drawing/2014/main" id="{F25408E2-EC95-4E44-88DE-7128819563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8" name="Rectangle 8">
                <a:extLst>
                  <a:ext uri="{FF2B5EF4-FFF2-40B4-BE49-F238E27FC236}">
                    <a16:creationId xmlns:a16="http://schemas.microsoft.com/office/drawing/2014/main" id="{07139A6C-8385-4498-A7EC-439D0487CC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69" name="Rectangle 9">
                <a:extLst>
                  <a:ext uri="{FF2B5EF4-FFF2-40B4-BE49-F238E27FC236}">
                    <a16:creationId xmlns:a16="http://schemas.microsoft.com/office/drawing/2014/main" id="{7DBDA121-C9D6-4C9A-BB1F-180D9F1EC6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0" name="Rectangle 10">
                <a:extLst>
                  <a:ext uri="{FF2B5EF4-FFF2-40B4-BE49-F238E27FC236}">
                    <a16:creationId xmlns:a16="http://schemas.microsoft.com/office/drawing/2014/main" id="{79882544-FD19-4C1E-BF30-59205472AD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1" name="Rectangle 11">
                <a:extLst>
                  <a:ext uri="{FF2B5EF4-FFF2-40B4-BE49-F238E27FC236}">
                    <a16:creationId xmlns:a16="http://schemas.microsoft.com/office/drawing/2014/main" id="{2289F3AD-F6AA-4106-9E4E-F56A08E9FA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2" name="Rectangle 12">
                <a:extLst>
                  <a:ext uri="{FF2B5EF4-FFF2-40B4-BE49-F238E27FC236}">
                    <a16:creationId xmlns:a16="http://schemas.microsoft.com/office/drawing/2014/main" id="{54ADA43E-C4E9-494C-BB88-64777460B4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3" name="Rectangle 13">
                <a:extLst>
                  <a:ext uri="{FF2B5EF4-FFF2-40B4-BE49-F238E27FC236}">
                    <a16:creationId xmlns:a16="http://schemas.microsoft.com/office/drawing/2014/main" id="{A2498BD8-DFA8-4F9E-8CCC-82ED1D2DC5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4" name="Rectangle 14">
                <a:extLst>
                  <a:ext uri="{FF2B5EF4-FFF2-40B4-BE49-F238E27FC236}">
                    <a16:creationId xmlns:a16="http://schemas.microsoft.com/office/drawing/2014/main" id="{0B792F52-13B1-4B98-B4D7-DC03C1AA3D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5" name="Rectangle 15">
                <a:extLst>
                  <a:ext uri="{FF2B5EF4-FFF2-40B4-BE49-F238E27FC236}">
                    <a16:creationId xmlns:a16="http://schemas.microsoft.com/office/drawing/2014/main" id="{E5233B9C-3A63-44FA-9CBD-91376B3A3E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976" name="Rectangle 16">
            <a:extLst>
              <a:ext uri="{FF2B5EF4-FFF2-40B4-BE49-F238E27FC236}">
                <a16:creationId xmlns:a16="http://schemas.microsoft.com/office/drawing/2014/main" id="{84701580-3328-477C-B548-D2F16D65B6B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1FBE8E21-9B3F-4685-8FB3-3FD58F40C6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E5CCB39E-D799-4C4D-A09E-9D8D950E2C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C3C75CE-B4ED-4A33-9B93-3FDDC701AA2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16540C8B-2F84-4AF9-B400-97FC24A241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07C293E4-0747-4FD2-BC05-447C6CB0A3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501CBE-A0EC-4C2A-9CE1-4D21470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DEC0DC-4D62-41E8-9449-1DCEED358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51FE7A-6D2C-43F0-A48C-AE7C8650A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0F58CD-83AE-4352-903E-B2B0744C8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CEDE56-46D2-4549-9BC8-7A28F3A9F27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BEBF577-377F-439A-8AEB-5A8C6445CB2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510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BBC816-4FFF-4F25-BDFD-E4A87B191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60DE1F-3777-4B2D-AC25-C143050777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2B1051-E3AA-410D-99BC-430A5DCB2C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0CEB30-920E-4AB6-9335-F35B940E6D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DEFAB6-AF15-4D49-9A74-2E6399169FF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1FD0073F-45EE-4B5E-899E-058E5D67262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23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8FB3-D39B-4771-8C66-27603092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9A3AC1-7EA8-4A95-AA89-2E11DC81D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5FDB168-E181-4B1F-87F2-9EA9D74B31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2081AE-6B3F-470B-8405-CA66CCCCC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10EF61-E158-45BD-A2D3-2350D5038E9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74328A3-46A0-4C79-BC44-D3E38983DC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0494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C63CD-646A-474E-BE96-FFFEEBCE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DD40D2-BCE2-42C7-B5D2-D3BFFC13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19C52F1-2173-4784-AAF2-D33C3C5A6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2EE18E-9925-458E-9E1A-BA34C6C02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EF7E5F-8832-4D75-9975-A2F21557315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DE9D53A0-93C6-424C-A4D8-730AC432C30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136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0F960-7DA0-4524-98FE-FF55EF514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4A4787-FC91-46BF-A009-5592477EA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F2B13C-408B-430D-8F1E-7C4042FF8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2A47D4-8435-441C-80B8-B9A35584E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A4FFC1-B191-461E-BFEF-EC974D902A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FE4C57-395B-4C3E-A4F5-5362DC0C3F1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080B9BC-DD59-4991-9B5D-8D5E21FCAB1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084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DE244-B03A-4E6F-8A63-D062AD1E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76AA0B-8DF4-4D83-B8FC-60C60A1FB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FE7653-56F6-4CDB-BA46-3A262560E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55196EB-E39F-42F6-8E72-E416B22A0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71EF393-9064-41F6-B01B-9818A0866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61CA21C-068F-4F8C-95C6-B97C0DEF1C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E21A2AE-7C61-4A5D-9710-C9F1F064C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06112D-6E96-47B5-BB28-25452BA4077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67B66762-97F3-472B-8133-99FD801816A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525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C6077E-F897-45FD-B730-6D77AF1A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3B0D9A-8127-4050-B73A-753ADA2DC2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78A8D3-7CBD-473E-9284-2EA559B253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C8964F-8A76-4906-8ADA-1258FD953FD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0213EB2-2817-49D7-8104-687065B0F25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346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BD12EA1-80F0-45C7-BC4A-79F7A77FB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8F592FAE-94C0-4309-9A68-7C72A5B69E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55C0CB-EB33-4F2B-BFFA-78E6D0ECA79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1FAC7-964C-4FDD-870F-3AF9023C92C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331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327D-27C7-44F7-9C15-CE6D0EC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E32282-C703-4DC4-AF41-64C345725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969D33-BAA6-429A-8984-BF3B8905C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E9241-3F3F-4E17-A3F6-57E850E1F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8BE109-059D-460A-B6C8-61661BB7A8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16599D-A6A9-4EE6-BD98-3B6FDE0CB70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4E7D8A3-0150-40C7-8F4C-70A2C5CE31E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602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27DEF-6B86-4F27-99F4-38B72C95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A6EADD-FB65-443B-8FE2-0437C5BD5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312ADD-5F62-487D-9469-B5962E701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AE8384-13A0-4BD9-9A8B-4E727D00B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271102-0735-4F44-9639-AC6A95298E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98BEDB-90E2-49DE-B58A-89892FC6987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9E3ED1-6427-4982-A71B-E6571E2BCF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265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2FC03D0-650E-4CBB-B086-3D7064D527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EBAD4B78-BB20-4A70-988D-95A8CBB1FF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F6A54A06-4D1A-4484-BFAA-72909E3F6E19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39940" name="Group 4">
            <a:extLst>
              <a:ext uri="{FF2B5EF4-FFF2-40B4-BE49-F238E27FC236}">
                <a16:creationId xmlns:a16="http://schemas.microsoft.com/office/drawing/2014/main" id="{9755121E-C619-4626-AE14-6E4050E122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9941" name="Rectangle 5">
              <a:extLst>
                <a:ext uri="{FF2B5EF4-FFF2-40B4-BE49-F238E27FC236}">
                  <a16:creationId xmlns:a16="http://schemas.microsoft.com/office/drawing/2014/main" id="{44345051-EAD3-4660-B680-EA5D550C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9942" name="Rectangle 6">
              <a:extLst>
                <a:ext uri="{FF2B5EF4-FFF2-40B4-BE49-F238E27FC236}">
                  <a16:creationId xmlns:a16="http://schemas.microsoft.com/office/drawing/2014/main" id="{94D599DE-D466-4988-BC4D-79A9C91C3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9943" name="Rectangle 7">
              <a:extLst>
                <a:ext uri="{FF2B5EF4-FFF2-40B4-BE49-F238E27FC236}">
                  <a16:creationId xmlns:a16="http://schemas.microsoft.com/office/drawing/2014/main" id="{320DE209-75C6-4156-A7C0-94B1AC79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9944" name="Rectangle 8">
              <a:extLst>
                <a:ext uri="{FF2B5EF4-FFF2-40B4-BE49-F238E27FC236}">
                  <a16:creationId xmlns:a16="http://schemas.microsoft.com/office/drawing/2014/main" id="{C734C591-414F-454F-BFB3-911C94E02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9945" name="Rectangle 9">
              <a:extLst>
                <a:ext uri="{FF2B5EF4-FFF2-40B4-BE49-F238E27FC236}">
                  <a16:creationId xmlns:a16="http://schemas.microsoft.com/office/drawing/2014/main" id="{79DB71DB-45B1-4458-A4DF-154061E06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9946" name="Rectangle 10">
              <a:extLst>
                <a:ext uri="{FF2B5EF4-FFF2-40B4-BE49-F238E27FC236}">
                  <a16:creationId xmlns:a16="http://schemas.microsoft.com/office/drawing/2014/main" id="{E862A3EB-302E-4FB7-85A2-FD16AF34D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39947" name="Rectangle 11">
              <a:extLst>
                <a:ext uri="{FF2B5EF4-FFF2-40B4-BE49-F238E27FC236}">
                  <a16:creationId xmlns:a16="http://schemas.microsoft.com/office/drawing/2014/main" id="{F7EB7394-9F52-49AD-92EA-30F692177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39948" name="Rectangle 12">
              <a:extLst>
                <a:ext uri="{FF2B5EF4-FFF2-40B4-BE49-F238E27FC236}">
                  <a16:creationId xmlns:a16="http://schemas.microsoft.com/office/drawing/2014/main" id="{BC17A745-32FD-4EC8-8DBB-E04EFF0DE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39949" name="Rectangle 13">
              <a:extLst>
                <a:ext uri="{FF2B5EF4-FFF2-40B4-BE49-F238E27FC236}">
                  <a16:creationId xmlns:a16="http://schemas.microsoft.com/office/drawing/2014/main" id="{72B268CB-2941-4D48-92FB-6C0CA2C77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39950" name="Rectangle 14">
            <a:extLst>
              <a:ext uri="{FF2B5EF4-FFF2-40B4-BE49-F238E27FC236}">
                <a16:creationId xmlns:a16="http://schemas.microsoft.com/office/drawing/2014/main" id="{7A177BCB-0905-422A-A4A2-6EEA9812E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9951" name="Rectangle 15">
            <a:extLst>
              <a:ext uri="{FF2B5EF4-FFF2-40B4-BE49-F238E27FC236}">
                <a16:creationId xmlns:a16="http://schemas.microsoft.com/office/drawing/2014/main" id="{E0B6D815-D298-47CD-AB06-C577C6041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C65D818D-3F25-48C8-9E7B-7BDB89A046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D731D93-4DED-42D1-99DC-1A4DBDC9D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4459288"/>
            <a:ext cx="8180387" cy="2209800"/>
          </a:xfrm>
        </p:spPr>
        <p:txBody>
          <a:bodyPr/>
          <a:lstStyle/>
          <a:p>
            <a:pPr algn="ctr"/>
            <a:r>
              <a:rPr lang="pt-BR" altLang="pt-BR" sz="4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25- NOSSO DEVER PARA COM OS DESAFORTUNADOS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417F13BC-AA56-4D7C-8FFF-CC998A02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333375"/>
            <a:ext cx="511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4" name="Picture 6" descr="DSC00599">
            <a:extLst>
              <a:ext uri="{FF2B5EF4-FFF2-40B4-BE49-F238E27FC236}">
                <a16:creationId xmlns:a16="http://schemas.microsoft.com/office/drawing/2014/main" id="{4CCF6717-6A6D-4D64-88D6-50F6B937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0"/>
            <a:ext cx="15113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C3F5CE9D-1CB9-489A-B433-1F0412345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7BD66D6-F480-4693-A47F-9B3AB1880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13F084-803C-4092-9EB3-559F000A4B43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9241DB52-3774-4E40-BEA4-38A09236E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entanto é bastante certo que o orgulho de posição que prevalece no mundo e a opressão aos pobres, existe também entre os professos seguidores de Cristo. No que respeita a muitos a simpatia que devia ser manifestada em plena medida para com a humanidade parece gélida.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E2F976B-F7FE-4FC5-8B9F-A7FF56332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2220C9-033C-4B47-8991-EFFA37F86D0C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1F01577-0D7A-430A-98A5-0C31AA7F3A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476250"/>
            <a:ext cx="8964613" cy="612140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homens se apropriam de dons que lhes haviam sido confiados para com eles abençoar a outros. Os ricos oprimem os pobres e usam os meios assim obtidos para satisfazerem o orgulho e o amor da ostentação até mesmo na casa de Deus. ... Não fora haver o Senhor revelado o Seu amor aos pobres, humildes e contritos de coração, este mundo seria um triste lugar para o pobre.</a:t>
            </a:r>
            <a:r>
              <a:rPr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8EDF9E-7C5E-4EE6-95EC-D66C0B3A74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5DF803-07A8-42AD-ADF2-E979E3EA2F7E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5764C41-48C1-43F5-91DF-4E024A9B2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74713"/>
            <a:ext cx="78486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Que faz o Céu com nossas negligências em atender o irmão necessitado?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(208:2)</a:t>
            </a:r>
          </a:p>
        </p:txBody>
      </p:sp>
      <p:pic>
        <p:nvPicPr>
          <p:cNvPr id="26627" name="Picture 3" descr="DSC00599">
            <a:extLst>
              <a:ext uri="{FF2B5EF4-FFF2-40B4-BE49-F238E27FC236}">
                <a16:creationId xmlns:a16="http://schemas.microsoft.com/office/drawing/2014/main" id="{F6E5104F-1B6A-4324-B1A1-102567640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EF84792-F79C-4E13-BC28-11B58D84C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43BC9F-8E70-4122-969A-6F4C207DF997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F4FD997-BAB9-45A8-A449-F35127681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7688"/>
            <a:ext cx="8640762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Qualquer negligência da parte dos que se dizem seguidores de Cristo, uma falha em aliviar as necessidades do irmão ou irmã que está levando o jugo da pobreza e opressão, é registrada nos livros do Céu como feita a Cristo na pessoa de Seus santos.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E05832D-371A-4B27-BD02-8364F84CD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7E0F0-D300-42F1-8437-B1EAF3B8B342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6A457F3-4B15-4F40-B8F7-34FD64ED0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 ajuste de contas o Senhor terá com muitos, sim, muitos, que apresentam as palavras de Cristo a outros mas deixam de manifestar terna simpatia e consideração por um irmão na fé menos afortunado e menos bem-sucedido que eles.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13429C-FEBD-4627-81A8-77E277A6F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E4201-CEC1-433C-A181-D22F0A91666B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BCFB177-BA7B-474D-AC73-94EB11D7A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341438"/>
            <a:ext cx="82804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Que tipo de prova Ellen White viu que Deus mandaria a Seu povo? (209:1)</a:t>
            </a:r>
          </a:p>
        </p:txBody>
      </p:sp>
      <p:pic>
        <p:nvPicPr>
          <p:cNvPr id="27651" name="Picture 3" descr="DSC00599">
            <a:extLst>
              <a:ext uri="{FF2B5EF4-FFF2-40B4-BE49-F238E27FC236}">
                <a16:creationId xmlns:a16="http://schemas.microsoft.com/office/drawing/2014/main" id="{1951CDDB-C17F-4A72-89F7-CFF173FAC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E430539B-F78C-4E61-9C48-754A1CA0B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F46BA8-9ECE-4877-BC06-535359086660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1B9A6E6-9409-406F-8BEE-9ABE089CE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260350"/>
            <a:ext cx="8964613" cy="6453188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Anos atrás, foi-me mostrado que o povo de Deus havia de ser provado na questão de estabelecer lares para os desabrigados; que haveria muitos destituídos de lar, em conseqüência de crerem na verdade. Pela oposição e perseguições, crentes ficariam sem abrigo, e seria dever dos que têm lar abrir completamente a porta aos que não o têm.</a:t>
            </a:r>
            <a:endParaRPr lang="pt-BR" altLang="pt-BR" sz="3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AF9FA3D-B60E-44E4-8830-68F46A42E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F7A7A0-D28E-4B5B-A4DF-B0D09C8A9B89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0CCFDD06-5EC2-4FA1-8740-AF1D9C676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620713"/>
            <a:ext cx="9109076" cy="5832475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Mais recentemente me foi mostrado que Deus haveria de provar Seu povo professo com referência a essa questão. Cristo, por nossa causa Se tornou pobre para que nós, por Sua pobreza, enriquecêssemos. Fez sacrifício para que pudesse prover um lar aos peregrinos e forasteiros que, neste mundo, buscavam uma pátria melhor, isto é, a celestial.</a:t>
            </a:r>
            <a:r>
              <a:rPr lang="pt-BR" altLang="pt-BR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0246F11-EBAA-4490-8126-B63083A546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01076E-D2B2-42F5-94CF-98B422F62AD5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BE9256C-7F0A-47CC-A646-418AF87E9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38175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Deveriam os objetos de Sua graça, que esperam ser herdeiros da imortalidade, recusar-se a dividir seu lar com os desabrigados e necessitados, ou relutar em fazê-lo? Deveríamos nós, que somos discípulos de Jesus, recusar a estranhos a entrada em nossa porta porque os mesmos não se acham familiarizados com os seus habitantes?</a:t>
            </a: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470981A-263E-46AE-9D24-6C1463F0AE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542A1E-012C-4A92-AAEF-1B9A0DD2EFF6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5D23B2D-A735-4AFF-BDBD-DF457C0B7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20713"/>
            <a:ext cx="7993063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Como Deus considera o fato de nos esquivarmos de levar as visitas da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igreja para almoçarem em nossa casa? (210:1)</a:t>
            </a:r>
          </a:p>
        </p:txBody>
      </p:sp>
      <p:pic>
        <p:nvPicPr>
          <p:cNvPr id="28675" name="Picture 3" descr="DSC00599">
            <a:extLst>
              <a:ext uri="{FF2B5EF4-FFF2-40B4-BE49-F238E27FC236}">
                <a16:creationId xmlns:a16="http://schemas.microsoft.com/office/drawing/2014/main" id="{0FD56DA8-DAE5-4569-B0DD-903DA3C66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39C5F6F-B820-42C0-B8CA-AA7712D78E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44813" y="1773238"/>
            <a:ext cx="6019800" cy="2209800"/>
          </a:xfrm>
        </p:spPr>
        <p:txBody>
          <a:bodyPr/>
          <a:lstStyle/>
          <a:p>
            <a:pPr algn="ctr"/>
            <a:r>
              <a:rPr lang="pt-BR" altLang="pt-BR" sz="74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Jó 29. 12-16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20C2459-3F91-4584-A527-F87C7CD7D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2CCB45-3F4F-4469-BC37-E5F3870E595B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92D2432-723D-4726-A1D3-8CCAC15EAF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404813"/>
            <a:ext cx="8964613" cy="6337300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Deus fará a igreja de _ responsável, como um corpo, pela conduta errônea de seus membros. Se um espírito egoísta e contrário à simpatia se permite existir em qualquer de seus membros para com os </a:t>
            </a:r>
            <a:r>
              <a:rPr lang="pt-BR" alt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desafortunados</a:t>
            </a: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, as viúvas, os órfãos, os cegos, os coxos ou que são enfermos no corpo e na mente, Ele esconderá Sua face de Seu povo até que cumpram o seu dever e removam o erro de seu meio.</a:t>
            </a:r>
            <a:r>
              <a:rPr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48C46B-FD24-4B7E-8523-D3ED5DD584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2650A9-2740-4034-B542-A280B7BB4345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C5A51C3-F7A7-4B3F-9628-8181DF9F5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484313"/>
            <a:ext cx="7416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Que devemos fazer para Deus atender nossas orações? (211)</a:t>
            </a:r>
          </a:p>
        </p:txBody>
      </p:sp>
      <p:pic>
        <p:nvPicPr>
          <p:cNvPr id="29699" name="Picture 3" descr="DSC00599">
            <a:extLst>
              <a:ext uri="{FF2B5EF4-FFF2-40B4-BE49-F238E27FC236}">
                <a16:creationId xmlns:a16="http://schemas.microsoft.com/office/drawing/2014/main" id="{521B216A-B196-490A-AB64-CE2489026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124A678-6357-4722-A3B7-DAAFFD59C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5271D-0FB4-4A54-983B-FF03CFD9AE10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18FE164-F0A6-47D5-9B75-AC183BE725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qualquer que professe o nome de Cristo represente mal o seu Salvador a ponto de descuidar de seu dever para com os aflitos, ou se de qualquer maneira procure tirar a vantagem para si mesmo do mal dos desafortunados, e assim subtrair-lhes recursos, o Senhor torna a igreja responsável...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ECA4465-C8F0-418E-B364-EA08013388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2FCEA-DD9D-4B3E-91DA-EA9E0E074F10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A2E6825-B919-4C28-BFCB-C418672BA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pelo pecado de seus membros até que tenham feito tudo que puderem para remediar o mal existente. Ele não atentará para a oração de Seu povo enquanto o órfão, o desprotegido, o coxo, o cego e os enfermos forem negligenciados entre eles.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716FE76-5C41-4AF2-9FC5-F93A97BF2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A7A15-A3F5-4120-B267-570E0953E4DD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60844233-80C7-4385-B59A-9345CCB5D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908050"/>
            <a:ext cx="7993063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Como Cristo considera os atos de benevolência feitos para com os desafortunados, cegos, coxos, enfermos, viúvas e órfãos? (210: 2)</a:t>
            </a:r>
          </a:p>
        </p:txBody>
      </p:sp>
      <p:pic>
        <p:nvPicPr>
          <p:cNvPr id="30723" name="Picture 3" descr="DSC00599">
            <a:extLst>
              <a:ext uri="{FF2B5EF4-FFF2-40B4-BE49-F238E27FC236}">
                <a16:creationId xmlns:a16="http://schemas.microsoft.com/office/drawing/2014/main" id="{EF446792-4167-438C-AF2C-0EAD346EC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775C592-FD4E-4713-95AE-EA6454829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B5845C-007A-430F-BF3F-6EBC307C80C6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6A15E851-7C54-4C8E-BC57-B8533F04D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9055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Cristo considera todo ato de misericórdia, benevolência e atenta consideração para com os desafortunados, cegos, coxos, enfermos e as viúvas e órfãos como feitos a Si mesmo; e essas obras são preservadas nos registros celestiais e serão recompensadas.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0568D4C-957E-4AE4-A77D-A5BD2C474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1A41A-B8AE-48BA-8D03-9DCF35201324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28AA357-11C6-46D4-BE2A-8FDB585BA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 outro lado, um registro será feito no livro contra os que manifestam a indiferença do sacerdote e do levita para com os desafortunados e os que tiram qualquer vantagem do infortúnio de outros.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1F199A4-B5A4-4DDB-A400-872D128C8F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8B489-F5C8-4587-827F-2273CFFEB5D0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B395DBCD-85A0-471F-AFB9-D23729D32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47688"/>
            <a:ext cx="9144000" cy="5976937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Qualquer negligência do povo de Deus em aliviar as necessidades de um aflito é registrada nos livros do Céu como feita a Cristo na pessoa de Seus santos. É muito grave nossa negligência. É pesada nossa responsabilidade. Façamos nosso melhor por Ele!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29FF951-7907-4192-A4E5-22FE0654C3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5FA4FA-F71C-43B6-9960-F44A1988E041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28476293-D18B-4103-AF10-32AE431DE3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44000" cy="7937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2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Façamos nosso melhor por Ele!</a:t>
            </a:r>
          </a:p>
        </p:txBody>
      </p:sp>
      <p:sp>
        <p:nvSpPr>
          <p:cNvPr id="64516" name="Text Box 4">
            <a:extLst>
              <a:ext uri="{FF2B5EF4-FFF2-40B4-BE49-F238E27FC236}">
                <a16:creationId xmlns:a16="http://schemas.microsoft.com/office/drawing/2014/main" id="{4CF349CE-B8F5-4B32-8C51-98B2AD1B4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4F55AC9-4276-456B-A9F9-79C488CF91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D32694-426C-42B0-B736-92882179EDC0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BD6A244-B098-4F72-B968-0B7417A8B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Por toda parte há necessitados. A nós cabe minimizar seu sofrimento mostrando que, unicamente o amor de Cristo pode satisfazer as necessidades da alma. Se Cristo vive em nós, estaremos dispostos a levar-lhes este amor restaurador.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C6C96A-7134-4E89-A579-5E1CDD8C91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F6D93B-09FA-477B-A2B2-5F2D3DC83042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5435738-E631-44E4-9F6B-4408AB4F0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76327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Graças a que fato este mundo não é um lugar totalmente triste para o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pobre? (207:3)</a:t>
            </a:r>
          </a:p>
        </p:txBody>
      </p:sp>
      <p:pic>
        <p:nvPicPr>
          <p:cNvPr id="16387" name="Picture 3" descr="DSC00599">
            <a:extLst>
              <a:ext uri="{FF2B5EF4-FFF2-40B4-BE49-F238E27FC236}">
                <a16:creationId xmlns:a16="http://schemas.microsoft.com/office/drawing/2014/main" id="{47026B55-58D2-49A1-827F-E671C4080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50ED9F7-EE65-40C1-8E6F-2ADFA172F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B7E0BC-F960-4034-8191-9D0AC08CB277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5190EA7-5888-4BE8-AB4F-D428F35C73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640762" cy="61214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No entanto é bastante certo que o orgulho de posição que prevalece no mundo e a opressão aos pobres, existe também entre os professos seguidores de Cristo. No que respeita a muitos a simpatia que devia ser manifestada em plena medida para com a humanidade parece gélida.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FBC5301-5AF8-47BF-A9F7-07110C667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A61ECD-1E47-43C4-8E4A-43B29F685C78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AA8468FE-E5C5-41E0-A6AE-11B468109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6513" y="404813"/>
            <a:ext cx="8964613" cy="6192837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homens se apropriam de dons que lhes haviam sido confiados para com eles abençoar a outros. Os ricos oprimem os pobres e usam os meios assim obtidos para satisfazerem o orgulho e o amor da ostentação até mesmo na casa de Deus. ... Não fora haver o Senhor revelado o Seu amor aos pobres, humildes e contritos de coração, este mundo seria um triste lugar para o pobre.</a:t>
            </a:r>
            <a:r>
              <a:rPr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B5F423-1E5D-4B4A-BDB5-2EA8BCB58B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1B201D-0402-451D-A45C-382940AC553A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DE0B49A9-C314-4712-B394-C3CA60E1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9275"/>
            <a:ext cx="8208963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Como Cristo considera os que não mostram piedade para com os desafortunados, os cegos, os coxos, os afligidos, as viúvas, os órfãos e necessitados? (207:1)</a:t>
            </a:r>
          </a:p>
        </p:txBody>
      </p:sp>
      <p:pic>
        <p:nvPicPr>
          <p:cNvPr id="24579" name="Picture 3" descr="DSC00599">
            <a:extLst>
              <a:ext uri="{FF2B5EF4-FFF2-40B4-BE49-F238E27FC236}">
                <a16:creationId xmlns:a16="http://schemas.microsoft.com/office/drawing/2014/main" id="{CB0C0886-62DC-4D3C-8097-C411B98B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235ED97-5DD7-4C6A-B7F2-DFACF343E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0C012C-0D33-4D36-B8CB-ABB05CC7243B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47E7C63B-D8D4-4071-97D5-C41E34244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640762" cy="59055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Aos que mostram piedade para com os desafortunados, os cegos, os coxos, os afligidos, as viúvas, os órfãos e necessitados, Cristo considera como guardadores dos mandamentos, os quais terão a vida eterna.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29490C-3BBF-41CB-981C-7D630FF62E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DA3399-C19E-44D1-B404-43A7A0C0A625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32F192E-3D17-4DC2-BB14-D130819DF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962150"/>
            <a:ext cx="73453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Por que Deus nos dá dons e bens? (207:3)</a:t>
            </a:r>
          </a:p>
        </p:txBody>
      </p:sp>
      <p:pic>
        <p:nvPicPr>
          <p:cNvPr id="25603" name="Picture 3" descr="DSC00599">
            <a:extLst>
              <a:ext uri="{FF2B5EF4-FFF2-40B4-BE49-F238E27FC236}">
                <a16:creationId xmlns:a16="http://schemas.microsoft.com/office/drawing/2014/main" id="{6416EBF1-0500-4676-BE46-163771D9E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152400"/>
            <a:ext cx="1006475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3">
      <a:dk1>
        <a:srgbClr val="000000"/>
      </a:dk1>
      <a:lt1>
        <a:srgbClr val="FFFFFF"/>
      </a:lt1>
      <a:dk2>
        <a:srgbClr val="000000"/>
      </a:dk2>
      <a:lt2>
        <a:srgbClr val="333300"/>
      </a:lt2>
      <a:accent1>
        <a:srgbClr val="669900"/>
      </a:accent1>
      <a:accent2>
        <a:srgbClr val="99FF33"/>
      </a:accent2>
      <a:accent3>
        <a:srgbClr val="FFFFFF"/>
      </a:accent3>
      <a:accent4>
        <a:srgbClr val="000000"/>
      </a:accent4>
      <a:accent5>
        <a:srgbClr val="B8CAAA"/>
      </a:accent5>
      <a:accent6>
        <a:srgbClr val="8AE72D"/>
      </a:accent6>
      <a:hlink>
        <a:srgbClr val="FFFF99"/>
      </a:hlink>
      <a:folHlink>
        <a:srgbClr val="FFCC6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333300"/>
        </a:lt2>
        <a:accent1>
          <a:srgbClr val="669900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8AE72D"/>
        </a:accent6>
        <a:hlink>
          <a:srgbClr val="FFFF99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41</TotalTime>
  <Words>1148</Words>
  <Application>Microsoft Office PowerPoint</Application>
  <PresentationFormat>Apresentação na tela (4:3)</PresentationFormat>
  <Paragraphs>61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8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25- NOSSO DEVER PARA COM OS DESAFORTUNADOS</vt:lpstr>
      <vt:lpstr>Jó 29. 12-16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25- NOSSO DEVER PARA COM OS DESAFORTUNADOS</dc:title>
  <dc:creator>MARCELO AUGUSTO DE CARVALHO</dc:creator>
  <cp:lastModifiedBy>Pr. Marcelo Carvalho</cp:lastModifiedBy>
  <cp:revision>22</cp:revision>
  <dcterms:created xsi:type="dcterms:W3CDTF">2004-11-16T12:19:34Z</dcterms:created>
  <dcterms:modified xsi:type="dcterms:W3CDTF">2019-11-21T12:24:22Z</dcterms:modified>
</cp:coreProperties>
</file>