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56" r:id="rId2"/>
    <p:sldId id="273" r:id="rId3"/>
    <p:sldId id="258" r:id="rId4"/>
    <p:sldId id="259" r:id="rId5"/>
    <p:sldId id="274" r:id="rId6"/>
    <p:sldId id="275" r:id="rId7"/>
    <p:sldId id="285" r:id="rId8"/>
    <p:sldId id="263" r:id="rId9"/>
    <p:sldId id="276" r:id="rId10"/>
    <p:sldId id="265" r:id="rId11"/>
    <p:sldId id="278" r:id="rId12"/>
    <p:sldId id="286" r:id="rId13"/>
    <p:sldId id="267" r:id="rId14"/>
    <p:sldId id="280" r:id="rId15"/>
    <p:sldId id="287" r:id="rId16"/>
    <p:sldId id="281" r:id="rId17"/>
    <p:sldId id="288" r:id="rId18"/>
    <p:sldId id="269" r:id="rId19"/>
    <p:sldId id="282" r:id="rId20"/>
    <p:sldId id="283" r:id="rId21"/>
    <p:sldId id="289" r:id="rId22"/>
    <p:sldId id="271" r:id="rId23"/>
    <p:sldId id="284" r:id="rId24"/>
    <p:sldId id="290" r:id="rId25"/>
    <p:sldId id="260" r:id="rId26"/>
    <p:sldId id="291" r:id="rId2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5581533-7CE8-4443-8CEA-66035E0ACB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BAF91215-4137-47B1-90A2-74285D90D35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DD1A2B16-DFD5-4A88-8ABD-48DAA61DF1D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65BA4F66-0EF0-408D-AA3E-F1FC5355FD5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B6997243-9585-4FB8-9AF0-DF4DCC2BF51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B3109658-A315-4082-90FB-F46844A7BF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F2A89D-D334-4BF5-8A0D-C0C6A8C18C8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>
            <a:extLst>
              <a:ext uri="{FF2B5EF4-FFF2-40B4-BE49-F238E27FC236}">
                <a16:creationId xmlns:a16="http://schemas.microsoft.com/office/drawing/2014/main" id="{6FBB48F0-C425-428F-ABCF-5D21BCAFE78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1507" name="Rectangle 3">
              <a:extLst>
                <a:ext uri="{FF2B5EF4-FFF2-40B4-BE49-F238E27FC236}">
                  <a16:creationId xmlns:a16="http://schemas.microsoft.com/office/drawing/2014/main" id="{D965666A-C120-44E1-A807-66955676ECC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1508" name="Rectangle 4">
              <a:extLst>
                <a:ext uri="{FF2B5EF4-FFF2-40B4-BE49-F238E27FC236}">
                  <a16:creationId xmlns:a16="http://schemas.microsoft.com/office/drawing/2014/main" id="{3F452696-C17C-48B1-B5F6-6F28FD7D971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1509" name="Group 5">
              <a:extLst>
                <a:ext uri="{FF2B5EF4-FFF2-40B4-BE49-F238E27FC236}">
                  <a16:creationId xmlns:a16="http://schemas.microsoft.com/office/drawing/2014/main" id="{4F2D33E4-C216-4374-BB8A-A0A2AB2486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1510" name="Rectangle 6">
                <a:extLst>
                  <a:ext uri="{FF2B5EF4-FFF2-40B4-BE49-F238E27FC236}">
                    <a16:creationId xmlns:a16="http://schemas.microsoft.com/office/drawing/2014/main" id="{AB5424C8-CDD2-4D1F-ACC4-53FC168C71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1" name="Rectangle 7">
                <a:extLst>
                  <a:ext uri="{FF2B5EF4-FFF2-40B4-BE49-F238E27FC236}">
                    <a16:creationId xmlns:a16="http://schemas.microsoft.com/office/drawing/2014/main" id="{E890D6AF-994D-44B3-B93C-B35D12D07A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2" name="Rectangle 8">
                <a:extLst>
                  <a:ext uri="{FF2B5EF4-FFF2-40B4-BE49-F238E27FC236}">
                    <a16:creationId xmlns:a16="http://schemas.microsoft.com/office/drawing/2014/main" id="{F0DF4141-1B62-4107-9B75-94E8B1DFF3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3" name="Rectangle 9">
                <a:extLst>
                  <a:ext uri="{FF2B5EF4-FFF2-40B4-BE49-F238E27FC236}">
                    <a16:creationId xmlns:a16="http://schemas.microsoft.com/office/drawing/2014/main" id="{229CD646-A1E4-4344-B7D3-55A3E6D791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4" name="Rectangle 10">
                <a:extLst>
                  <a:ext uri="{FF2B5EF4-FFF2-40B4-BE49-F238E27FC236}">
                    <a16:creationId xmlns:a16="http://schemas.microsoft.com/office/drawing/2014/main" id="{D16F9FD3-CEB9-41FC-B836-CD333D04741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5" name="Rectangle 11">
                <a:extLst>
                  <a:ext uri="{FF2B5EF4-FFF2-40B4-BE49-F238E27FC236}">
                    <a16:creationId xmlns:a16="http://schemas.microsoft.com/office/drawing/2014/main" id="{65F2EC8D-86E3-40E5-8F1C-9208E7E1F0C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6" name="Rectangle 12">
                <a:extLst>
                  <a:ext uri="{FF2B5EF4-FFF2-40B4-BE49-F238E27FC236}">
                    <a16:creationId xmlns:a16="http://schemas.microsoft.com/office/drawing/2014/main" id="{1A65EF89-525E-455D-872D-12098A8C65E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7" name="Rectangle 13">
                <a:extLst>
                  <a:ext uri="{FF2B5EF4-FFF2-40B4-BE49-F238E27FC236}">
                    <a16:creationId xmlns:a16="http://schemas.microsoft.com/office/drawing/2014/main" id="{8463BF65-E102-4453-96DD-126C9F3226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8" name="Rectangle 14">
                <a:extLst>
                  <a:ext uri="{FF2B5EF4-FFF2-40B4-BE49-F238E27FC236}">
                    <a16:creationId xmlns:a16="http://schemas.microsoft.com/office/drawing/2014/main" id="{1B78C8A0-1361-4F5A-B6D5-8E0B12F1F3B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9" name="Rectangle 15">
                <a:extLst>
                  <a:ext uri="{FF2B5EF4-FFF2-40B4-BE49-F238E27FC236}">
                    <a16:creationId xmlns:a16="http://schemas.microsoft.com/office/drawing/2014/main" id="{7AAEA228-4AD9-40FC-A11C-873E6EAABB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1520" name="Rectangle 16">
            <a:extLst>
              <a:ext uri="{FF2B5EF4-FFF2-40B4-BE49-F238E27FC236}">
                <a16:creationId xmlns:a16="http://schemas.microsoft.com/office/drawing/2014/main" id="{257AD912-6C70-4E96-A6B4-0A665B541E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21521" name="Rectangle 17">
            <a:extLst>
              <a:ext uri="{FF2B5EF4-FFF2-40B4-BE49-F238E27FC236}">
                <a16:creationId xmlns:a16="http://schemas.microsoft.com/office/drawing/2014/main" id="{4AD63271-59AE-4756-99A1-3B8C496D52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21522" name="Rectangle 18">
            <a:extLst>
              <a:ext uri="{FF2B5EF4-FFF2-40B4-BE49-F238E27FC236}">
                <a16:creationId xmlns:a16="http://schemas.microsoft.com/office/drawing/2014/main" id="{F4A9C6FF-72A3-4117-8F2F-979A42AE0D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F7C621E-9368-4BF1-9868-54031B00C82F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21523" name="Rectangle 19">
            <a:extLst>
              <a:ext uri="{FF2B5EF4-FFF2-40B4-BE49-F238E27FC236}">
                <a16:creationId xmlns:a16="http://schemas.microsoft.com/office/drawing/2014/main" id="{4BDD75B1-A47E-4247-BDD7-CD0BC1CEA68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21524" name="Rectangle 20">
            <a:extLst>
              <a:ext uri="{FF2B5EF4-FFF2-40B4-BE49-F238E27FC236}">
                <a16:creationId xmlns:a16="http://schemas.microsoft.com/office/drawing/2014/main" id="{E21AE113-9E11-4934-86FF-F58F2C579C4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F6730-04B1-4ABD-8E41-CF50AD7D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6E9B4E7-E5AF-44E7-9D90-1F963837A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B5901DF-D64C-474E-947E-81669D3C8D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BFA4DF4-47E7-431B-B601-D953037F4C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270BE5-6A9F-4B7C-8402-D229EDAA7717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AC1D9661-CC56-46DF-959A-634FEC2EAB8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3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C78AE1-F56C-49A4-BFF3-9FA1E2CB1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9F5C6B9-863C-4AE1-98B2-80141398A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B52CC26-8699-4211-9EC2-007E672B10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FCDD683-8AC7-4419-AC0D-8356282033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977F0F-64A5-45C9-88D8-A7E968ED4AC6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D9E7677E-7D38-4349-97E8-3E2B395FE8B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420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E3D13A-E133-46EA-9B06-C48B7E476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B1EEB7-E431-4811-BB3C-2A6DA5231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8343CE9-67F6-4DDE-803E-A0210EA40A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DC4AF5D-F798-487F-8CDB-6C28D9B091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A4CFF9-E83B-4781-984A-AF5245FADFCC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79A239A3-D35E-4D0E-AD73-014664D18F5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530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098AD0-AC93-4B97-A996-100952089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CC5581-A11C-4027-8051-09F241804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7A53894-BD1E-4505-9958-DEB70E3EC8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9F5A658-0EB7-42DA-95E3-29028E95E5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1D3CF4-9A4C-4846-BD21-817FB779112C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F4C081CE-DE74-4EEE-8C42-00085820DF2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644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2510F-8CA5-433C-AD11-E74BF6D5F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AC681E-C122-48B4-87D4-5A3AD7802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E72EBFF-20A4-4D53-BFF0-60B8D76B1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2EB7EA-0B4B-4C42-8B58-7397887559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506CC0-DA3D-42FF-9D24-30E311BBD2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418E0C-170F-49FF-B281-69C570BCEF0A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B6804CD-BF7E-46B8-A179-5715FC1804A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54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9162A2-79E3-4DBC-AB82-FCE67F032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FA092D-AA79-4E7B-B417-19EF8F08B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3633102-B809-4E07-9E58-D9F3AA760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B521676-0934-4BC3-A3DC-B5E8329C0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2DB7275-744D-4A36-B75B-394A7A390C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9C66530-0841-4DDE-AA19-28B2C4F45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51E8628E-88F0-4665-A01A-2018EABF13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7BE3AD-E100-4400-9DA4-DA3045751A37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9" name="Espaço Reservado para Data 8">
            <a:extLst>
              <a:ext uri="{FF2B5EF4-FFF2-40B4-BE49-F238E27FC236}">
                <a16:creationId xmlns:a16="http://schemas.microsoft.com/office/drawing/2014/main" id="{51335903-7825-4749-AA8B-F12CE11BA63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19605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7627DD-76E0-45CF-B222-C04CAD845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DB7FC5-A2EC-436E-82BF-71CCD4DEA4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10350A-93D7-41AD-81C7-874D6A2E36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DE8462-ABD8-45B0-A843-49979C68A67F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FBF681-73E8-418B-9E7B-2AA1A518C97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8327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BE4D134A-C3D8-4DC6-B20A-85F2DB65F8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81BC0AD3-5015-4B23-98EA-E2E01111F0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05820C-D1C2-42D6-BF7C-A59498ABFD70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90C7B5-49DE-4D8C-B183-DEEBD6DC253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268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C617D-1BB9-4DFA-8CF9-DB9EDC1E0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C8C0EC-E1AD-4FF1-90F8-425ADAB4C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939AD83-9545-4D67-9DC1-4B5178E16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7F4A15-599D-4674-902F-DD7C0EA464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28AF90-6BE5-4FD5-BA40-ED2BA9300C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07367A-DE18-4890-89B1-0A7BBBA5EB04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682289C-F6B5-40F6-9802-073E8A2E8CC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905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11906-10C9-4690-BAA8-810201902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5F488A1-9DB2-4F04-8369-20FDF83A57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18FE9B3-9C02-45DC-A460-B9F9B9F8F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804200-BBE6-468C-838B-20BFA4296C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D52F24-E503-4FC6-8440-4938367AEB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919019-8363-415E-A03B-E34BBF755A6C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1C1F7A2-F2F6-445B-93A9-79BA2F9F333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049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7CC49CB-C871-4E85-AED6-A5B323A089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pt-BR" altLang="pt-BR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11CB926-FB27-4084-80A0-5948429A54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16B1DD97-D737-4A6D-A43B-BCD03E2269EB}" type="slidenum">
              <a:rPr lang="pt-BR" altLang="pt-BR"/>
              <a:pPr/>
              <a:t>‹nº›</a:t>
            </a:fld>
            <a:endParaRPr lang="pt-BR" altLang="pt-BR"/>
          </a:p>
        </p:txBody>
      </p:sp>
      <p:grpSp>
        <p:nvGrpSpPr>
          <p:cNvPr id="20484" name="Group 4">
            <a:extLst>
              <a:ext uri="{FF2B5EF4-FFF2-40B4-BE49-F238E27FC236}">
                <a16:creationId xmlns:a16="http://schemas.microsoft.com/office/drawing/2014/main" id="{A220BACB-3D69-4284-8914-2C95E2E89D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485" name="Rectangle 5">
              <a:extLst>
                <a:ext uri="{FF2B5EF4-FFF2-40B4-BE49-F238E27FC236}">
                  <a16:creationId xmlns:a16="http://schemas.microsoft.com/office/drawing/2014/main" id="{3A5507E5-A1CD-4426-B343-7C5587ED1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0486" name="Rectangle 6">
              <a:extLst>
                <a:ext uri="{FF2B5EF4-FFF2-40B4-BE49-F238E27FC236}">
                  <a16:creationId xmlns:a16="http://schemas.microsoft.com/office/drawing/2014/main" id="{EC49D32A-C44B-4CA4-B7F2-D2C190E7F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0487" name="Rectangle 7">
              <a:extLst>
                <a:ext uri="{FF2B5EF4-FFF2-40B4-BE49-F238E27FC236}">
                  <a16:creationId xmlns:a16="http://schemas.microsoft.com/office/drawing/2014/main" id="{171E4393-03B9-4E5D-86EB-403601BDE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20488" name="Rectangle 8">
              <a:extLst>
                <a:ext uri="{FF2B5EF4-FFF2-40B4-BE49-F238E27FC236}">
                  <a16:creationId xmlns:a16="http://schemas.microsoft.com/office/drawing/2014/main" id="{7C7D7989-AEC2-4247-8F7A-4FF23C774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20489" name="Rectangle 9">
              <a:extLst>
                <a:ext uri="{FF2B5EF4-FFF2-40B4-BE49-F238E27FC236}">
                  <a16:creationId xmlns:a16="http://schemas.microsoft.com/office/drawing/2014/main" id="{2AED13EF-320B-4129-98AA-924B198FB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  <p:sp>
          <p:nvSpPr>
            <p:cNvPr id="20490" name="Rectangle 10">
              <a:extLst>
                <a:ext uri="{FF2B5EF4-FFF2-40B4-BE49-F238E27FC236}">
                  <a16:creationId xmlns:a16="http://schemas.microsoft.com/office/drawing/2014/main" id="{0B47E216-96C5-4919-81EF-425C9A057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20491" name="Rectangle 11">
              <a:extLst>
                <a:ext uri="{FF2B5EF4-FFF2-40B4-BE49-F238E27FC236}">
                  <a16:creationId xmlns:a16="http://schemas.microsoft.com/office/drawing/2014/main" id="{37C8580D-A400-48ED-8809-22517A7A0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0492" name="Rectangle 12">
              <a:extLst>
                <a:ext uri="{FF2B5EF4-FFF2-40B4-BE49-F238E27FC236}">
                  <a16:creationId xmlns:a16="http://schemas.microsoft.com/office/drawing/2014/main" id="{4D285FAF-3CAC-4211-B954-BFA7909E6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  <p:sp>
          <p:nvSpPr>
            <p:cNvPr id="20493" name="Rectangle 13">
              <a:extLst>
                <a:ext uri="{FF2B5EF4-FFF2-40B4-BE49-F238E27FC236}">
                  <a16:creationId xmlns:a16="http://schemas.microsoft.com/office/drawing/2014/main" id="{F572E4FF-1713-4784-A9D1-7579E0159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</p:grpSp>
      <p:sp>
        <p:nvSpPr>
          <p:cNvPr id="20494" name="Rectangle 14">
            <a:extLst>
              <a:ext uri="{FF2B5EF4-FFF2-40B4-BE49-F238E27FC236}">
                <a16:creationId xmlns:a16="http://schemas.microsoft.com/office/drawing/2014/main" id="{085E6196-674A-4204-95E9-955D5E16C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495" name="Rectangle 15">
            <a:extLst>
              <a:ext uri="{FF2B5EF4-FFF2-40B4-BE49-F238E27FC236}">
                <a16:creationId xmlns:a16="http://schemas.microsoft.com/office/drawing/2014/main" id="{D3FB3BAD-039E-4E02-87B8-BEB7F3B35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20496" name="Rectangle 16">
            <a:extLst>
              <a:ext uri="{FF2B5EF4-FFF2-40B4-BE49-F238E27FC236}">
                <a16:creationId xmlns:a16="http://schemas.microsoft.com/office/drawing/2014/main" id="{238C9522-4FC4-4153-B539-19A17C19366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id="{D1C45F45-0100-4535-A319-4240185490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0B935E83-F481-4EA1-ACC9-87D95F628549}" type="slidenum">
              <a:rPr lang="pt-BR" altLang="pt-BR"/>
              <a:pPr/>
              <a:t>1</a:t>
            </a:fld>
            <a:endParaRPr lang="pt-BR" altLang="pt-BR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2289C64A-3468-4D9F-8C78-F63B658EA1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550" y="4365625"/>
            <a:ext cx="8172450" cy="2209800"/>
          </a:xfrm>
        </p:spPr>
        <p:txBody>
          <a:bodyPr/>
          <a:lstStyle/>
          <a:p>
            <a:pPr algn="ctr"/>
            <a:r>
              <a:rPr lang="pt-BR" altLang="pt-BR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Bold" panose="020E0705020206020404" pitchFamily="34" charset="0"/>
              </a:rPr>
              <a:t>29- O CUIDADO PELOS IDOSOS</a:t>
            </a:r>
          </a:p>
        </p:txBody>
      </p:sp>
      <p:pic>
        <p:nvPicPr>
          <p:cNvPr id="2053" name="Picture 5" descr="mv">
            <a:extLst>
              <a:ext uri="{FF2B5EF4-FFF2-40B4-BE49-F238E27FC236}">
                <a16:creationId xmlns:a16="http://schemas.microsoft.com/office/drawing/2014/main" id="{58C4E2D5-7FD6-4E4D-8B8E-B696F14AA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133600"/>
            <a:ext cx="2376487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Text Box 4">
            <a:extLst>
              <a:ext uri="{FF2B5EF4-FFF2-40B4-BE49-F238E27FC236}">
                <a16:creationId xmlns:a16="http://schemas.microsoft.com/office/drawing/2014/main" id="{47E5CE44-0F14-4347-AEE3-42B754CA0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476250"/>
            <a:ext cx="54721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  <a:latin typeface="Forte" panose="03060902040502070203" pitchFamily="66" charset="0"/>
              </a:rPr>
              <a:t>Ministério do Amor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4E6ABEC8-6BD3-4289-A495-88BF97DB7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47838"/>
            <a:ext cx="1698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200" b="1">
                <a:solidFill>
                  <a:srgbClr val="FFFFFF"/>
                </a:solidFill>
              </a:rPr>
              <a:t>Ellen G White</a:t>
            </a:r>
          </a:p>
          <a:p>
            <a:pPr algn="ctr"/>
            <a:r>
              <a:rPr lang="pt-BR" altLang="pt-BR" sz="1200" b="1">
                <a:solidFill>
                  <a:srgbClr val="FFFFFF"/>
                </a:solidFill>
              </a:rPr>
              <a:t>Pr. Marcelo Carvalho</a:t>
            </a:r>
            <a:endParaRPr lang="pt-BR" alt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FBA53D5-092D-4971-89C0-9EEC5425E7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167A77-D73C-4F19-BFE6-40793DFD51CC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B515677C-1FE6-4683-BE58-71A2D43AD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335088"/>
            <a:ext cx="792162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3. Como podemos fazer com que os idosos se sintam úteis? (234:2)</a:t>
            </a:r>
          </a:p>
        </p:txBody>
      </p:sp>
      <p:pic>
        <p:nvPicPr>
          <p:cNvPr id="9219" name="Picture 3" descr="mv">
            <a:extLst>
              <a:ext uri="{FF2B5EF4-FFF2-40B4-BE49-F238E27FC236}">
                <a16:creationId xmlns:a16="http://schemas.microsoft.com/office/drawing/2014/main" id="{C55BA54E-E5ED-4F81-9C0F-F8F5CF1B0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15888"/>
            <a:ext cx="93662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C618D7A9-45E8-4B0C-BA5B-5DEDB4BD98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675A4C-7C82-4C09-B06D-7C68D179EA73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30ABB5CE-27A9-4C9E-BDE8-8F8106A66F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93738"/>
            <a:ext cx="8713787" cy="5472112"/>
          </a:xfrm>
        </p:spPr>
        <p:txBody>
          <a:bodyPr/>
          <a:lstStyle/>
          <a:p>
            <a:r>
              <a:rPr lang="pt-BR" altLang="pt-BR" sz="5000" b="1">
                <a:effectLst>
                  <a:outerShdw blurRad="38100" dist="38100" dir="2700000" algn="tl">
                    <a:srgbClr val="C0C0C0"/>
                  </a:outerShdw>
                </a:effectLst>
              </a:rPr>
              <a:t>Se animados a partilhar dos interesses e ocupações domésticos, isto os ajudará a sentir que não deixaram de ser úteis. Fazei-os sentir que seu auxílio é apreciado, </a:t>
            </a:r>
            <a:endParaRPr lang="pt-BR" altLang="pt-BR" sz="5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49113DB6-E642-437D-9642-FEF9AFF6D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DDBF8-9633-4A13-A563-F39ADCF2D3FD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871CAB3D-306F-415C-93A3-A3C2FBF640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713787" cy="54721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 há ainda alguma coisa para fazerem em servir a outros, e isso lhes dará ânimo ao coração, ao mesmo tempo que comunicará interesse a sua vida.</a:t>
            </a:r>
            <a:r>
              <a:rPr lang="pt-BR" altLang="pt-BR" sz="5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9108655-8D82-46DB-8583-115B581364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1EC503-875F-45BC-B4EA-2BD2184D4B00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485F6EB6-F7C1-485C-8852-961DF481A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550988"/>
            <a:ext cx="82804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4. É a presença de um inválido uma bênção ou um fardo? (235:1)</a:t>
            </a:r>
          </a:p>
        </p:txBody>
      </p:sp>
      <p:pic>
        <p:nvPicPr>
          <p:cNvPr id="10243" name="Picture 3" descr="mv">
            <a:extLst>
              <a:ext uri="{FF2B5EF4-FFF2-40B4-BE49-F238E27FC236}">
                <a16:creationId xmlns:a16="http://schemas.microsoft.com/office/drawing/2014/main" id="{AA0C646C-8B52-42A4-9858-2F6967254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15888"/>
            <a:ext cx="93662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A72C950A-6851-4FE2-A695-C23A33AB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D27812-6944-43FB-B440-CB433AF9A395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D0183297-E112-4932-BC50-5596EC63FB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13787" cy="5905500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A presença, em nosso lar, de um destes inválidos é uma preciosa oportunidade de cooperar com Cristo em Seu ministério de misericórdia, e desenvolver traços de caráter semelhantes aos Seus. Há uma bênção no convívio dos mais idosos com os mais jovens. </a:t>
            </a:r>
            <a:endParaRPr lang="pt-BR" altLang="pt-BR" sz="4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7EA3B505-22C4-45EE-8A77-657291E662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BC4760-EDB8-40ED-84AE-E0CCA43B9068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DEB90C7C-F069-40FC-8A9D-5DD893CFE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13787" cy="5905500"/>
          </a:xfrm>
        </p:spPr>
        <p:txBody>
          <a:bodyPr/>
          <a:lstStyle/>
          <a:p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Esses podem iluminar o coração e a vida dos idosos. Aqueles cujos laços da vida se estão enfraquecendo necessitam o benefício do contato com a esperança e a vivacidade da juventude.</a:t>
            </a:r>
            <a:r>
              <a:rPr lang="pt-BR" altLang="pt-BR" sz="48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9A4280C8-7A2F-497B-AFA3-0AE9DEF43D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B059C0-4520-4710-A26C-2853AE8C4965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F40C69FB-EFB3-4B40-86F4-E6FD25C20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13787" cy="5905500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E os jovens podem ser auxiliados pela sabedoria e a experiência dos idosos. Sobretudo, eles precisam aprender a lição do abnegado ministério. A presença de um necessitado de simpatia, paciência e abnegado amor, seria uma inapreciável bênção para muitas famílias. </a:t>
            </a:r>
            <a:endParaRPr lang="pt-BR" altLang="pt-BR" sz="4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625D41DB-4724-49CA-A035-9E8A96A55B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0B5606-F059-4658-B072-52632EEFAA16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5493D84F-75CB-439B-9719-FE8DE9846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13787" cy="5905500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Haveria de suavizar e refinar a vida doméstica, e despertar em idosos e jovens aquelas graças cristãs que os embelezariam com uma divina beleza, e os enriqueceria com os imperecíveis tesouros do Céu.</a:t>
            </a:r>
            <a:r>
              <a:rPr lang="pt-BR" altLang="pt-BR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2636B0F-830F-4F39-9FD7-702E11E4AD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2E57BB-9832-48F8-A958-A906A766FE0C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A79C1E11-3B49-404D-8099-84BCFE1B2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836613"/>
            <a:ext cx="8207375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5. O que nos é dito quanto às instituições não serem o melhor plano?</a:t>
            </a:r>
          </a:p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(235:2 e3)</a:t>
            </a:r>
          </a:p>
        </p:txBody>
      </p:sp>
      <p:pic>
        <p:nvPicPr>
          <p:cNvPr id="11267" name="Picture 3" descr="mv">
            <a:extLst>
              <a:ext uri="{FF2B5EF4-FFF2-40B4-BE49-F238E27FC236}">
                <a16:creationId xmlns:a16="http://schemas.microsoft.com/office/drawing/2014/main" id="{CB3AF2EC-21F4-460C-9BD6-8D5A8FEB7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15888"/>
            <a:ext cx="93662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C3CA7F52-E044-4323-9230-572BA168CF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412D1-8A82-405C-BBA2-EC493FA87F05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DC5B9C3A-7B6F-4FAE-830B-0CE157658A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13787" cy="5905500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Não se devem empregar homens que dediquem o seu tempo e talentos à obra de conduzir os idosos e órfãos num grupo para serem vestidos e alimentados. Essa não é a melhor maneira de tratar tais casos. 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>
            <a:extLst>
              <a:ext uri="{FF2B5EF4-FFF2-40B4-BE49-F238E27FC236}">
                <a16:creationId xmlns:a16="http://schemas.microsoft.com/office/drawing/2014/main" id="{C7D22321-B727-4696-8A2E-2230E6D89E1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A853EDB-0E8C-46F2-AB42-E4770CCDCA5B}" type="slidenum">
              <a:rPr lang="pt-BR" altLang="pt-BR"/>
              <a:pPr/>
              <a:t>2</a:t>
            </a:fld>
            <a:endParaRPr lang="pt-BR" altLang="pt-BR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44FA2DFD-DE5B-49A8-A08C-05D58812941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sz="8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I Tim. 5.1-2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31C8BD7C-4C12-43E9-BBA5-4E169181EC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858EF2-C61B-4401-A520-A3807243EBD0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F53C3498-E52F-4EFD-A897-69C7E20F5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549275"/>
            <a:ext cx="8713787" cy="6048375"/>
          </a:xfrm>
        </p:spPr>
        <p:txBody>
          <a:bodyPr/>
          <a:lstStyle/>
          <a:p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Assim como não é o melhor construir edifícios para velhinhos e velhinhas, a fim de estarem juntos. Sejam eles ajudados no próprio lugar onde podem sê-lo.</a:t>
            </a:r>
            <a:endParaRPr lang="pt-BR" altLang="pt-BR" sz="5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97BFACF3-FE4A-4EA5-A472-15557E628E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75C0F1-9F4B-42F4-811A-628DD5FA6C95}" type="slidenum">
              <a:rPr lang="pt-BR" altLang="pt-BR"/>
              <a:pPr/>
              <a:t>21</a:t>
            </a:fld>
            <a:endParaRPr lang="pt-BR" altLang="pt-BR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01CC0480-4CF4-4E7C-A7EC-A99CA4938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836613"/>
            <a:ext cx="8713788" cy="5905500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Tomem os familiares conta de seus próprios parentes pobres, e a igreja cuide de seus próprios membros necessitados. Essa é precisamente a obra que Deus deseja que a igreja faça, e por fazê-la receberá uma bênção.</a:t>
            </a:r>
            <a:r>
              <a:rPr lang="pt-BR" altLang="pt-BR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74E8A13-4BC1-47EB-AF8E-70DD8D393C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AAF60B-F873-495F-86D0-BDDACB35B2BB}" type="slidenum">
              <a:rPr lang="pt-BR" altLang="pt-BR"/>
              <a:pPr/>
              <a:t>22</a:t>
            </a:fld>
            <a:endParaRPr lang="pt-BR" altLang="pt-BR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B4F51BE7-53FB-45FF-A0CA-1A4373A05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836613"/>
            <a:ext cx="8208963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6. E a igreja? Qual deve ser o seu papel em relação aos membros idosos?</a:t>
            </a:r>
          </a:p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(235:3 )</a:t>
            </a:r>
          </a:p>
        </p:txBody>
      </p:sp>
      <p:pic>
        <p:nvPicPr>
          <p:cNvPr id="12291" name="Picture 3" descr="mv">
            <a:extLst>
              <a:ext uri="{FF2B5EF4-FFF2-40B4-BE49-F238E27FC236}">
                <a16:creationId xmlns:a16="http://schemas.microsoft.com/office/drawing/2014/main" id="{031F25D4-70AA-4886-AA4F-382F9D56F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3662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3518EECD-73A8-43B2-BBA7-B223516926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B87507-C613-42B3-B5D9-7D3B03E4266D}" type="slidenum">
              <a:rPr lang="pt-BR" altLang="pt-BR"/>
              <a:pPr/>
              <a:t>23</a:t>
            </a:fld>
            <a:endParaRPr lang="pt-BR" altLang="pt-BR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93253C0A-BF81-4ABE-B2F1-0CDC3D5CE3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20713"/>
            <a:ext cx="8713787" cy="5905500"/>
          </a:xfrm>
        </p:spPr>
        <p:txBody>
          <a:bodyPr/>
          <a:lstStyle/>
          <a:p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Assim como não é o melhor construir edifícios para velhinhos e velhinhas, a fim de estarem juntos. Sejam eles ajudados no próprio lugar onde podem sê-lo. </a:t>
            </a:r>
            <a:endParaRPr lang="pt-BR" altLang="pt-BR" sz="5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BC911C96-2E3D-4FEF-AFFA-BE5C427259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32B6CB-80B7-4087-A596-C9AE6CAF46ED}" type="slidenum">
              <a:rPr lang="pt-BR" altLang="pt-BR"/>
              <a:pPr/>
              <a:t>24</a:t>
            </a:fld>
            <a:endParaRPr lang="pt-BR" altLang="pt-BR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7523F5B2-8860-4A01-964C-4C0FE545B5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692150"/>
            <a:ext cx="8713788" cy="5905500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Tomem os familiares conta de seus próprios parentes pobres, e a igreja cuide de seus próprios membros necessitados. Essa é precisamente a obra que Deus deseja que a igreja faça, e por fazê-la receberá uma bênção.</a:t>
            </a:r>
            <a:r>
              <a:rPr lang="pt-BR" altLang="pt-BR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196A2B65-8981-4AC7-B0D5-214AF2728B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E1E28-781D-45AF-83FA-1ACB14CAC69A}" type="slidenum">
              <a:rPr lang="pt-BR" altLang="pt-BR"/>
              <a:pPr/>
              <a:t>25</a:t>
            </a:fld>
            <a:endParaRPr lang="pt-BR" altLang="pt-BR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E3D05F14-1789-4939-A1A6-33A1430E7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O melhor lugar para os filhos de Deus mais idosos é junto de seus familiares,e quando isso não é possível, então essa deve ser uma obra de responsabilidade da igreja. Deve ser aceita como dever e como privilégio.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20C137C-1471-4B7A-B2B1-8DF74C7232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4D5677-960F-407C-A9CE-B958280BCA09}" type="slidenum">
              <a:rPr lang="pt-BR" altLang="pt-BR"/>
              <a:pPr/>
              <a:t>26</a:t>
            </a:fld>
            <a:endParaRPr lang="pt-BR" altLang="pt-BR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4C201F63-E24A-4735-946F-A869CF7E0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013325"/>
            <a:ext cx="9144000" cy="15113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4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Eu quero acolher aqueles que não te aonde ir, Senhor.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0D4C5FC9-53C7-4AA8-B1DD-896E6CC9E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115888"/>
            <a:ext cx="1403350" cy="320675"/>
          </a:xfrm>
          <a:prstGeom prst="rect">
            <a:avLst/>
          </a:prstGeom>
          <a:gradFill rotWithShape="1">
            <a:gsLst>
              <a:gs pos="0">
                <a:schemeClr val="accent1">
                  <a:alpha val="9000"/>
                </a:schemeClr>
              </a:gs>
              <a:gs pos="100000">
                <a:schemeClr val="accent1">
                  <a:gamma/>
                  <a:shade val="46275"/>
                  <a:invGamma/>
                  <a:alpha val="11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5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FADMinas</a:t>
            </a:r>
            <a:endParaRPr lang="pt-BR" alt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CA843FF4-FA68-47FB-A12A-08BF58445E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D4697B-4631-492F-98DD-F2B12DE875F2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84901C1-9C67-4EFF-8002-C4079DEEF8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84988"/>
          </a:xfr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 velhice é resultado do pecado e com ela surgem problemas e dúvidas.  O que fazer então pelos que chegam às idades mais avançadas? É responsabilidade da igreja ou dos membros individualmente?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9CEFBF1-BE7F-4164-BCD3-E9C1288477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1C0DAB-16A7-4DE9-AAC0-6BF35A2250E8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DA771EF-B5E6-4E31-8A59-7F2E55C31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484313"/>
            <a:ext cx="7920037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1. Que conselhos encontramos neste capítulo sobre os idosos? (234:1)</a:t>
            </a:r>
          </a:p>
        </p:txBody>
      </p:sp>
      <p:pic>
        <p:nvPicPr>
          <p:cNvPr id="5125" name="Picture 5" descr="mv">
            <a:extLst>
              <a:ext uri="{FF2B5EF4-FFF2-40B4-BE49-F238E27FC236}">
                <a16:creationId xmlns:a16="http://schemas.microsoft.com/office/drawing/2014/main" id="{9CCEE35E-EDA0-40F4-B54B-91ADEE76A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15888"/>
            <a:ext cx="93662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A0511348-1A3F-4F1A-A10E-959FCD839A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CAF16-1F90-4474-9D72-043FEE304E2C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84FCFAE-EC53-4FD4-9607-07A75C84B2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20713"/>
            <a:ext cx="8713787" cy="5905500"/>
          </a:xfrm>
        </p:spPr>
        <p:txBody>
          <a:bodyPr/>
          <a:lstStyle/>
          <a:p>
            <a:r>
              <a:rPr lang="pt-BR" altLang="pt-BR" sz="3900" b="1">
                <a:effectLst>
                  <a:outerShdw blurRad="38100" dist="38100" dir="2700000" algn="tl">
                    <a:srgbClr val="C0C0C0"/>
                  </a:outerShdw>
                </a:effectLst>
              </a:rPr>
              <a:t>A questão de cuidar de nossos irmãos e irmãs idosos destituídos de lar, é objeto de contínua insistência. Que se pode fazer por eles? O esclarecimento a mim dado pelo Senhor, é repetido: Não é melhor estabelecer instituições para cuidar dos idosos, para que eles fiquem juntos, na companhia uns dos outros.</a:t>
            </a:r>
            <a:r>
              <a:rPr lang="pt-BR" altLang="pt-BR" sz="39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B9413CA5-7DEC-4E47-9061-139BCB6C76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B5A69D-2453-4083-AACD-DA9B93F0512D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8EF67652-67DA-479F-B92A-CB7BEB8C18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713787" cy="6192837"/>
          </a:xfrm>
        </p:spPr>
        <p:txBody>
          <a:bodyPr/>
          <a:lstStyle/>
          <a:p>
            <a:r>
              <a:rPr lang="pt-BR" altLang="pt-BR" sz="4100" b="1">
                <a:effectLst>
                  <a:outerShdw blurRad="38100" dist="38100" dir="2700000" algn="tl">
                    <a:srgbClr val="C0C0C0"/>
                  </a:outerShdw>
                </a:effectLst>
              </a:rPr>
              <a:t>Nem eles devem ser mandados para fora do lar a fim de receberem cuidados. Que os membros de cada família ministrem aos próprios parentes. Quando isto não é possível, essa obra pertence à igreja, e deve ser aceita igualmente como dever e como privilégio.</a:t>
            </a:r>
            <a:endParaRPr lang="pt-BR" altLang="pt-BR" sz="41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9257FF35-7119-41B8-888D-5B0085CB5B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40C053-D62F-407E-9B5A-33431898E30A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61303FA0-2DC9-4A17-AE29-56A25D840B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620713"/>
            <a:ext cx="8713788" cy="5832475"/>
          </a:xfrm>
        </p:spPr>
        <p:txBody>
          <a:bodyPr/>
          <a:lstStyle/>
          <a:p>
            <a:r>
              <a:rPr lang="pt-BR" altLang="pt-BR" sz="6300" b="1">
                <a:effectLst>
                  <a:outerShdw blurRad="38100" dist="38100" dir="2700000" algn="tl">
                    <a:srgbClr val="C0C0C0"/>
                  </a:outerShdw>
                </a:effectLst>
              </a:rPr>
              <a:t>Todos os que têm o espírito de Cristo hão de considerar os débeis e idosos com especial respeito e ternura.</a:t>
            </a:r>
            <a:endParaRPr lang="pt-BR" altLang="pt-BR" sz="63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AEC238D-934B-4851-9656-5D4D790CCC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225E1-BCC4-431D-A035-1346A21304F4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5AEF9D3C-468A-4293-814B-E28F5F0F7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125538"/>
            <a:ext cx="7799387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2. Onde devem permanecer os idosos que necessitam de auxílio? (234:2)</a:t>
            </a:r>
          </a:p>
        </p:txBody>
      </p:sp>
      <p:pic>
        <p:nvPicPr>
          <p:cNvPr id="8195" name="Picture 3" descr="mv">
            <a:extLst>
              <a:ext uri="{FF2B5EF4-FFF2-40B4-BE49-F238E27FC236}">
                <a16:creationId xmlns:a16="http://schemas.microsoft.com/office/drawing/2014/main" id="{9A6D303D-1E8B-4420-B872-97B25B242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15888"/>
            <a:ext cx="93662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DFD952BA-EE2F-488E-9C2A-B8EF49CCB8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DAC59A-EA1E-47C5-827D-980D741AB3D9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572F9501-A6E8-4D67-B23B-9775DC8F4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713787" cy="6121400"/>
          </a:xfrm>
        </p:spPr>
        <p:txBody>
          <a:bodyPr/>
          <a:lstStyle/>
          <a:p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Também os idosos necessitam da auxiliadora influência das famílias. Na casa de irmãos e irmãs em Cristo, é mais fácil haver para eles como que uma compensação da perda de seu próprio lar.</a:t>
            </a:r>
            <a:r>
              <a:rPr lang="pt-BR" altLang="pt-BR" sz="48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">
      <a:dk1>
        <a:srgbClr val="000000"/>
      </a:dk1>
      <a:lt1>
        <a:srgbClr val="FFFFFF"/>
      </a:lt1>
      <a:dk2>
        <a:srgbClr val="000000"/>
      </a:dk2>
      <a:lt2>
        <a:srgbClr val="CCCC00"/>
      </a:lt2>
      <a:accent1>
        <a:srgbClr val="9999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CACAFF"/>
      </a:accent5>
      <a:accent6>
        <a:srgbClr val="E78A00"/>
      </a:accent6>
      <a:hlink>
        <a:srgbClr val="9900CC"/>
      </a:hlink>
      <a:folHlink>
        <a:srgbClr val="00006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E78A00"/>
        </a:accent6>
        <a:hlink>
          <a:srgbClr val="9900CC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5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9999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E78A00"/>
        </a:accent6>
        <a:hlink>
          <a:srgbClr val="9900CC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6">
        <a:dk1>
          <a:srgbClr val="000000"/>
        </a:dk1>
        <a:lt1>
          <a:srgbClr val="FFFFFF"/>
        </a:lt1>
        <a:dk2>
          <a:srgbClr val="000000"/>
        </a:dk2>
        <a:lt2>
          <a:srgbClr val="3333FF"/>
        </a:lt2>
        <a:accent1>
          <a:srgbClr val="9999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E78A00"/>
        </a:accent6>
        <a:hlink>
          <a:srgbClr val="9900CC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42</TotalTime>
  <Words>805</Words>
  <Application>Microsoft Office PowerPoint</Application>
  <PresentationFormat>Apresentação na tela (4:3)</PresentationFormat>
  <Paragraphs>58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6" baseType="lpstr">
      <vt:lpstr>Arial</vt:lpstr>
      <vt:lpstr>Times New Roman</vt:lpstr>
      <vt:lpstr>Wingdings</vt:lpstr>
      <vt:lpstr>Arial Black</vt:lpstr>
      <vt:lpstr>Copperplate Gothic Bold</vt:lpstr>
      <vt:lpstr>Forte</vt:lpstr>
      <vt:lpstr>Arial Rounded MT Bold</vt:lpstr>
      <vt:lpstr>Bookman Old Style</vt:lpstr>
      <vt:lpstr>Georgia</vt:lpstr>
      <vt:lpstr>Pixel</vt:lpstr>
      <vt:lpstr>29- O CUIDADO PELOS IDOSOS</vt:lpstr>
      <vt:lpstr>I Tim. 5.1-2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29- O CUIDADO PELOS IDOSOS</dc:title>
  <dc:creator>MARCELO AUGUSTO DE CARVALHO</dc:creator>
  <cp:lastModifiedBy>Pr. Marcelo Carvalho</cp:lastModifiedBy>
  <cp:revision>19</cp:revision>
  <dcterms:created xsi:type="dcterms:W3CDTF">2004-11-16T12:20:33Z</dcterms:created>
  <dcterms:modified xsi:type="dcterms:W3CDTF">2019-11-21T12:23:35Z</dcterms:modified>
</cp:coreProperties>
</file>