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8"/>
  </p:notesMasterIdLst>
  <p:sldIdLst>
    <p:sldId id="256" r:id="rId2"/>
    <p:sldId id="281" r:id="rId3"/>
    <p:sldId id="258" r:id="rId4"/>
    <p:sldId id="259" r:id="rId5"/>
    <p:sldId id="282" r:id="rId6"/>
    <p:sldId id="302" r:id="rId7"/>
    <p:sldId id="283" r:id="rId8"/>
    <p:sldId id="303" r:id="rId9"/>
    <p:sldId id="263" r:id="rId10"/>
    <p:sldId id="284" r:id="rId11"/>
    <p:sldId id="265" r:id="rId12"/>
    <p:sldId id="286" r:id="rId13"/>
    <p:sldId id="304" r:id="rId14"/>
    <p:sldId id="267" r:id="rId15"/>
    <p:sldId id="288" r:id="rId16"/>
    <p:sldId id="269" r:id="rId17"/>
    <p:sldId id="290" r:id="rId18"/>
    <p:sldId id="271" r:id="rId19"/>
    <p:sldId id="292" r:id="rId20"/>
    <p:sldId id="305" r:id="rId21"/>
    <p:sldId id="293" r:id="rId22"/>
    <p:sldId id="273" r:id="rId23"/>
    <p:sldId id="294" r:id="rId24"/>
    <p:sldId id="295" r:id="rId25"/>
    <p:sldId id="275" r:id="rId26"/>
    <p:sldId id="296" r:id="rId27"/>
    <p:sldId id="297" r:id="rId28"/>
    <p:sldId id="306" r:id="rId29"/>
    <p:sldId id="277" r:id="rId30"/>
    <p:sldId id="298" r:id="rId31"/>
    <p:sldId id="279" r:id="rId32"/>
    <p:sldId id="300" r:id="rId33"/>
    <p:sldId id="301" r:id="rId34"/>
    <p:sldId id="260" r:id="rId35"/>
    <p:sldId id="261" r:id="rId36"/>
    <p:sldId id="307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8A10064-C428-4F32-9AB6-E2F60EC5F9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pt-BR" altLang="pt-BR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7BC58CF6-3EB3-4FDD-B107-489D01F94A8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pt-BR" altLang="pt-BR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28A63F1C-7243-42DD-838D-DA95A9DAEFA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A661D719-CECD-4D1F-8D1D-FEB4DC394D0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66745086-7B10-449F-BFC6-7CE5B23C4F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pt-BR" altLang="pt-BR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B4130C4D-4A13-4219-8DA7-6E84F6097D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A5449490-165C-42AD-A10E-68D2B148AE2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>
            <a:extLst>
              <a:ext uri="{FF2B5EF4-FFF2-40B4-BE49-F238E27FC236}">
                <a16:creationId xmlns:a16="http://schemas.microsoft.com/office/drawing/2014/main" id="{3FD87EEF-FD53-46F2-A417-D1FC8D05368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9699" name="Rectangle 3">
              <a:extLst>
                <a:ext uri="{FF2B5EF4-FFF2-40B4-BE49-F238E27FC236}">
                  <a16:creationId xmlns:a16="http://schemas.microsoft.com/office/drawing/2014/main" id="{05555A39-B7A3-4EC8-8182-D207CA5CA84D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9700" name="Rectangle 4">
              <a:extLst>
                <a:ext uri="{FF2B5EF4-FFF2-40B4-BE49-F238E27FC236}">
                  <a16:creationId xmlns:a16="http://schemas.microsoft.com/office/drawing/2014/main" id="{09B37B4B-A7AB-496A-9D2C-B4BF406BB252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effectLst/>
                <a:latin typeface="Times New Roman" panose="02020603050405020304" pitchFamily="18" charset="0"/>
              </a:endParaRPr>
            </a:p>
          </p:txBody>
        </p:sp>
        <p:grpSp>
          <p:nvGrpSpPr>
            <p:cNvPr id="29701" name="Group 5">
              <a:extLst>
                <a:ext uri="{FF2B5EF4-FFF2-40B4-BE49-F238E27FC236}">
                  <a16:creationId xmlns:a16="http://schemas.microsoft.com/office/drawing/2014/main" id="{C175312A-F1A7-46FE-8185-BBB3D627A8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9702" name="Rectangle 6">
                <a:extLst>
                  <a:ext uri="{FF2B5EF4-FFF2-40B4-BE49-F238E27FC236}">
                    <a16:creationId xmlns:a16="http://schemas.microsoft.com/office/drawing/2014/main" id="{FB073C0B-03FE-44CC-96D9-0399C92131C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3" name="Rectangle 7">
                <a:extLst>
                  <a:ext uri="{FF2B5EF4-FFF2-40B4-BE49-F238E27FC236}">
                    <a16:creationId xmlns:a16="http://schemas.microsoft.com/office/drawing/2014/main" id="{3EFE4AE1-30C1-45DD-B447-0FECE279E5E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4" name="Rectangle 8">
                <a:extLst>
                  <a:ext uri="{FF2B5EF4-FFF2-40B4-BE49-F238E27FC236}">
                    <a16:creationId xmlns:a16="http://schemas.microsoft.com/office/drawing/2014/main" id="{78B27668-D369-41AD-9D41-258D4C5F6AC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5" name="Rectangle 9">
                <a:extLst>
                  <a:ext uri="{FF2B5EF4-FFF2-40B4-BE49-F238E27FC236}">
                    <a16:creationId xmlns:a16="http://schemas.microsoft.com/office/drawing/2014/main" id="{805F00CA-9160-4348-8D2A-8F738C4213D1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6" name="Rectangle 10">
                <a:extLst>
                  <a:ext uri="{FF2B5EF4-FFF2-40B4-BE49-F238E27FC236}">
                    <a16:creationId xmlns:a16="http://schemas.microsoft.com/office/drawing/2014/main" id="{680DD639-806F-4E39-89B9-DB2ACC65332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7" name="Rectangle 11">
                <a:extLst>
                  <a:ext uri="{FF2B5EF4-FFF2-40B4-BE49-F238E27FC236}">
                    <a16:creationId xmlns:a16="http://schemas.microsoft.com/office/drawing/2014/main" id="{1F7040B1-9D90-4352-B259-0BBA2B78038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8" name="Rectangle 12">
                <a:extLst>
                  <a:ext uri="{FF2B5EF4-FFF2-40B4-BE49-F238E27FC236}">
                    <a16:creationId xmlns:a16="http://schemas.microsoft.com/office/drawing/2014/main" id="{71246D8B-F718-469F-A82D-F89B1A135F69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9" name="Rectangle 13">
                <a:extLst>
                  <a:ext uri="{FF2B5EF4-FFF2-40B4-BE49-F238E27FC236}">
                    <a16:creationId xmlns:a16="http://schemas.microsoft.com/office/drawing/2014/main" id="{0AF9490A-82C8-40BD-9EAC-C2C239910E0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10" name="Rectangle 14">
                <a:extLst>
                  <a:ext uri="{FF2B5EF4-FFF2-40B4-BE49-F238E27FC236}">
                    <a16:creationId xmlns:a16="http://schemas.microsoft.com/office/drawing/2014/main" id="{AE59C544-843F-4CD5-A471-F46DB2AF6574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effectLst/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11" name="Rectangle 15">
                <a:extLst>
                  <a:ext uri="{FF2B5EF4-FFF2-40B4-BE49-F238E27FC236}">
                    <a16:creationId xmlns:a16="http://schemas.microsoft.com/office/drawing/2014/main" id="{640CD660-5938-440C-AD04-3D17A264244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effectLst/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9712" name="Rectangle 16">
            <a:extLst>
              <a:ext uri="{FF2B5EF4-FFF2-40B4-BE49-F238E27FC236}">
                <a16:creationId xmlns:a16="http://schemas.microsoft.com/office/drawing/2014/main" id="{CCDF6489-4D0D-4F2E-A22D-ABA14E95A8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9713" name="Rectangle 17">
            <a:extLst>
              <a:ext uri="{FF2B5EF4-FFF2-40B4-BE49-F238E27FC236}">
                <a16:creationId xmlns:a16="http://schemas.microsoft.com/office/drawing/2014/main" id="{B280D768-24D5-4C1C-B8BC-FC5EE0CBBD5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9714" name="Rectangle 18">
            <a:extLst>
              <a:ext uri="{FF2B5EF4-FFF2-40B4-BE49-F238E27FC236}">
                <a16:creationId xmlns:a16="http://schemas.microsoft.com/office/drawing/2014/main" id="{190F67FE-31E8-4B90-8D0F-B71B2A1D71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8A7BB5B-65A9-4D41-8C60-2592DA9F866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9715" name="Rectangle 19">
            <a:extLst>
              <a:ext uri="{FF2B5EF4-FFF2-40B4-BE49-F238E27FC236}">
                <a16:creationId xmlns:a16="http://schemas.microsoft.com/office/drawing/2014/main" id="{0E407033-90ED-4C99-BEFE-D621BDA9B8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9716" name="Rectangle 20">
            <a:extLst>
              <a:ext uri="{FF2B5EF4-FFF2-40B4-BE49-F238E27FC236}">
                <a16:creationId xmlns:a16="http://schemas.microsoft.com/office/drawing/2014/main" id="{60CD6FA5-949D-4C00-BEBE-8D00EB383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3340B-9D96-464C-BE79-35B1D5C06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53F4D6-B8B7-41FD-B502-1025E1CB6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171A265-665D-4C00-882C-263A05039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311426C-E1CC-45CD-B556-085814BEA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9E5D63-F4CD-4A10-A9E8-1F645463E1C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85DB1EA5-88B9-49E6-B95D-90D6576D41A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5967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A928733-077F-4CE0-AC3B-F03C77476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E0C1E9-5A1F-44E3-BFA5-AB5C80AF3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78435E-231E-4C22-889D-7FED6E87C5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D1E22F7-6805-43D4-8073-E0363D2CEF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3F45BA-E218-4E11-AF92-4B0C90164D2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ECC6D985-3806-4E44-BCFA-307EC02B461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206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A9977-5E54-450A-9AB8-EFF9E58B0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68A6BB-2E0E-4BBB-B8E0-AB21B37C2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DFE77A-F66E-4C28-9CAD-CBC09835B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8B02A3-891B-494A-8E60-88A02F12F7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C6A48E-67C9-4A3D-AC23-9895A28D74E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A86E1A0F-0D4F-4301-A2A1-CFDF7EB44A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3516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FD3772-E9CD-439A-B4C1-10A342BF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D552CA-9CDC-4122-AE21-1E723D53C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98A25A-275C-40F3-A516-61FFCE01A3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A2AEE5-175F-408D-8BF5-B95A34696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C9DF75-31EC-455B-8044-D35CF442AB8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FBF2200C-D63A-4ED4-B07F-B53D8DF0CCC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96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E5FCB-4470-4BE2-96F2-C5FA92FDF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7FC742-A971-4603-AFFC-A2E65EA846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427ECCC-09CC-4F80-BC42-D363BBFDF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F34CD9-2FBC-432B-94C9-5766AE06B2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B3EEF96-4241-4F93-B9B9-43AAB5BDC37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5E2512-1D58-4E58-9EE6-860C9256C030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6DC42A4-D90B-4ED2-A496-98DCAF69E0E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6918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70FCA-AF9C-45BF-97D1-5CFBBF19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6EC3A47-911C-40FE-87DB-03F8DDD45C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89DC60C-6EBA-453D-9204-2BA619C12E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2E9E753-74DC-4088-9589-958E22D68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0A7B7C6-219F-4967-84E7-152E2E296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AA9B7B9-7DD7-44FF-AA32-7372AEB9B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D6CC1E63-F3C9-43A6-AEAE-D179EE86CE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D9A0A9-F3BB-4A84-94D2-E1118F999A3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219BEC14-F877-4D9D-A3D2-DF4032E5E6E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4171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BD0BD-58EF-4CD4-BBF4-DB5B5B8DD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F793D85-36E4-4F88-8B24-EE5C653781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78BE560-B75C-4150-9EBC-5F767D80D5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AF0C15-A410-4E63-96BF-46576A64A70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F2E2F5-D574-4ACB-858B-16450C3E75E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6290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997B5FD9-0AC9-4BEF-8CEF-C9635E086B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836C25B-FF8C-45EC-B75A-43E461ACC1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BC8A62-4ED7-4AF6-A9EF-1D62D4D25AF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B90A72-69D2-44D8-8CFB-8B2E87C86DA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730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9E9540-BFD6-4CB9-8605-DCD55CB0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7288AB-9B29-4EE4-B006-C23050AD7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704CA0-694B-4F4A-9547-9B9F1A7B9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585501-F2DE-4E2F-81C1-4CCD51CC90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DD45A2-E684-4551-B8FF-6310CF38A9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4659C1-CDEE-4CAD-ADA8-27A387AF721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69DF0C2-1C0B-43A0-A062-682CE9C7EDF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3958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0828C-6178-465F-8641-126B07028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F6F2B41-467B-4860-94C1-283CA87740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E61098-248B-49A0-8B7A-C927625D7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7DACF1-44BB-4C22-AA10-A9244083E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23EA2D-3B7B-4286-BA68-38646B21C0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6D6F7F-3E60-4471-A27D-200111B8E4E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1D030FC-5DDB-4C92-BA7B-3522FC738DE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895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081307A9-AC1D-41B6-B41A-88DAB617C3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</a:defRPr>
            </a:lvl1pPr>
          </a:lstStyle>
          <a:p>
            <a:endParaRPr lang="pt-BR" altLang="pt-BR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30F72E33-A305-4E1D-8B4C-35D007650E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 Black" panose="020B0A04020102020204" pitchFamily="34" charset="0"/>
              </a:defRPr>
            </a:lvl1pPr>
          </a:lstStyle>
          <a:p>
            <a:fld id="{C67C84B7-5172-4E2B-A20B-0C3DEA4267C5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8676" name="Group 4">
            <a:extLst>
              <a:ext uri="{FF2B5EF4-FFF2-40B4-BE49-F238E27FC236}">
                <a16:creationId xmlns:a16="http://schemas.microsoft.com/office/drawing/2014/main" id="{64E25295-AE4E-45B4-8FA1-FCDE2BA2734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8677" name="Rectangle 5">
              <a:extLst>
                <a:ext uri="{FF2B5EF4-FFF2-40B4-BE49-F238E27FC236}">
                  <a16:creationId xmlns:a16="http://schemas.microsoft.com/office/drawing/2014/main" id="{AC306599-4102-4503-A7AB-84B3BFEE2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8678" name="Rectangle 6">
              <a:extLst>
                <a:ext uri="{FF2B5EF4-FFF2-40B4-BE49-F238E27FC236}">
                  <a16:creationId xmlns:a16="http://schemas.microsoft.com/office/drawing/2014/main" id="{6F60FD37-4EC7-4A3B-8E36-88FC9D911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8679" name="Rectangle 7">
              <a:extLst>
                <a:ext uri="{FF2B5EF4-FFF2-40B4-BE49-F238E27FC236}">
                  <a16:creationId xmlns:a16="http://schemas.microsoft.com/office/drawing/2014/main" id="{3B38E1AC-5E46-498E-A00B-ACC3BE8DA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28680" name="Rectangle 8">
              <a:extLst>
                <a:ext uri="{FF2B5EF4-FFF2-40B4-BE49-F238E27FC236}">
                  <a16:creationId xmlns:a16="http://schemas.microsoft.com/office/drawing/2014/main" id="{5704FF07-C842-49EE-A63B-484644C39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28681" name="Rectangle 9">
              <a:extLst>
                <a:ext uri="{FF2B5EF4-FFF2-40B4-BE49-F238E27FC236}">
                  <a16:creationId xmlns:a16="http://schemas.microsoft.com/office/drawing/2014/main" id="{03A31E07-FDD3-4DD2-ACDF-73496B50D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28682" name="Rectangle 10">
              <a:extLst>
                <a:ext uri="{FF2B5EF4-FFF2-40B4-BE49-F238E27FC236}">
                  <a16:creationId xmlns:a16="http://schemas.microsoft.com/office/drawing/2014/main" id="{C2FEDE45-CCCC-4665-A665-92EA7B942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28683" name="Rectangle 11">
              <a:extLst>
                <a:ext uri="{FF2B5EF4-FFF2-40B4-BE49-F238E27FC236}">
                  <a16:creationId xmlns:a16="http://schemas.microsoft.com/office/drawing/2014/main" id="{62674323-C791-4745-9D64-9881B885E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8684" name="Rectangle 12">
              <a:extLst>
                <a:ext uri="{FF2B5EF4-FFF2-40B4-BE49-F238E27FC236}">
                  <a16:creationId xmlns:a16="http://schemas.microsoft.com/office/drawing/2014/main" id="{B56E9103-A899-44AA-B109-F62E31BDAB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  <a:effectLst/>
              </a:endParaRPr>
            </a:p>
          </p:txBody>
        </p:sp>
        <p:sp>
          <p:nvSpPr>
            <p:cNvPr id="28685" name="Rectangle 13">
              <a:extLst>
                <a:ext uri="{FF2B5EF4-FFF2-40B4-BE49-F238E27FC236}">
                  <a16:creationId xmlns:a16="http://schemas.microsoft.com/office/drawing/2014/main" id="{5A56B24F-C10C-4481-AB70-1E2B52EFD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  <a:effectLst/>
              </a:endParaRPr>
            </a:p>
          </p:txBody>
        </p:sp>
      </p:grp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EC6E0216-6144-4D8C-907F-E42EEE4069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8687" name="Rectangle 15">
            <a:extLst>
              <a:ext uri="{FF2B5EF4-FFF2-40B4-BE49-F238E27FC236}">
                <a16:creationId xmlns:a16="http://schemas.microsoft.com/office/drawing/2014/main" id="{74A31C2F-F44A-4303-A6CB-0907E0924E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8688" name="Rectangle 16">
            <a:extLst>
              <a:ext uri="{FF2B5EF4-FFF2-40B4-BE49-F238E27FC236}">
                <a16:creationId xmlns:a16="http://schemas.microsoft.com/office/drawing/2014/main" id="{BB321583-4341-4A6F-B747-073A8CC927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C712776-7885-4DF6-B227-E38C6A8A3B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292600"/>
            <a:ext cx="8459787" cy="2522538"/>
          </a:xfrm>
        </p:spPr>
        <p:txBody>
          <a:bodyPr/>
          <a:lstStyle/>
          <a:p>
            <a:pPr algn="ctr"/>
            <a:r>
              <a:rPr lang="pt-BR" alt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30- NOSSA RESPONSABILIDADE PELOS CEGOS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9612D0A4-E12F-46F7-A36B-F9A7957D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476250"/>
            <a:ext cx="5327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do Amor</a:t>
            </a:r>
          </a:p>
        </p:txBody>
      </p:sp>
      <p:pic>
        <p:nvPicPr>
          <p:cNvPr id="2054" name="Picture 6" descr="2000-26">
            <a:extLst>
              <a:ext uri="{FF2B5EF4-FFF2-40B4-BE49-F238E27FC236}">
                <a16:creationId xmlns:a16="http://schemas.microsoft.com/office/drawing/2014/main" id="{3ECF6E54-F357-4287-9E44-43EBDFFA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89138"/>
            <a:ext cx="1985962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Text Box 7">
            <a:extLst>
              <a:ext uri="{FF2B5EF4-FFF2-40B4-BE49-F238E27FC236}">
                <a16:creationId xmlns:a16="http://schemas.microsoft.com/office/drawing/2014/main" id="{BBEB90F3-186B-4F57-A983-D3DA98AB3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  <a:effectLst/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  <a:effectLst/>
              </a:rPr>
              <a:t>Pr. Marcelo Carvalho</a:t>
            </a:r>
            <a:endParaRPr lang="pt-BR" altLang="pt-BR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CB1944B-937E-4B2B-9F1A-AA1B6DBC01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140529-7EDF-4E5D-A5EC-8249631A30F3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88759957-E2C3-4FB6-B9EE-C80499ED1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8" y="765175"/>
            <a:ext cx="8732837" cy="5472113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Senhor é Deus. Ele nota os casos de negligência. Toda ação errônea neste sentido é uma falsa representação de Sua misericórdia, amorável bondade e benevolência.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295703A-CC91-475F-BDE3-4EF182A823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DFAD9-BEC9-43E6-BDDF-8ED4007E4DCA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9611D6D-141B-4EB8-9E1E-F7C9C1348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41438"/>
            <a:ext cx="78486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Desculpa Deus o pecado dos cegos por sua condição? (237:1)</a:t>
            </a:r>
          </a:p>
        </p:txBody>
      </p:sp>
      <p:pic>
        <p:nvPicPr>
          <p:cNvPr id="9219" name="Picture 3" descr="2000-26">
            <a:extLst>
              <a:ext uri="{FF2B5EF4-FFF2-40B4-BE49-F238E27FC236}">
                <a16:creationId xmlns:a16="http://schemas.microsoft.com/office/drawing/2014/main" id="{8969A5E8-9843-4D01-9E42-4373A6CD0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88913"/>
            <a:ext cx="9779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8E206097-E06D-481B-9890-73C4F9E681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58E80F-F633-4C10-9CB4-597C8BA7AB95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805152F6-7B4F-4246-8965-A1B1F29F2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3" y="549275"/>
            <a:ext cx="8732837" cy="60483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Conquanto seja Deus um amigo do cego e do infortunado, Ele não os desculpa dos seus pecados. Requer deles que sejam vencedores, que aperfeiçoem caráter cristão no nome de Jesus, que venceu no benefício deles. 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3340ED3-632F-4B29-AA07-BFE4B4492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B239B2-CCE5-4F33-ADF1-DE82E1AC6D12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8700E12F-7E98-4F29-935D-200181B96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908050"/>
            <a:ext cx="8732838" cy="5329238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Mas Jesus tem piedade de nossas fraquezas e está pronto a prover forças para suportar as provas e resistir às tentações de Satanás, se sobre Ele lançarmos o nosso fardo.</a:t>
            </a:r>
            <a:r>
              <a:rPr lang="pt-BR" altLang="pt-B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BE13048-089B-47D2-952D-CACDAE4F43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B3BE9-37A1-4588-A9C7-D5D9596349A5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D2B318C-BF41-4B79-9DF7-8AD2189A8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803275"/>
            <a:ext cx="860425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De quem os 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cegos recebem ajuda, sendo enviados diretamente de Deus?  (237:2)</a:t>
            </a:r>
          </a:p>
        </p:txBody>
      </p:sp>
      <p:pic>
        <p:nvPicPr>
          <p:cNvPr id="10243" name="Picture 3" descr="2000-26">
            <a:extLst>
              <a:ext uri="{FF2B5EF4-FFF2-40B4-BE49-F238E27FC236}">
                <a16:creationId xmlns:a16="http://schemas.microsoft.com/office/drawing/2014/main" id="{0F540548-EAF0-4471-8243-B78481AC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88913"/>
            <a:ext cx="9779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8051737-EA9F-4643-8727-06670952E8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7CB51D-BA23-49F4-B49E-EC890DC1C79B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B11EAF60-AC8E-465B-AF05-3505CB76A9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1775" y="765175"/>
            <a:ext cx="8732838" cy="5472113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Anjos são enviados para ministrar aos filhos de Deus que são fisicamente cegos. Anjos guardam os seus passos e livram-nos de milhares de perigos que, desconhecidos a eles, se acumulam no seu caminho.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DF2B5F9-1A04-44E6-B18F-BA173A331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352250-BCA2-40CB-95CA-BF331AC828F7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CB171220-B942-4B13-8112-DF16846F6F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1196975"/>
            <a:ext cx="8062912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Quando o Espírito de Deus não atenderá aos cegos? (237:2)</a:t>
            </a:r>
          </a:p>
        </p:txBody>
      </p:sp>
      <p:pic>
        <p:nvPicPr>
          <p:cNvPr id="11267" name="Picture 3" descr="2000-26">
            <a:extLst>
              <a:ext uri="{FF2B5EF4-FFF2-40B4-BE49-F238E27FC236}">
                <a16:creationId xmlns:a16="http://schemas.microsoft.com/office/drawing/2014/main" id="{7D5678B4-91F7-4D51-B0CC-B14C58813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88913"/>
            <a:ext cx="9779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35B8EDE-53CD-4912-8260-A675E02361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55D473-7B38-435B-B276-08701881551C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B0EA407E-0FA2-48DE-B065-46884DBBD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3" y="476250"/>
            <a:ext cx="8732837" cy="6121400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Mas o Seu Espírito não os atenderá a menos que eles cultivem um espírito de bondade e procurem ferventemente manter domínio sobre sua natureza e levar toda paixão e cada faculdade em submissão a Deus. Precisam cultivar um espírito de amor e controlar suas palavras e ações.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FEE2BC9-F5F0-45A9-ABF5-DA43C7BA86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862446-0B70-4DDC-B84E-8D29AB2FE305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4B3A3377-F546-483C-B629-5F459A60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62050"/>
            <a:ext cx="8208962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5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Quem são os guardas dos cegos, desafortunados, sofredores, viúvas e órfãos? (238:1)</a:t>
            </a:r>
          </a:p>
        </p:txBody>
      </p:sp>
      <p:pic>
        <p:nvPicPr>
          <p:cNvPr id="12291" name="Picture 3" descr="2000-26">
            <a:extLst>
              <a:ext uri="{FF2B5EF4-FFF2-40B4-BE49-F238E27FC236}">
                <a16:creationId xmlns:a16="http://schemas.microsoft.com/office/drawing/2014/main" id="{DF529824-5E82-434D-B0FF-2029B95D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88913"/>
            <a:ext cx="9779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175587E-245D-4352-9154-9D73A1BC2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FF528C-BB06-40A9-9347-B6703E50B368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E5744840-2086-4C6C-9414-BD1B496E2E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836613"/>
            <a:ext cx="9056688" cy="5256212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Se existem na igreja os que querem fazer os cegos tropeçarem, devem ser chamados à justiça; pois Deus nos fez guardas dos cegos, dos sofredores, das viúvas e dos órfãos.</a:t>
            </a:r>
            <a:endParaRPr lang="pt-BR" altLang="pt-BR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8BF35A9-8A80-43DF-9017-1A96DDC22DE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00338" y="1700213"/>
            <a:ext cx="6264275" cy="2522537"/>
          </a:xfrm>
        </p:spPr>
        <p:txBody>
          <a:bodyPr/>
          <a:lstStyle/>
          <a:p>
            <a:pPr algn="ctr"/>
            <a:r>
              <a:rPr lang="pt-BR" altLang="pt-BR" sz="9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Isa. 58-7-9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05AD97F-1D51-40BA-8F85-BF41451C1C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C9C7D5-CD32-4D3E-8E39-42925EDF2CB8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509D6BD0-7FD1-4A06-97B1-1EDF2A3C1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3" y="549275"/>
            <a:ext cx="8805862" cy="6192838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tropeço ao qual se refere a Palavra de Deus, não quer dizer um bloco de madeira colocado ante os pés do cego (Lev. 19:14) para fazê-lo tropeçar;</a:t>
            </a:r>
            <a:r>
              <a:rPr lang="pt-BR" altLang="pt-BR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905E65A5-9715-49D9-97F1-FB3763C389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860C1A-2389-4239-B0F9-531AF3D0AA08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E2AA97CE-0A6D-4C6D-BA40-5DC06F12D3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3" y="620713"/>
            <a:ext cx="8732837" cy="5976937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... mas quer dizer muito mais que isso. Quer dizer qualquer procedimento seguido para prejudicar a influência de um irmão cego, trabalhar contra seus interesses, ou estorvar sua prosperidade.</a:t>
            </a:r>
            <a:r>
              <a:rPr lang="pt-BR" altLang="pt-B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18780BB-C2E2-41F8-BAA7-ED2462B855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09A7B5-7941-40F2-AD08-8493F82CF198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AF690F1E-6818-4312-B444-060FA1CC8A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1184275"/>
            <a:ext cx="81375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7. Quando a igreja está em pecado, como trata o assunto dos cegos? (238:2)</a:t>
            </a:r>
          </a:p>
        </p:txBody>
      </p:sp>
      <p:pic>
        <p:nvPicPr>
          <p:cNvPr id="13315" name="Picture 3" descr="2000-26">
            <a:extLst>
              <a:ext uri="{FF2B5EF4-FFF2-40B4-BE49-F238E27FC236}">
                <a16:creationId xmlns:a16="http://schemas.microsoft.com/office/drawing/2014/main" id="{FFA9E6D2-5306-4906-8905-A90F6F7B8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88913"/>
            <a:ext cx="9779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1041EE6-90C9-4738-ADEE-30D71D29B0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BEE84B-6F42-481A-8403-9978EE4FA922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F7359E6-EFA6-421B-AC40-C48DA2943A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620713"/>
            <a:ext cx="9056688" cy="6121400"/>
          </a:xfrm>
        </p:spPr>
        <p:txBody>
          <a:bodyPr/>
          <a:lstStyle/>
          <a:p>
            <a:r>
              <a:rPr lang="pt-BR" altLang="pt-BR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Um irmão cego, pobre, enfermo, que tudo esteja fazendo a fim de não vir a ser dependente, deve ser encorajado por seus irmãos de toda maneira possível. Mas os que professam ser seus irmãos, que têm o uso de todas as suas faculdades, que não são dependentes, mas que esquecem o seu dever para com os cegos a tal ponto que confundem,</a:t>
            </a:r>
            <a:r>
              <a:rPr lang="pt-BR" altLang="pt-BR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00F6CC5-36D5-41E4-8CF4-C95157C37E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B90A9F-16DB-4077-B27B-CEE70903A188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5C6A6A8-1BB3-4782-B684-DDCD09E28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8750" y="360363"/>
            <a:ext cx="8805863" cy="6524625"/>
          </a:xfrm>
        </p:spPr>
        <p:txBody>
          <a:bodyPr/>
          <a:lstStyle/>
          <a:p>
            <a:r>
              <a:rPr lang="pt-BR" altLang="pt-BR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afligem e impedem seu caminho, estão fazendo um trabalho que requererá arrependimento e restauração antes que Deus aceite as suas orações. E a igreja de Deus, que tem permitido sejam seus infortunados irmãos injustiçados, serão culpados de pecado até que façam tudo que estiver em seu poder para reparar a injustiça.</a:t>
            </a:r>
            <a:r>
              <a:rPr lang="pt-BR" altLang="pt-BR" sz="3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C369D77-A78E-43EB-B2DA-01862C1B63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E74A9F-5149-4C3F-AF82-35BAADC2F801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756AEBE-AF67-4635-AC33-C41BAB3F2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65175"/>
            <a:ext cx="80645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8. Como Deus tratará os que têm tratado os desafortunados de maneira impiedosa? (238:2)</a:t>
            </a:r>
          </a:p>
        </p:txBody>
      </p:sp>
      <p:pic>
        <p:nvPicPr>
          <p:cNvPr id="14339" name="Picture 3" descr="2000-26">
            <a:extLst>
              <a:ext uri="{FF2B5EF4-FFF2-40B4-BE49-F238E27FC236}">
                <a16:creationId xmlns:a16="http://schemas.microsoft.com/office/drawing/2014/main" id="{7B1D43D4-2FE6-4297-896A-89573E96E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88913"/>
            <a:ext cx="9779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F0A2AE2-39C2-44CC-A86C-D175B3F978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E27388-8663-432A-8F1B-993CB773E447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51CBA746-9E79-4B41-81AC-84116C06BF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8" y="620713"/>
            <a:ext cx="8732837" cy="5976937"/>
          </a:xfrm>
        </p:spPr>
        <p:txBody>
          <a:bodyPr/>
          <a:lstStyle/>
          <a:p>
            <a:r>
              <a:rPr lang="pt-BR" altLang="pt-BR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Eu gostaria que todos nós víssemos as coisas como Deus as vê. Gostaria que pudéssemos compreender como Deus considera esses homens que professam ser seguidores de Cristo, que possuem a bênção da visão e a vantagem de meios em seu favor, e no entanto invejam a pequena prosperidade desfrutada por um pobre cego,</a:t>
            </a:r>
            <a:endParaRPr lang="pt-BR" altLang="pt-BR" sz="3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AFF3CB1-9F7A-47F3-B2BB-DE4F7D3D5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D0DD8-72DC-44E5-8299-7B65EE8C5825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25518590-9F9B-42E0-948D-08B2BE535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3" y="620713"/>
            <a:ext cx="8732837" cy="597693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e gostariam de beneficiar-se com o aumento de sua soma de recursos à custa de seu afligido irmão. Isto é considerado por Deus como o mais criminoso egoísmo e como roubo, sendo um grave pecado que Ele sem dúvida punirá. Deus nunca esquece. </a:t>
            </a:r>
            <a:endParaRPr lang="pt-BR" altLang="pt-B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CB36194-C431-4150-8D24-EB7EBE0A23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A21241-D22B-495E-945D-43C15BE5A0C6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52F99F9E-A33E-4E7B-B763-625E9D773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32837" cy="5472112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Ele não vê essas coisas com olhos humanos e com o julgamento frio, insensível, do homem. Ele vê as coisas, não do ponto de vista do mundo, mas do ponto de vista da misericórdia, da piedade e do infinito amor.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D56EEF4-AFD4-470B-8B7E-300B4A9BAA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5FE9AE-CF24-428B-BA32-14467A395638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6FDC1341-0369-4B79-85AB-7E3DC5F0FF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112838"/>
            <a:ext cx="82804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9. Qual deve ser o sinal distintivo entre o homem e o seu próximo? (239:2)</a:t>
            </a:r>
          </a:p>
        </p:txBody>
      </p:sp>
      <p:pic>
        <p:nvPicPr>
          <p:cNvPr id="15363" name="Picture 3" descr="2000-26">
            <a:extLst>
              <a:ext uri="{FF2B5EF4-FFF2-40B4-BE49-F238E27FC236}">
                <a16:creationId xmlns:a16="http://schemas.microsoft.com/office/drawing/2014/main" id="{F53AED68-0483-411A-B40F-62035AF62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88913"/>
            <a:ext cx="9779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AC86C6B-1104-479C-B604-2623B736F3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F7A8D6-3938-49D7-A3BC-CF71626CE777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89FB401-DDF0-4139-A87E-A5ACDC4835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7173913"/>
          </a:xfrm>
          <a:gradFill rotWithShape="1">
            <a:gsLst>
              <a:gs pos="0">
                <a:schemeClr val="accent2"/>
              </a:gs>
              <a:gs pos="100000">
                <a:schemeClr val="bg2"/>
              </a:gs>
            </a:gsLst>
            <a:lin ang="5400000" scaled="1"/>
          </a:gradFill>
        </p:spPr>
        <p:txBody>
          <a:bodyPr/>
          <a:lstStyle/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 professo povo de Deus não tem dado ouvidos à Palavra do Senhor, a ponto de negligenciar a responsabilidade de cuidar dos afortunados, cegos, coxos, viúvas e órfãos. É isto o que Deus espera de Seu povo?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CA1B194-7AC7-491A-9921-474E68FE5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1DA737-8DB5-43A9-BC1F-AE18FC02B943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DFF1525-4512-48C5-A585-BD48E73F6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3" y="620713"/>
            <a:ext cx="8732837" cy="5976937"/>
          </a:xfrm>
        </p:spPr>
        <p:txBody>
          <a:bodyPr/>
          <a:lstStyle/>
          <a:p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 verdadeira simpatia entre o homem e o seu próximo deve ser o sinal distintivo entre os que amam e temem a Deus e os que se esquecem de Sua lei.</a:t>
            </a:r>
            <a:r>
              <a:rPr lang="pt-BR" altLang="pt-BR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5A563E2-CE2E-472C-9846-854298A22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36AD3E-C779-4DE5-8D5B-7B67436D1AE3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4A2B509F-DCD7-4ACC-8B8A-2B27595AA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692150"/>
            <a:ext cx="8208963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10. Ellen White </a:t>
            </a:r>
          </a:p>
          <a:p>
            <a:pPr algn="ctr"/>
            <a:r>
              <a:rPr lang="pt-BR" altLang="pt-BR" sz="54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fala para fazermos a "nossa parte" para com os desafortunados. O que isso quer dizer? (239:3)</a:t>
            </a:r>
          </a:p>
        </p:txBody>
      </p:sp>
      <p:pic>
        <p:nvPicPr>
          <p:cNvPr id="16387" name="Picture 3" descr="2000-26">
            <a:extLst>
              <a:ext uri="{FF2B5EF4-FFF2-40B4-BE49-F238E27FC236}">
                <a16:creationId xmlns:a16="http://schemas.microsoft.com/office/drawing/2014/main" id="{64786F78-700D-41AC-9E9D-C1465C3D7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88913"/>
            <a:ext cx="9779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151DBD0-5E96-4975-BAD7-DBFE5E9136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2813DC-9919-4583-A59E-8800C07A4AEC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F89C7141-9FE7-4136-8A1F-AEA26D85F9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8" y="693738"/>
            <a:ext cx="8732837" cy="5688012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É estranho que professos cristãos não estimem os ensinamentos claros e positivos da Palavra de Deus e não sintam compunções de consciência. Deus coloca sobre eles a responsabilidade de cuidar dos desafortunados, cegos, coxos, das viúvas e dos órfãos;</a:t>
            </a:r>
            <a:endParaRPr lang="pt-BR" altLang="pt-B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9F201D3-6B26-43F6-8354-9E7F160C3F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DA40C4-56D2-48FD-8CA5-C402349A68FC}" type="slidenum">
              <a:rPr lang="pt-BR" altLang="pt-BR"/>
              <a:pPr/>
              <a:t>33</a:t>
            </a:fld>
            <a:endParaRPr lang="pt-BR" altLang="pt-BR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2DCE582-15E5-4C6B-AAAA-4D043631B1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8" y="476250"/>
            <a:ext cx="8732837" cy="6237288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porém muitos não fazem nenhum esforço nesse sentido. A fim de salvar essas pessoas, Deus muitas vezes as coloca sob a vara da aflição, e põe-nas em posição semelhante a que ocupavam os que tiveram necessidade de sua ajuda e simpatia e nada receberam de suas mãos.</a:t>
            </a:r>
            <a:endParaRPr lang="pt-BR" altLang="pt-BR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25F8FD0-76AD-4BA2-8A42-838610312F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899E9A-539D-40A0-A66C-B711051E6501}" type="slidenum">
              <a:rPr lang="pt-BR" altLang="pt-BR"/>
              <a:pPr/>
              <a:t>34</a:t>
            </a:fld>
            <a:endParaRPr lang="pt-BR" altLang="pt-BR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1623B17-46C3-43DD-B417-096471A4FD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765175"/>
            <a:ext cx="8748712" cy="5688013"/>
          </a:xfrm>
          <a:solidFill>
            <a:schemeClr val="bg2"/>
          </a:soli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Deus coloca desafortunados ao nosso redor para exercitarmos compaixão e desenvolver nosso caráter. Muitas vezes Deus coloca as pessoas sob a vara da aflição a fim de salvar essas preciosas almas.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D96B7B3-5C24-4960-A466-3DA4F1877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CD0CCB-F1AE-49BD-A9AE-8DBD1D3FDE08}" type="slidenum">
              <a:rPr lang="pt-BR" altLang="pt-BR"/>
              <a:pPr/>
              <a:t>35</a:t>
            </a:fld>
            <a:endParaRPr lang="pt-BR" altLang="pt-B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92D41167-FB7A-4F3C-84AE-9014F928D6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35063"/>
            <a:ext cx="8229600" cy="5030787"/>
          </a:xfrm>
          <a:solidFill>
            <a:schemeClr val="bg2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Apresentemos a estes que num futuro breve, Ele removerá de nós toda lágrima, dor, sofrimento e morte.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5E1097A-D98A-4CDC-B923-9F80705EA0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15448B-B207-4AA2-99F8-699A6A1F7466}" type="slidenum">
              <a:rPr lang="pt-BR" altLang="pt-BR"/>
              <a:pPr/>
              <a:t>36</a:t>
            </a:fld>
            <a:endParaRPr lang="pt-BR" altLang="pt-BR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40FB25F8-913C-4BC2-92FF-1D4752A4E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222875"/>
            <a:ext cx="8229600" cy="9429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Eu quero esta benção!</a:t>
            </a:r>
          </a:p>
        </p:txBody>
      </p:sp>
      <p:sp>
        <p:nvSpPr>
          <p:cNvPr id="58373" name="Text Box 5">
            <a:extLst>
              <a:ext uri="{FF2B5EF4-FFF2-40B4-BE49-F238E27FC236}">
                <a16:creationId xmlns:a16="http://schemas.microsoft.com/office/drawing/2014/main" id="{3D894066-A069-4BDC-94BF-F44DDC014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706B776-DBF9-4C90-B128-FF15329427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AB865C-C6AD-4E2F-9501-29FA4AACC917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036034C-3329-4EAA-A1C1-AE3C22218D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673225"/>
            <a:ext cx="7848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Como devemos tratar os cegos? (236:1)</a:t>
            </a:r>
          </a:p>
        </p:txBody>
      </p:sp>
      <p:pic>
        <p:nvPicPr>
          <p:cNvPr id="5124" name="Picture 4" descr="2000-26">
            <a:extLst>
              <a:ext uri="{FF2B5EF4-FFF2-40B4-BE49-F238E27FC236}">
                <a16:creationId xmlns:a16="http://schemas.microsoft.com/office/drawing/2014/main" id="{9AE35196-4580-4CC9-BE68-CE910EA9C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88913"/>
            <a:ext cx="9779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D53E57F-79D5-45A4-B210-C72D0B9B2D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C144F4-51E7-4C34-B65A-922792DCA89B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B50C898-2527-4185-B47F-66A57C5CBF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8" y="908050"/>
            <a:ext cx="8732837" cy="5329238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Senhor deseja que os que estão relacionados com a obra médico-missionária sejam verdadeiros missionários. Devem ser semelhantes a Cristo na palavra e na ação. </a:t>
            </a:r>
            <a:endParaRPr lang="pt-BR" altLang="pt-BR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6D2D9555-C26A-4977-8950-70C505E96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A54C7-8D26-4471-84EA-5F6EF75258D1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2C99B5A7-15A0-4254-9DE9-51EA0BBAB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0338" y="692150"/>
            <a:ext cx="8732837" cy="5545138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Não devem ser misericordiosos apenas quando sentem um impulso de mostrar misericórdia, nem devem agir egoistamente para com aqueles que são os mais necessitados de trabalho médico-missionário.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6CC4C1C-9E7C-4327-986F-24D32961E7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CCBB874-B07E-4745-88A8-E929438613E3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458328E1-B6E3-480D-BFBF-E809E99115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3" y="620713"/>
            <a:ext cx="8732837" cy="597693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O cego, por exemplo, deve ser tratado com compaixão. Reflitam os missionários médicos sobre suas ações para com o cego, para que verifiquem se como verdadeiros missionários de Deus não têm deixado de fazer por esta infortunada classe muita coisa que poderiam ter feito.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E3CAFEE-C6B4-4B73-B375-FD8AC906BD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87A7BE-86CF-4958-8E8A-E7522C7B9677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5E04CFB-7183-4DF5-BA98-72A77E485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313" y="620713"/>
            <a:ext cx="8732837" cy="5976937"/>
          </a:xfrm>
        </p:spPr>
        <p:txBody>
          <a:bodyPr/>
          <a:lstStyle/>
          <a:p>
            <a:pPr algn="ctr"/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Do que me tem sido apresentado sei que muitos, muitos casos não têm recebido o encorajamento que Cristo teria dado estivesse Ele no lugar do médico-missionário.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3ECA218-C973-40B0-87E0-9A156CFB2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01392C-8E28-4C4A-B01F-677E0DA6FFCA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1AD6DD6C-9413-4F85-BBE5-35DC467C9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41438"/>
            <a:ext cx="79200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O que toda ação errônea representa falsamente? (236:2)</a:t>
            </a:r>
          </a:p>
        </p:txBody>
      </p:sp>
      <p:pic>
        <p:nvPicPr>
          <p:cNvPr id="8195" name="Picture 3" descr="2000-26">
            <a:extLst>
              <a:ext uri="{FF2B5EF4-FFF2-40B4-BE49-F238E27FC236}">
                <a16:creationId xmlns:a16="http://schemas.microsoft.com/office/drawing/2014/main" id="{76240755-2556-4F2D-BD37-FDCBC7835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0" y="188913"/>
            <a:ext cx="977900" cy="91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66"/>
      </a:lt2>
      <a:accent1>
        <a:srgbClr val="FF505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B3B3"/>
      </a:accent5>
      <a:accent6>
        <a:srgbClr val="E78A00"/>
      </a:accent6>
      <a:hlink>
        <a:srgbClr val="666699"/>
      </a:hlink>
      <a:folHlink>
        <a:srgbClr val="CC990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FFFF00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000066"/>
        </a:lt2>
        <a:accent1>
          <a:srgbClr val="FF990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000066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000066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48</TotalTime>
  <Words>1156</Words>
  <Application>Microsoft Office PowerPoint</Application>
  <PresentationFormat>Apresentação na tela (4:3)</PresentationFormat>
  <Paragraphs>77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6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30- NOSSA RESPONSABILIDADE PELOS CEGOS</vt:lpstr>
      <vt:lpstr>Isa. 58-7-9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30- NOSSA RESPONSABILIDADE PELOS CEGOS</dc:title>
  <dc:creator>MARCELO AUGUSTO DE CARVALHO</dc:creator>
  <cp:lastModifiedBy>Pr. Marcelo Carvalho</cp:lastModifiedBy>
  <cp:revision>22</cp:revision>
  <dcterms:created xsi:type="dcterms:W3CDTF">2004-11-16T18:00:55Z</dcterms:created>
  <dcterms:modified xsi:type="dcterms:W3CDTF">2019-11-21T12:23:11Z</dcterms:modified>
</cp:coreProperties>
</file>