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29"/>
  </p:notesMasterIdLst>
  <p:sldIdLst>
    <p:sldId id="256" r:id="rId2"/>
    <p:sldId id="273" r:id="rId3"/>
    <p:sldId id="258" r:id="rId4"/>
    <p:sldId id="274" r:id="rId5"/>
    <p:sldId id="259" r:id="rId6"/>
    <p:sldId id="275" r:id="rId7"/>
    <p:sldId id="288" r:id="rId8"/>
    <p:sldId id="263" r:id="rId9"/>
    <p:sldId id="277" r:id="rId10"/>
    <p:sldId id="265" r:id="rId11"/>
    <p:sldId id="279" r:id="rId12"/>
    <p:sldId id="289" r:id="rId13"/>
    <p:sldId id="280" r:id="rId14"/>
    <p:sldId id="287" r:id="rId15"/>
    <p:sldId id="267" r:id="rId16"/>
    <p:sldId id="281" r:id="rId17"/>
    <p:sldId id="290" r:id="rId18"/>
    <p:sldId id="282" r:id="rId19"/>
    <p:sldId id="269" r:id="rId20"/>
    <p:sldId id="283" r:id="rId21"/>
    <p:sldId id="284" r:id="rId22"/>
    <p:sldId id="271" r:id="rId23"/>
    <p:sldId id="285" r:id="rId24"/>
    <p:sldId id="286" r:id="rId25"/>
    <p:sldId id="260" r:id="rId26"/>
    <p:sldId id="261" r:id="rId27"/>
    <p:sldId id="291" r:id="rId2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A8C58DF9-0294-454A-8B30-DF89BF13936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628DC26-F9F4-4901-82D5-3433E4C493C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pt-BR" altLang="pt-BR"/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5001127B-5015-4A33-BAC2-47B1B97F5D9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25C515B0-094F-4C01-B4FD-C6BAACE71C0B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3A31772D-5D6E-4755-A350-386D8E87E33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  <p:sp>
        <p:nvSpPr>
          <p:cNvPr id="41991" name="Rectangle 7">
            <a:extLst>
              <a:ext uri="{FF2B5EF4-FFF2-40B4-BE49-F238E27FC236}">
                <a16:creationId xmlns:a16="http://schemas.microsoft.com/office/drawing/2014/main" id="{511E4BB1-65EF-429E-BCA3-333DF13A30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8F3AA24-0F01-4827-BAF4-716B75BB570B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>
            <a:extLst>
              <a:ext uri="{FF2B5EF4-FFF2-40B4-BE49-F238E27FC236}">
                <a16:creationId xmlns:a16="http://schemas.microsoft.com/office/drawing/2014/main" id="{0847CCB7-3E81-4173-9B51-E0B0B08ED9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1507" name="Rectangle 3">
              <a:extLst>
                <a:ext uri="{FF2B5EF4-FFF2-40B4-BE49-F238E27FC236}">
                  <a16:creationId xmlns:a16="http://schemas.microsoft.com/office/drawing/2014/main" id="{26AB09A3-E062-413D-9D55-5EC9083BA765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1508" name="Rectangle 4">
              <a:extLst>
                <a:ext uri="{FF2B5EF4-FFF2-40B4-BE49-F238E27FC236}">
                  <a16:creationId xmlns:a16="http://schemas.microsoft.com/office/drawing/2014/main" id="{6ECD71DB-A99B-4061-833A-F33DA646B45B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21509" name="Group 5">
              <a:extLst>
                <a:ext uri="{FF2B5EF4-FFF2-40B4-BE49-F238E27FC236}">
                  <a16:creationId xmlns:a16="http://schemas.microsoft.com/office/drawing/2014/main" id="{91265BD9-98A8-46DE-ABDA-E196E357A4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1510" name="Rectangle 6">
                <a:extLst>
                  <a:ext uri="{FF2B5EF4-FFF2-40B4-BE49-F238E27FC236}">
                    <a16:creationId xmlns:a16="http://schemas.microsoft.com/office/drawing/2014/main" id="{2BE9E464-AAF7-471C-B2AF-E21A9CE4CB2D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1" name="Rectangle 7">
                <a:extLst>
                  <a:ext uri="{FF2B5EF4-FFF2-40B4-BE49-F238E27FC236}">
                    <a16:creationId xmlns:a16="http://schemas.microsoft.com/office/drawing/2014/main" id="{538A6A68-95FF-4BA0-AA43-9324EF0AC287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2" name="Rectangle 8">
                <a:extLst>
                  <a:ext uri="{FF2B5EF4-FFF2-40B4-BE49-F238E27FC236}">
                    <a16:creationId xmlns:a16="http://schemas.microsoft.com/office/drawing/2014/main" id="{D77236F7-B0FD-41F5-8DED-BCA0B91FD4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3" name="Rectangle 9">
                <a:extLst>
                  <a:ext uri="{FF2B5EF4-FFF2-40B4-BE49-F238E27FC236}">
                    <a16:creationId xmlns:a16="http://schemas.microsoft.com/office/drawing/2014/main" id="{F1B7C6D2-088E-4788-BBB1-3CA445A2F51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4" name="Rectangle 10">
                <a:extLst>
                  <a:ext uri="{FF2B5EF4-FFF2-40B4-BE49-F238E27FC236}">
                    <a16:creationId xmlns:a16="http://schemas.microsoft.com/office/drawing/2014/main" id="{F41F637A-68F2-40B6-B155-BF22AD29AEAB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5" name="Rectangle 11">
                <a:extLst>
                  <a:ext uri="{FF2B5EF4-FFF2-40B4-BE49-F238E27FC236}">
                    <a16:creationId xmlns:a16="http://schemas.microsoft.com/office/drawing/2014/main" id="{E7484C0C-2426-4ACF-A4F2-FA4EC6ABBDDC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6" name="Rectangle 12">
                <a:extLst>
                  <a:ext uri="{FF2B5EF4-FFF2-40B4-BE49-F238E27FC236}">
                    <a16:creationId xmlns:a16="http://schemas.microsoft.com/office/drawing/2014/main" id="{4C582922-8717-4374-BEAB-497A8E4358E3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7" name="Rectangle 13">
                <a:extLst>
                  <a:ext uri="{FF2B5EF4-FFF2-40B4-BE49-F238E27FC236}">
                    <a16:creationId xmlns:a16="http://schemas.microsoft.com/office/drawing/2014/main" id="{0A522105-FBD2-4AB4-8FC0-BDAD0B26616E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8" name="Rectangle 14">
                <a:extLst>
                  <a:ext uri="{FF2B5EF4-FFF2-40B4-BE49-F238E27FC236}">
                    <a16:creationId xmlns:a16="http://schemas.microsoft.com/office/drawing/2014/main" id="{D2F326D9-95F4-459C-AB9B-EBC5888A6692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519" name="Rectangle 15">
                <a:extLst>
                  <a:ext uri="{FF2B5EF4-FFF2-40B4-BE49-F238E27FC236}">
                    <a16:creationId xmlns:a16="http://schemas.microsoft.com/office/drawing/2014/main" id="{A1D81B33-8AF4-4E6D-8350-B358CD1D4A15}"/>
                  </a:ext>
                </a:extLst>
              </p:cNvPr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 altLang="pt-BR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21520" name="Rectangle 16">
            <a:extLst>
              <a:ext uri="{FF2B5EF4-FFF2-40B4-BE49-F238E27FC236}">
                <a16:creationId xmlns:a16="http://schemas.microsoft.com/office/drawing/2014/main" id="{132A6FEA-405B-4EC6-BEBE-FB1E2FECE35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1521" name="Rectangle 17">
            <a:extLst>
              <a:ext uri="{FF2B5EF4-FFF2-40B4-BE49-F238E27FC236}">
                <a16:creationId xmlns:a16="http://schemas.microsoft.com/office/drawing/2014/main" id="{32CEA988-2784-4859-AA68-B992D34DF2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21522" name="Rectangle 18">
            <a:extLst>
              <a:ext uri="{FF2B5EF4-FFF2-40B4-BE49-F238E27FC236}">
                <a16:creationId xmlns:a16="http://schemas.microsoft.com/office/drawing/2014/main" id="{EDDDE044-D64E-48FD-AFCB-88527DB9CB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E211A1A-DB0C-4456-AF58-081548A7CA6A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21523" name="Rectangle 19">
            <a:extLst>
              <a:ext uri="{FF2B5EF4-FFF2-40B4-BE49-F238E27FC236}">
                <a16:creationId xmlns:a16="http://schemas.microsoft.com/office/drawing/2014/main" id="{0A03039E-662D-4837-BCC8-5A41DD22A29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altLang="pt-BR" noProof="0"/>
              <a:t>Clique para editar o estilo do título mestre</a:t>
            </a:r>
          </a:p>
        </p:txBody>
      </p:sp>
      <p:sp>
        <p:nvSpPr>
          <p:cNvPr id="21524" name="Rectangle 20">
            <a:extLst>
              <a:ext uri="{FF2B5EF4-FFF2-40B4-BE49-F238E27FC236}">
                <a16:creationId xmlns:a16="http://schemas.microsoft.com/office/drawing/2014/main" id="{FE6699E3-7331-4877-A088-ACDABE699AA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pt-BR" altLang="pt-BR" noProof="0"/>
              <a:t>Clique para editar o estilo do subtítulo mestre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9CCFD3-1A35-4BA2-AFDB-88603903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299EA0-1BAE-4359-972C-9E24AC34BA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9E99D4C-A9EC-4ED9-B1E1-D3F361EB44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B2BCBAC-8096-4055-9E1A-C7A3C671381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78695F-8319-4E86-98ED-DF02BAD6EB7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35B19D19-E617-49E3-8D98-6A1A414676FD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817147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07DA94-28EA-49EF-84D3-2695116293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197765E-E870-4C73-82F1-2F9A50251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FD4B45D4-689A-471E-97BC-AC028309B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D539B4-F260-4043-9DE3-4BA586620C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8ED7AB-1EEA-484A-988D-C02315518FC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B7822756-726F-4390-B87C-C19CE088597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79051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C5BBCB-EBE1-482C-8333-123E4D133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EF1A3F-4986-45B5-A0B9-A81CD2E8CC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11385-1FEA-4DE6-B8F1-FBC1717312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AFB5366-6D15-40F6-91B2-43213675DF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3DC114-82E8-4793-B550-DE953D9C7F8E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CA79A4A4-1BDF-4EC0-AEF3-A9B7ED69330F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5296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D70B74-6AE1-4312-A131-1D63DB51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C49B23C-1BC4-42D7-B020-25F5AEA577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E9DB9A8-F6D5-4A13-8E32-B1A23A8DDA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4863376-7670-4699-877E-2EC31FE5D0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CB2C6E-046B-41BD-B2E7-FFB9C053D365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6" name="Espaço Reservado para Data 5">
            <a:extLst>
              <a:ext uri="{FF2B5EF4-FFF2-40B4-BE49-F238E27FC236}">
                <a16:creationId xmlns:a16="http://schemas.microsoft.com/office/drawing/2014/main" id="{9B31CBA4-561C-4C3F-8E35-A71C4F29959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48034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0C0028-5A12-457C-A9D4-A52B2A02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A0C0C06-0124-4D9F-A747-A74B07A27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33B971-7826-4C78-BEB5-BF8DBB54E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AE81FF4-71EE-4690-BA42-123B27E3EB7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3EB7E0-3320-4E19-BD0D-F2BBCD7F7B0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1F843C-0B1D-4BEA-88C6-7370C1C6404D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841AB6-419A-4BD3-8905-25F6C0F5C3B1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6123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BEF72E-C13C-4CDE-AB01-267702C96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B47B6D-EFEA-4C60-980A-FC3544E165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8751ABD-D9E5-4E68-B340-705D7D69B8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3B1FCEA-9DA0-4736-8D1A-ADAC09AA4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0A33BBB-D333-4B46-B4FF-36D3958B0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Rodapé 6">
            <a:extLst>
              <a:ext uri="{FF2B5EF4-FFF2-40B4-BE49-F238E27FC236}">
                <a16:creationId xmlns:a16="http://schemas.microsoft.com/office/drawing/2014/main" id="{95163AF5-4301-45D0-9856-647ED56E49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8" name="Espaço Reservado para Número de Slide 7">
            <a:extLst>
              <a:ext uri="{FF2B5EF4-FFF2-40B4-BE49-F238E27FC236}">
                <a16:creationId xmlns:a16="http://schemas.microsoft.com/office/drawing/2014/main" id="{A21EED8B-78D9-4277-9470-B35650F550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50706E-00F5-43B4-A9AF-5969BB7E7404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9" name="Espaço Reservado para Data 8">
            <a:extLst>
              <a:ext uri="{FF2B5EF4-FFF2-40B4-BE49-F238E27FC236}">
                <a16:creationId xmlns:a16="http://schemas.microsoft.com/office/drawing/2014/main" id="{34E1425B-FFD8-4F76-8D5B-65147D564B8A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1784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CA61CE-FEB1-45B1-8C86-15BF4A91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4EF278DC-1463-4ACB-A241-0CB7977A6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D0C2EF3-7318-4D7C-942B-D6280B8A6B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0FFBFCF-DD2E-4FE8-8CAC-AA00FB52FFB9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2C55F5A-E5A5-404F-9C8D-F4B6196A6270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29316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>
            <a:extLst>
              <a:ext uri="{FF2B5EF4-FFF2-40B4-BE49-F238E27FC236}">
                <a16:creationId xmlns:a16="http://schemas.microsoft.com/office/drawing/2014/main" id="{F159C22A-9079-45A2-BE05-59E61959474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id="{9D290818-F111-41E8-AC27-44F5A8844E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9D94305-FDC6-4E9C-A19A-3614578A8856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E878C3-76D6-42E9-97F7-F966769BA783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2534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32C57-B8BB-409C-8AB0-80C5C7F02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10C0149-35D0-4701-9420-9D3212403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DB27400-AE0B-4F16-B63F-72C4990E7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B9B29D-4F9D-4889-8813-A1F73AAD820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22195E4-95E0-45F0-9622-AC6A5EDE1B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B64BE2-884C-4637-87DB-BD931851A7AC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2D0677-BE92-429E-9F61-E0C22307E7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0043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3231F5-1B29-448D-B5CB-CF36316282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F83AD1C-6A30-4B1D-AB35-9B8B7EBFE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9B58814-1172-46A3-8503-A0A9A5A760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D80F69-E635-44D7-839C-4D83A16718A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8962FA-2D07-430E-9D78-4A79F5FDBDC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A748A90-7F4A-4C2F-AE99-978090CF4218}" type="slidenum">
              <a:rPr lang="pt-BR" altLang="pt-BR"/>
              <a:pPr/>
              <a:t>‹nº›</a:t>
            </a:fld>
            <a:endParaRPr lang="pt-BR" altLang="pt-BR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18DC2F8-2131-4182-9BFB-B603DD59E3D6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9741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F401CEF-3C48-4C70-AEC1-1196501EF4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pt-BR" altLang="pt-BR"/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EE809AF3-B079-41C8-8C75-9ABAE66028E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fld id="{C6A8C72D-3B66-4D58-928F-1838F5D8C5D7}" type="slidenum">
              <a:rPr lang="pt-BR" altLang="pt-BR"/>
              <a:pPr/>
              <a:t>‹nº›</a:t>
            </a:fld>
            <a:endParaRPr lang="pt-BR" altLang="pt-BR"/>
          </a:p>
        </p:txBody>
      </p:sp>
      <p:grpSp>
        <p:nvGrpSpPr>
          <p:cNvPr id="20484" name="Group 4">
            <a:extLst>
              <a:ext uri="{FF2B5EF4-FFF2-40B4-BE49-F238E27FC236}">
                <a16:creationId xmlns:a16="http://schemas.microsoft.com/office/drawing/2014/main" id="{09633625-E749-479E-853A-F092AE02603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20485" name="Rectangle 5">
              <a:extLst>
                <a:ext uri="{FF2B5EF4-FFF2-40B4-BE49-F238E27FC236}">
                  <a16:creationId xmlns:a16="http://schemas.microsoft.com/office/drawing/2014/main" id="{9EAF9641-919B-428D-A295-F1E5EDD3BD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0486" name="Rectangle 6">
              <a:extLst>
                <a:ext uri="{FF2B5EF4-FFF2-40B4-BE49-F238E27FC236}">
                  <a16:creationId xmlns:a16="http://schemas.microsoft.com/office/drawing/2014/main" id="{C005FE6C-D076-47D0-9186-DE62B3FDE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0487" name="Rectangle 7">
              <a:extLst>
                <a:ext uri="{FF2B5EF4-FFF2-40B4-BE49-F238E27FC236}">
                  <a16:creationId xmlns:a16="http://schemas.microsoft.com/office/drawing/2014/main" id="{9A23F1F1-F2BE-484C-BFA9-D7028022BC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0488" name="Rectangle 8">
              <a:extLst>
                <a:ext uri="{FF2B5EF4-FFF2-40B4-BE49-F238E27FC236}">
                  <a16:creationId xmlns:a16="http://schemas.microsoft.com/office/drawing/2014/main" id="{CB9EFD65-B8DD-4594-BEFF-291BE24F58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0489" name="Rectangle 9">
              <a:extLst>
                <a:ext uri="{FF2B5EF4-FFF2-40B4-BE49-F238E27FC236}">
                  <a16:creationId xmlns:a16="http://schemas.microsoft.com/office/drawing/2014/main" id="{1EEEB0E9-A4D7-4EA0-8482-DB3EFCE539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0490" name="Rectangle 10">
              <a:extLst>
                <a:ext uri="{FF2B5EF4-FFF2-40B4-BE49-F238E27FC236}">
                  <a16:creationId xmlns:a16="http://schemas.microsoft.com/office/drawing/2014/main" id="{0D180AC2-ED04-4062-BE47-7EE90C9B2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hlink"/>
                </a:solidFill>
              </a:endParaRPr>
            </a:p>
          </p:txBody>
        </p:sp>
        <p:sp>
          <p:nvSpPr>
            <p:cNvPr id="20491" name="Rectangle 11">
              <a:extLst>
                <a:ext uri="{FF2B5EF4-FFF2-40B4-BE49-F238E27FC236}">
                  <a16:creationId xmlns:a16="http://schemas.microsoft.com/office/drawing/2014/main" id="{C973D22F-8343-4D86-89A4-3EEACC1B2E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 sz="2400">
                <a:latin typeface="Times New Roman" panose="02020603050405020304" pitchFamily="18" charset="0"/>
              </a:endParaRPr>
            </a:p>
          </p:txBody>
        </p:sp>
        <p:sp>
          <p:nvSpPr>
            <p:cNvPr id="20492" name="Rectangle 12">
              <a:extLst>
                <a:ext uri="{FF2B5EF4-FFF2-40B4-BE49-F238E27FC236}">
                  <a16:creationId xmlns:a16="http://schemas.microsoft.com/office/drawing/2014/main" id="{BD86195F-4BD1-4F36-B4A0-A49D1559A4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  <p:sp>
          <p:nvSpPr>
            <p:cNvPr id="20493" name="Rectangle 13">
              <a:extLst>
                <a:ext uri="{FF2B5EF4-FFF2-40B4-BE49-F238E27FC236}">
                  <a16:creationId xmlns:a16="http://schemas.microsoft.com/office/drawing/2014/main" id="{3322406F-D11F-4C8D-9183-C4BED563E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 altLang="pt-BR">
                <a:solidFill>
                  <a:schemeClr val="accent2"/>
                </a:solidFill>
              </a:endParaRPr>
            </a:p>
          </p:txBody>
        </p:sp>
      </p:grpSp>
      <p:sp>
        <p:nvSpPr>
          <p:cNvPr id="20494" name="Rectangle 14">
            <a:extLst>
              <a:ext uri="{FF2B5EF4-FFF2-40B4-BE49-F238E27FC236}">
                <a16:creationId xmlns:a16="http://schemas.microsoft.com/office/drawing/2014/main" id="{B885204E-1491-400F-AF63-78B34B9D6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20495" name="Rectangle 15">
            <a:extLst>
              <a:ext uri="{FF2B5EF4-FFF2-40B4-BE49-F238E27FC236}">
                <a16:creationId xmlns:a16="http://schemas.microsoft.com/office/drawing/2014/main" id="{7D0407FC-A442-4D7E-8324-55FED752132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20496" name="Rectangle 16">
            <a:extLst>
              <a:ext uri="{FF2B5EF4-FFF2-40B4-BE49-F238E27FC236}">
                <a16:creationId xmlns:a16="http://schemas.microsoft.com/office/drawing/2014/main" id="{E437FE72-3339-4699-BC79-B49E1C91B7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32BB15F6-C651-47CF-BDE1-43B6A6ECD8E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00113" y="4365625"/>
            <a:ext cx="8243887" cy="2209800"/>
          </a:xfrm>
        </p:spPr>
        <p:txBody>
          <a:bodyPr/>
          <a:lstStyle/>
          <a:p>
            <a:pPr algn="ctr"/>
            <a:r>
              <a:rPr lang="pt-BR" altLang="pt-BR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pperplate Gothic Bold" panose="020E0705020206020404" pitchFamily="34" charset="0"/>
              </a:rPr>
              <a:t>32- PRECAUÇÕES NECESSÁRIAS</a:t>
            </a:r>
          </a:p>
        </p:txBody>
      </p:sp>
      <p:sp>
        <p:nvSpPr>
          <p:cNvPr id="2052" name="Text Box 4">
            <a:extLst>
              <a:ext uri="{FF2B5EF4-FFF2-40B4-BE49-F238E27FC236}">
                <a16:creationId xmlns:a16="http://schemas.microsoft.com/office/drawing/2014/main" id="{AC97DDD1-9AA6-4E58-812B-0B87F9F17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549275"/>
            <a:ext cx="5327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Forte" panose="03060902040502070203" pitchFamily="66" charset="0"/>
              </a:rPr>
              <a:t>Ministério do Amor</a:t>
            </a:r>
          </a:p>
        </p:txBody>
      </p:sp>
      <p:pic>
        <p:nvPicPr>
          <p:cNvPr id="2053" name="Picture 5" descr="DSC01253">
            <a:extLst>
              <a:ext uri="{FF2B5EF4-FFF2-40B4-BE49-F238E27FC236}">
                <a16:creationId xmlns:a16="http://schemas.microsoft.com/office/drawing/2014/main" id="{190F0C2F-93EF-4A42-A134-03B65A7A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133600"/>
            <a:ext cx="2087563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Text Box 6">
            <a:extLst>
              <a:ext uri="{FF2B5EF4-FFF2-40B4-BE49-F238E27FC236}">
                <a16:creationId xmlns:a16="http://schemas.microsoft.com/office/drawing/2014/main" id="{32FFF47D-E29C-44CE-B248-6523061050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47838"/>
            <a:ext cx="1698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Ellen G White</a:t>
            </a:r>
          </a:p>
          <a:p>
            <a:pPr algn="ctr"/>
            <a:r>
              <a:rPr lang="pt-BR" altLang="pt-BR" sz="1200" b="1">
                <a:solidFill>
                  <a:srgbClr val="FFFFFF"/>
                </a:solidFill>
              </a:rPr>
              <a:t>Pr. Marcelo Carvalho</a:t>
            </a:r>
            <a:endParaRPr lang="pt-BR" altLang="pt-B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A97934E-85DE-4FA5-9AC3-4CB22ECFB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46DF9ED-4D3B-40D5-BB29-F6AED0752272}" type="slidenum">
              <a:rPr lang="pt-BR" altLang="pt-BR"/>
              <a:pPr/>
              <a:t>10</a:t>
            </a:fld>
            <a:endParaRPr lang="pt-BR" altLang="pt-BR"/>
          </a:p>
        </p:txBody>
      </p:sp>
      <p:sp>
        <p:nvSpPr>
          <p:cNvPr id="9218" name="Rectangle 2">
            <a:extLst>
              <a:ext uri="{FF2B5EF4-FFF2-40B4-BE49-F238E27FC236}">
                <a16:creationId xmlns:a16="http://schemas.microsoft.com/office/drawing/2014/main" id="{121A6ACC-48B5-43F0-91BF-E6D67EE621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85875"/>
            <a:ext cx="82804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3. Por que razão se ensina que há perigo em trabalhar pelos excluídos?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(250:2 e 3)</a:t>
            </a:r>
          </a:p>
        </p:txBody>
      </p:sp>
      <p:pic>
        <p:nvPicPr>
          <p:cNvPr id="9219" name="Picture 3" descr="DSC01253">
            <a:extLst>
              <a:ext uri="{FF2B5EF4-FFF2-40B4-BE49-F238E27FC236}">
                <a16:creationId xmlns:a16="http://schemas.microsoft.com/office/drawing/2014/main" id="{2BBC60F7-E993-494C-BDCB-0E7BFB56B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2875"/>
            <a:ext cx="11160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90B6666-FFC9-474D-9D57-C5D3B6F819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A52E75-380B-4CEB-AD17-C039307753A0}" type="slidenum">
              <a:rPr lang="pt-BR" altLang="pt-BR"/>
              <a:pPr/>
              <a:t>11</a:t>
            </a:fld>
            <a:endParaRPr lang="pt-BR" altLang="pt-BR"/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B7414EA7-7ED6-471C-8D02-61C7221A7A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13787" cy="5976937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Em todo esforço para conservar a alma com toda diligência, o homem necessita assegurar-se do poder de Deus. Há o perigo, perigo constante, de contaminação no trabalho entre os caídos e excluídos.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BF6F40D6-34DC-4CAB-94F2-9646A8A894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193BA2-8AA1-4DEE-914E-F2315C12385A}" type="slidenum">
              <a:rPr lang="pt-BR" altLang="pt-BR"/>
              <a:pPr/>
              <a:t>12</a:t>
            </a:fld>
            <a:endParaRPr lang="pt-BR" altLang="pt-BR"/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59F5AD6B-583E-4EF3-A290-4066B08747B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13787" cy="5976937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Por que, então, homens e mulheres põem-se em contato com esse perigo estando despreparados para resistir à tentação e não possuindo suficiente força de caráter para o trabalho?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C067399-8421-4419-A51D-6FB0752FFB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549658F-C6DD-4E4B-9A1E-D7172947E537}" type="slidenum">
              <a:rPr lang="pt-BR" altLang="pt-BR"/>
              <a:pPr/>
              <a:t>13</a:t>
            </a:fld>
            <a:endParaRPr lang="pt-BR" altLang="pt-BR"/>
          </a:p>
        </p:txBody>
      </p:sp>
      <p:sp>
        <p:nvSpPr>
          <p:cNvPr id="30722" name="Rectangle 2">
            <a:extLst>
              <a:ext uri="{FF2B5EF4-FFF2-40B4-BE49-F238E27FC236}">
                <a16:creationId xmlns:a16="http://schemas.microsoft.com/office/drawing/2014/main" id="{4E437054-10F1-4B66-B225-8424CA64E5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04813"/>
            <a:ext cx="8713787" cy="6192837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Na mente de muitos jovens empenhados na assim chamada obra médico-missionária, o efeito exercido é inteiramente diferente do que imaginam o médico ou qualquer de seus associados. Ele não possui o cuidado para vigiar os desígnios de Satanás a seu respeito em sua nova e exposta carreira, e gradualmente separa-se da vida do lar e das influências saudáveis.</a:t>
            </a:r>
            <a:r>
              <a:rPr lang="pt-BR" altLang="pt-BR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C044813-3335-4827-A012-B5F78E2AD0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A9C80A-09C9-4F32-81FC-4869488CCBDB}" type="slidenum">
              <a:rPr lang="pt-BR" altLang="pt-BR"/>
              <a:pPr/>
              <a:t>14</a:t>
            </a:fld>
            <a:endParaRPr lang="pt-BR" altLang="pt-BR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807EE8BF-B7D4-404A-B899-3062A4200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1438" y="765175"/>
            <a:ext cx="8893175" cy="5616575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É preciso que diante de cada jovem o sinal de perigo seja amplificado. Em cada lugar onde homens e mulheres estiverem trabalhando pelos degradados alguém precisa assumir sérias responsabilidades, ou os obreiros se tornarão baixos em suas atitudes, palavras e princípios.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FEEC9AD-02E3-4F37-A7F7-C8557C25C3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938EC6-2E75-4BB2-8BA0-03EDD1493B23}" type="slidenum">
              <a:rPr lang="pt-BR" altLang="pt-BR"/>
              <a:pPr/>
              <a:t>15</a:t>
            </a:fld>
            <a:endParaRPr lang="pt-BR" altLang="pt-BR"/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E2408DA8-E96E-4624-BD17-03EEFDF61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836613"/>
            <a:ext cx="8280400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4. Em que 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consiste o perigo de moças e rapazes trabalharem entre classes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abandonadas? </a:t>
            </a:r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(251:Z)</a:t>
            </a:r>
          </a:p>
        </p:txBody>
      </p:sp>
      <p:pic>
        <p:nvPicPr>
          <p:cNvPr id="10243" name="Picture 3" descr="DSC01253">
            <a:extLst>
              <a:ext uri="{FF2B5EF4-FFF2-40B4-BE49-F238E27FC236}">
                <a16:creationId xmlns:a16="http://schemas.microsoft.com/office/drawing/2014/main" id="{9E70F4B5-680E-4497-A05B-73B11CC99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2875"/>
            <a:ext cx="11160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D59FD7FC-BCEF-44FF-9F6F-16A423969A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C93DDA-669F-49B6-A8B3-53AF84F75297}" type="slidenum">
              <a:rPr lang="pt-BR" altLang="pt-BR"/>
              <a:pPr/>
              <a:t>16</a:t>
            </a:fld>
            <a:endParaRPr lang="pt-BR" altLang="pt-BR"/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F1500EA3-80E6-4FE7-8EE8-5BFC8EC6EA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13787" cy="61214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É perigoso pôr homens e mulheres jovens para trabalhar entre as classes abandonadas. Estarão postos onde entram em contato com todas as classes de impureza, e Satanás usa esta oportunidade para traçar sua ruína.</a:t>
            </a:r>
            <a:endParaRPr lang="pt-BR" altLang="pt-BR" sz="44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57205CA1-78E5-4FD5-BA5C-E0EE4D1B1EA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B79676-6EEE-470C-8137-A4CA8AA273A7}" type="slidenum">
              <a:rPr lang="pt-BR" altLang="pt-BR"/>
              <a:pPr/>
              <a:t>17</a:t>
            </a:fld>
            <a:endParaRPr lang="pt-BR" altLang="pt-BR"/>
          </a:p>
        </p:txBody>
      </p:sp>
      <p:sp>
        <p:nvSpPr>
          <p:cNvPr id="40962" name="Rectangle 2">
            <a:extLst>
              <a:ext uri="{FF2B5EF4-FFF2-40B4-BE49-F238E27FC236}">
                <a16:creationId xmlns:a16="http://schemas.microsoft.com/office/drawing/2014/main" id="{D9720D60-4244-416E-A222-60D3F58E34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3588"/>
            <a:ext cx="8713787" cy="5329237"/>
          </a:xfrm>
        </p:spPr>
        <p:txBody>
          <a:bodyPr/>
          <a:lstStyle/>
          <a:p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Assim mais são os que se perdem do que os que esses obreiros salvam. Muitos dos esforços feitos pelos abandonados resultam na perda de pureza dos obreiros.</a:t>
            </a:r>
            <a:r>
              <a:rPr lang="pt-BR" altLang="pt-BR" sz="48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C80ED741-BA18-42FB-A1C6-35DD47991E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F71D744-0244-4947-96D5-8F217B8CF38E}" type="slidenum">
              <a:rPr lang="pt-BR" altLang="pt-BR"/>
              <a:pPr/>
              <a:t>18</a:t>
            </a:fld>
            <a:endParaRPr lang="pt-BR" altLang="pt-BR"/>
          </a:p>
        </p:txBody>
      </p:sp>
      <p:sp>
        <p:nvSpPr>
          <p:cNvPr id="32770" name="Rectangle 2">
            <a:extLst>
              <a:ext uri="{FF2B5EF4-FFF2-40B4-BE49-F238E27FC236}">
                <a16:creationId xmlns:a16="http://schemas.microsoft.com/office/drawing/2014/main" id="{A22590DB-F4C7-41C8-A201-0212EBD750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765175"/>
            <a:ext cx="8713787" cy="5616575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Os que se empenham em visitar casas de prostituição colocam-se em terrível tentação. Esse trabalho é sempre perigoso. É um planejamento do diabo para levar pessoas à tentação e a práticas lascivas</a:t>
            </a:r>
            <a:r>
              <a:rPr lang="pt-BR" altLang="pt-B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FB79169-63B2-4360-BEC0-DCA49E0DB8A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47802A5-FEFE-46F3-8AC4-C3588A773085}" type="slidenum">
              <a:rPr lang="pt-BR" altLang="pt-BR"/>
              <a:pPr/>
              <a:t>19</a:t>
            </a:fld>
            <a:endParaRPr lang="pt-BR" altLang="pt-BR"/>
          </a:p>
        </p:txBody>
      </p:sp>
      <p:sp>
        <p:nvSpPr>
          <p:cNvPr id="11266" name="Rectangle 2">
            <a:extLst>
              <a:ext uri="{FF2B5EF4-FFF2-40B4-BE49-F238E27FC236}">
                <a16:creationId xmlns:a16="http://schemas.microsoft.com/office/drawing/2014/main" id="{E5A45F75-E558-4B9A-8943-8E708D5BA8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765175"/>
            <a:ext cx="7993062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5. Qual a 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melhor maneira de guardar a obra em verdadeira santidade?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(252:2)</a:t>
            </a:r>
          </a:p>
        </p:txBody>
      </p:sp>
      <p:pic>
        <p:nvPicPr>
          <p:cNvPr id="11267" name="Picture 3" descr="DSC01253">
            <a:extLst>
              <a:ext uri="{FF2B5EF4-FFF2-40B4-BE49-F238E27FC236}">
                <a16:creationId xmlns:a16="http://schemas.microsoft.com/office/drawing/2014/main" id="{F976752F-3551-47E4-8238-AAE135053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2875"/>
            <a:ext cx="11160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5731739-FD8D-468A-90C6-37F7E542A7F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pt-BR" altLang="pt-BR" sz="9000" b="1">
                <a:effectLst>
                  <a:outerShdw blurRad="38100" dist="38100" dir="2700000" algn="tl">
                    <a:srgbClr val="C0C0C0"/>
                  </a:outerShdw>
                </a:effectLst>
                <a:latin typeface="Arial Rounded MT Bold" panose="020F0704030504030204" pitchFamily="34" charset="0"/>
              </a:rPr>
              <a:t>II Cor 6.17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3916DA44-B5C6-41A8-8BAB-C7BF29ECE9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791F9E6-5FD6-45DB-929C-20EC91969D7B}" type="slidenum">
              <a:rPr lang="pt-BR" altLang="pt-BR"/>
              <a:pPr/>
              <a:t>20</a:t>
            </a:fld>
            <a:endParaRPr lang="pt-BR" altLang="pt-BR"/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9FC7CFA1-0B32-4F79-BD2D-CE80A33ED2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13787" cy="5976937"/>
          </a:xfrm>
        </p:spPr>
        <p:txBody>
          <a:bodyPr/>
          <a:lstStyle/>
          <a:p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Quanto mais distante ficarem os jovens dos elementos corruptos e corruptores deste mundo, melhor e mais segura será a sua futura experiência. Obreiros médicos-missionários devem ser refinados, purificados, limpos e elevados. Devem permanecer na plataforma da verdade eterna.</a:t>
            </a:r>
            <a:r>
              <a:rPr lang="pt-BR" altLang="pt-BR" sz="40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4583148-1139-472A-95C2-8A16B65CF8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ADBD24-3D72-448F-99A1-4C464C1712B6}" type="slidenum">
              <a:rPr lang="pt-BR" altLang="pt-BR"/>
              <a:pPr/>
              <a:t>21</a:t>
            </a:fld>
            <a:endParaRPr lang="pt-BR" altLang="pt-BR"/>
          </a:p>
        </p:txBody>
      </p:sp>
      <p:sp>
        <p:nvSpPr>
          <p:cNvPr id="34818" name="Rectangle 2">
            <a:extLst>
              <a:ext uri="{FF2B5EF4-FFF2-40B4-BE49-F238E27FC236}">
                <a16:creationId xmlns:a16="http://schemas.microsoft.com/office/drawing/2014/main" id="{874F2081-F1B2-46DB-9489-D5D6CFD85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13787" cy="59769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t-BR" altLang="pt-BR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Mas eu tenho sido instruída sobre o fato de que a verdade não tem sido apresentada em seu verdadeiro ângulo. O resultado final disto tende a corromper as mentes; o santo não se tem feito distinto do profano.</a:t>
            </a:r>
            <a:endParaRPr lang="pt-BR" altLang="pt-BR" sz="48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9FCB4BA-4B08-44F8-A189-CE02C3DE4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2B5D1B-D538-483E-B4A5-EF53012F29D3}" type="slidenum">
              <a:rPr lang="pt-BR" altLang="pt-BR"/>
              <a:pPr/>
              <a:t>22</a:t>
            </a:fld>
            <a:endParaRPr lang="pt-BR" altLang="pt-BR"/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CC690B32-3142-4346-BBD9-05340F8AEB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765175"/>
            <a:ext cx="8135938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6. A última frase </a:t>
            </a:r>
          </a:p>
          <a:p>
            <a:pPr algn="ctr"/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da autora nos diz que muitos não devem ir a grandes cidades para trabalhar pelos demasiado depravados. Tendo como base este</a:t>
            </a:r>
          </a:p>
          <a:p>
            <a:pPr algn="ctr"/>
            <a:r>
              <a:rPr lang="pt-BR" altLang="pt-BR" sz="4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capítulo, por que Ellen White afirmaria tal coisa? Qual seria o problema? (252:2)</a:t>
            </a:r>
          </a:p>
        </p:txBody>
      </p:sp>
      <p:pic>
        <p:nvPicPr>
          <p:cNvPr id="12291" name="Picture 3" descr="DSC01253">
            <a:extLst>
              <a:ext uri="{FF2B5EF4-FFF2-40B4-BE49-F238E27FC236}">
                <a16:creationId xmlns:a16="http://schemas.microsoft.com/office/drawing/2014/main" id="{0B7227B9-0767-4230-98C0-61BF6E381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2875"/>
            <a:ext cx="11160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5B4406B-5197-4F00-8C50-6B4B54F2F58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3616E6-1152-40DE-9453-AD589F8E26C4}" type="slidenum">
              <a:rPr lang="pt-BR" altLang="pt-BR"/>
              <a:pPr/>
              <a:t>23</a:t>
            </a:fld>
            <a:endParaRPr lang="pt-BR" altLang="pt-BR"/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534FD5A5-A99E-48CA-A261-74FCE49D0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620713"/>
            <a:ext cx="8713787" cy="5976937"/>
          </a:xfrm>
        </p:spPr>
        <p:txBody>
          <a:bodyPr/>
          <a:lstStyle/>
          <a:p>
            <a:r>
              <a:rPr lang="pt-BR" altLang="pt-BR" sz="3600" b="1">
                <a:effectLst>
                  <a:outerShdw blurRad="38100" dist="38100" dir="2700000" algn="tl">
                    <a:srgbClr val="C0C0C0"/>
                  </a:outerShdw>
                </a:effectLst>
              </a:rPr>
              <a:t>Muita coisa tem-me sido apresentada. Foi-me mostrado que há uma obra a ser feita pela mais depravada classe, mas essa questão deve ser considerada com o máximo cuidado, para que o trabalho feito não seja em vão. Rapazes e moças não devem ser expostos, como muitos o têm sido, em contato com classes dissolutas.</a:t>
            </a:r>
            <a:endParaRPr lang="pt-BR" altLang="pt-BR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F061ECEA-6228-4FFA-8A2D-AE0680A61E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6BF744-6DBF-4BE1-9902-9947F4159371}" type="slidenum">
              <a:rPr lang="pt-BR" altLang="pt-BR"/>
              <a:pPr/>
              <a:t>24</a:t>
            </a:fld>
            <a:endParaRPr lang="pt-BR" altLang="pt-BR"/>
          </a:p>
        </p:txBody>
      </p:sp>
      <p:sp>
        <p:nvSpPr>
          <p:cNvPr id="36866" name="Rectangle 2">
            <a:extLst>
              <a:ext uri="{FF2B5EF4-FFF2-40B4-BE49-F238E27FC236}">
                <a16:creationId xmlns:a16="http://schemas.microsoft.com/office/drawing/2014/main" id="{7B948A63-42D1-463C-BC11-298631EEFD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13787" cy="6121400"/>
          </a:xfrm>
        </p:spPr>
        <p:txBody>
          <a:bodyPr/>
          <a:lstStyle/>
          <a:p>
            <a:r>
              <a:rPr lang="pt-BR" altLang="pt-BR" sz="4000" b="1"/>
              <a:t>Decididas restrições devem ser feitas, pois há positivo perigo a enfrentar. Há necessidade de guardar-se com santidade a obra. No trabalho pelas classes mais baixas as maiores precauções devem ser tomadas. Há muitos que não devem ir a grandes cidades para trabalhar pelos demasiado depravados.</a:t>
            </a:r>
            <a:endParaRPr lang="pt-BR" altLang="pt-BR" sz="4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A71EE0B3-DDF4-4891-8C54-CF863282CB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E58890A-F028-4DFF-B01D-E3E88720684E}" type="slidenum">
              <a:rPr lang="pt-BR" altLang="pt-BR"/>
              <a:pPr/>
              <a:t>25</a:t>
            </a:fld>
            <a:endParaRPr lang="pt-BR" altLang="pt-BR"/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72C4180F-A91E-41B9-9B8E-84E0AB5BAD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29600" cy="5832475"/>
          </a:xfrm>
          <a:solidFill>
            <a:srgbClr val="FF99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Há uma obra a ser feita pela classe mais depravada. Mas para que tal trabalho não seja feito em vão, é preciso muito cuidado.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1CE60CB6-40DF-4432-B7AD-9CA8B49111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005973F-1B54-4345-9AFF-C4C53AF31829}" type="slidenum">
              <a:rPr lang="pt-BR" altLang="pt-BR"/>
              <a:pPr/>
              <a:t>26</a:t>
            </a:fld>
            <a:endParaRPr lang="pt-BR" altLang="pt-BR"/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FAFC3BED-3066-4623-A594-4DDF33F1EF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062038"/>
            <a:ext cx="8686800" cy="5246687"/>
          </a:xfrm>
          <a:solidFill>
            <a:srgbClr val="FF9900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anose="02040502050405020303" pitchFamily="18" charset="0"/>
              </a:rPr>
              <a:t>Antes de sair ao trabalho, decisões restritivas devem ser tomadas. Há necessidade de guardar-se com santidade para a obra, e então se enfrentar o perigo.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CCCA1B1-B062-4D2B-B7A7-029906CD41C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64D379-8140-4B7E-9090-892FB0D3F9A7}" type="slidenum">
              <a:rPr lang="pt-BR" altLang="pt-BR"/>
              <a:pPr/>
              <a:t>27</a:t>
            </a:fld>
            <a:endParaRPr lang="pt-BR" altLang="pt-BR"/>
          </a:p>
        </p:txBody>
      </p:sp>
      <p:sp>
        <p:nvSpPr>
          <p:cNvPr id="43010" name="Rectangle 2">
            <a:extLst>
              <a:ext uri="{FF2B5EF4-FFF2-40B4-BE49-F238E27FC236}">
                <a16:creationId xmlns:a16="http://schemas.microsoft.com/office/drawing/2014/main" id="{18375A4D-3881-4411-9052-35DC5EC65E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446588"/>
            <a:ext cx="8686800" cy="2222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57150" cmpd="sng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6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anose="02040502050405020303" pitchFamily="18" charset="0"/>
              </a:rPr>
              <a:t>Faz-me mais santo, Senhor!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ADB50EE5-946B-4C37-A848-67A5E7795B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0650" y="115888"/>
            <a:ext cx="1403350" cy="320675"/>
          </a:xfrm>
          <a:prstGeom prst="rect">
            <a:avLst/>
          </a:prstGeom>
          <a:gradFill rotWithShape="1">
            <a:gsLst>
              <a:gs pos="0">
                <a:schemeClr val="accent1">
                  <a:alpha val="9000"/>
                </a:schemeClr>
              </a:gs>
              <a:gs pos="100000">
                <a:schemeClr val="accent1">
                  <a:gamma/>
                  <a:shade val="46275"/>
                  <a:invGamma/>
                  <a:alpha val="11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1500" b="1">
                <a:effectLst>
                  <a:outerShdw blurRad="38100" dist="38100" dir="2700000" algn="tl">
                    <a:srgbClr val="FFFFFF"/>
                  </a:outerShdw>
                </a:effectLst>
                <a:latin typeface="Georgia" panose="02040502050405020303" pitchFamily="18" charset="0"/>
              </a:rPr>
              <a:t>FADMinas</a:t>
            </a:r>
            <a:endParaRPr lang="pt-BR" alt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2F36E92F-604F-4534-9B46-9F58E7B344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879766-43AF-49B8-8E48-989CBB3AFAE1}" type="slidenum">
              <a:rPr lang="pt-BR" altLang="pt-BR"/>
              <a:pPr/>
              <a:t>3</a:t>
            </a:fld>
            <a:endParaRPr lang="pt-BR" altLang="pt-B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E2D0E8D5-2779-49AE-9839-0C2A4CB5B9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bg2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Ao trabalharmos pelos desafortunados, precisamos atuar de forma racional e cautelosa para não nos expormos desnecessariamente. Existe o perigo de nos envolvermos em muitas situações que nos colocam </a:t>
            </a:r>
            <a:r>
              <a:rPr lang="pt-BR" altLang="pt-BR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próximos demais das pessoas, podendo</a:t>
            </a:r>
            <a:r>
              <a:rPr lang="pt-BR" altLang="pt-BR"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 acarretar ruína para a alma.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734543E1-3B2C-4F6C-93A7-4BE359161B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99524B4-09A5-4C57-8E7F-2A6F50957896}" type="slidenum">
              <a:rPr lang="pt-BR" altLang="pt-BR"/>
              <a:pPr/>
              <a:t>4</a:t>
            </a:fld>
            <a:endParaRPr lang="pt-BR" altLang="pt-BR"/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33698059-B191-4CA8-9799-308C035EDA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  <a:gradFill rotWithShape="1">
            <a:gsLst>
              <a:gs pos="0">
                <a:schemeClr val="bg2"/>
              </a:gs>
              <a:gs pos="100000">
                <a:schemeClr val="folHlink"/>
              </a:gs>
            </a:gsLst>
            <a:lin ang="5400000" scaled="1"/>
          </a:gradFill>
        </p:spPr>
        <p:txBody>
          <a:bodyPr/>
          <a:lstStyle/>
          <a:p>
            <a:pPr algn="ctr">
              <a:buFont typeface="Wingdings" panose="05000000000000000000" pitchFamily="2" charset="2"/>
              <a:buNone/>
            </a:pPr>
            <a:endParaRPr lang="pt-BR" altLang="pt-BR" sz="28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pt-BR" sz="5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Ou podemos estar realizando algo útil, mas com a motivação não pura e enobrecedora. Isto não produz efeito algum.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1988601-4BE7-4536-9177-99A9E1BD22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3DE608-53CE-4E58-8E58-3F0D3230A9CE}" type="slidenum">
              <a:rPr lang="pt-BR" altLang="pt-BR"/>
              <a:pPr/>
              <a:t>5</a:t>
            </a:fld>
            <a:endParaRPr lang="pt-BR" altLang="pt-BR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3246246-D4AE-410A-8D16-DDBE6351BF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125538"/>
            <a:ext cx="81375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6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1. Qual o problema de se trabalhar pelas fantasias da mente? (250: 1)</a:t>
            </a:r>
          </a:p>
        </p:txBody>
      </p:sp>
      <p:pic>
        <p:nvPicPr>
          <p:cNvPr id="5124" name="Picture 4" descr="DSC01253">
            <a:extLst>
              <a:ext uri="{FF2B5EF4-FFF2-40B4-BE49-F238E27FC236}">
                <a16:creationId xmlns:a16="http://schemas.microsoft.com/office/drawing/2014/main" id="{D246D027-B550-4163-903D-0427C8875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2875"/>
            <a:ext cx="11160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09951DAD-0A15-4150-9661-AABADDBF3B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A90D8C9-06F6-45A6-AA67-D06BBC321D4A}" type="slidenum">
              <a:rPr lang="pt-BR" altLang="pt-BR"/>
              <a:pPr/>
              <a:t>6</a:t>
            </a:fld>
            <a:endParaRPr lang="pt-BR" altLang="pt-BR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E09C5626-32B1-4C2F-AACB-DCD27209BB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549275"/>
            <a:ext cx="8713787" cy="5976938"/>
          </a:xfrm>
        </p:spPr>
        <p:txBody>
          <a:bodyPr/>
          <a:lstStyle/>
          <a:p>
            <a:r>
              <a:rPr lang="pt-BR" altLang="pt-BR" sz="4000" b="1"/>
              <a:t>Nesta obra final que os mortais assumirão, devem-se tomar precauções. Há o perigo de trabalhar-se de tal forma pelas fantasias da mente que pessoas inteiramente incapacitadas para trabalhar na sagrada obra de Deus considerar-se-ão indicadas pelo Céu para trabalhar pelos mais pobres e caídos.</a:t>
            </a:r>
            <a:endParaRPr lang="pt-BR" altLang="pt-BR"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18D3DEE-1309-4B44-89AD-FA49B4107A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41FA7E-120E-4EF2-B10E-286386D4B945}" type="slidenum">
              <a:rPr lang="pt-BR" altLang="pt-BR"/>
              <a:pPr/>
              <a:t>7</a:t>
            </a:fld>
            <a:endParaRPr lang="pt-BR" altLang="pt-BR"/>
          </a:p>
        </p:txBody>
      </p:sp>
      <p:sp>
        <p:nvSpPr>
          <p:cNvPr id="38914" name="Rectangle 2">
            <a:extLst>
              <a:ext uri="{FF2B5EF4-FFF2-40B4-BE49-F238E27FC236}">
                <a16:creationId xmlns:a16="http://schemas.microsoft.com/office/drawing/2014/main" id="{EF743A10-597A-47FF-94CD-7E067EC59E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4925" y="620713"/>
            <a:ext cx="8964613" cy="5976937"/>
          </a:xfrm>
        </p:spPr>
        <p:txBody>
          <a:bodyPr/>
          <a:lstStyle/>
          <a:p>
            <a:r>
              <a:rPr lang="pt-BR" altLang="pt-BR" sz="5400" b="1"/>
              <a:t>Se todas as experiências, as agradáveis e as desagradáveis, fossem mostradas na sua realidade, não haveria tantos seduzidos por esta espécie de trabalho.</a:t>
            </a:r>
            <a:r>
              <a:rPr lang="pt-BR" altLang="pt-BR" sz="5400"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F3495FF-C9AE-4AF6-9383-31218E94C9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230146A-4C12-4B5B-BBCD-5232EADEDAFE}" type="slidenum">
              <a:rPr lang="pt-BR" altLang="pt-BR"/>
              <a:pPr/>
              <a:t>8</a:t>
            </a:fld>
            <a:endParaRPr lang="pt-BR" altLang="pt-BR"/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038AED55-4F75-4B42-BC73-1B8B616B8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836613"/>
            <a:ext cx="7991475" cy="557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2. Por que 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muitos entram no trabalho com uma motivação incorreta?</a:t>
            </a:r>
          </a:p>
          <a:p>
            <a:pPr algn="ctr"/>
            <a:r>
              <a:rPr lang="pt-BR" altLang="pt-BR" sz="6000" b="1">
                <a:effectLst>
                  <a:outerShdw blurRad="38100" dist="38100" dir="2700000" algn="tl">
                    <a:srgbClr val="C0C0C0"/>
                  </a:outerShdw>
                </a:effectLst>
                <a:latin typeface="Bookman Old Style" panose="02050604050505020204" pitchFamily="18" charset="0"/>
              </a:rPr>
              <a:t>(250:1)</a:t>
            </a:r>
          </a:p>
        </p:txBody>
      </p:sp>
      <p:pic>
        <p:nvPicPr>
          <p:cNvPr id="8195" name="Picture 3" descr="DSC01253">
            <a:extLst>
              <a:ext uri="{FF2B5EF4-FFF2-40B4-BE49-F238E27FC236}">
                <a16:creationId xmlns:a16="http://schemas.microsoft.com/office/drawing/2014/main" id="{BB17B648-F67E-4343-8DB6-CC8FFB2DF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142875"/>
            <a:ext cx="11160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4">
            <a:extLst>
              <a:ext uri="{FF2B5EF4-FFF2-40B4-BE49-F238E27FC236}">
                <a16:creationId xmlns:a16="http://schemas.microsoft.com/office/drawing/2014/main" id="{4E27B644-AC25-4468-B6F5-8A0238429A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3659FF-1AE1-4334-B0E0-4486E3E95E3C}" type="slidenum">
              <a:rPr lang="pt-BR" altLang="pt-BR"/>
              <a:pPr/>
              <a:t>9</a:t>
            </a:fld>
            <a:endParaRPr lang="pt-BR" altLang="pt-BR"/>
          </a:p>
        </p:txBody>
      </p:sp>
      <p:sp>
        <p:nvSpPr>
          <p:cNvPr id="27650" name="Rectangle 2">
            <a:extLst>
              <a:ext uri="{FF2B5EF4-FFF2-40B4-BE49-F238E27FC236}">
                <a16:creationId xmlns:a16="http://schemas.microsoft.com/office/drawing/2014/main" id="{64151717-7B81-4504-9511-3D639A6376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13787" cy="6121400"/>
          </a:xfrm>
        </p:spPr>
        <p:txBody>
          <a:bodyPr/>
          <a:lstStyle/>
          <a:p>
            <a:r>
              <a:rPr lang="pt-BR" altLang="pt-BR" sz="4400" b="1">
                <a:effectLst>
                  <a:outerShdw blurRad="38100" dist="38100" dir="2700000" algn="tl">
                    <a:srgbClr val="C0C0C0"/>
                  </a:outerShdw>
                </a:effectLst>
              </a:rPr>
              <a:t>Muitos entram no trabalho porque apreciam o que é sensacional e estimulante. Mas a menos que dediquem todas as suas energias a esta magna obra de salvação, estarão revelando que não possuem o verdadeiro espírito missionário.</a:t>
            </a:r>
            <a:r>
              <a:rPr lang="pt-BR" altLang="pt-BR" sz="440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">
      <a:dk1>
        <a:srgbClr val="000000"/>
      </a:dk1>
      <a:lt1>
        <a:srgbClr val="FFFFFF"/>
      </a:lt1>
      <a:dk2>
        <a:srgbClr val="000000"/>
      </a:dk2>
      <a:lt2>
        <a:srgbClr val="FF0000"/>
      </a:lt2>
      <a:accent1>
        <a:srgbClr val="003399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DCA"/>
      </a:accent5>
      <a:accent6>
        <a:srgbClr val="E7E700"/>
      </a:accent6>
      <a:hlink>
        <a:srgbClr val="666699"/>
      </a:hlink>
      <a:folHlink>
        <a:srgbClr val="339933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FF3300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4">
        <a:dk1>
          <a:srgbClr val="000000"/>
        </a:dk1>
        <a:lt1>
          <a:srgbClr val="FFFFFF"/>
        </a:lt1>
        <a:dk2>
          <a:srgbClr val="000000"/>
        </a:dk2>
        <a:lt2>
          <a:srgbClr val="FF3300"/>
        </a:lt2>
        <a:accent1>
          <a:srgbClr val="003399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5">
        <a:dk1>
          <a:srgbClr val="000000"/>
        </a:dk1>
        <a:lt1>
          <a:srgbClr val="FFFFFF"/>
        </a:lt1>
        <a:dk2>
          <a:srgbClr val="000000"/>
        </a:dk2>
        <a:lt2>
          <a:srgbClr val="FF3300"/>
        </a:lt2>
        <a:accent1>
          <a:srgbClr val="003399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2D8A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6">
        <a:dk1>
          <a:srgbClr val="000000"/>
        </a:dk1>
        <a:lt1>
          <a:srgbClr val="FFFFFF"/>
        </a:lt1>
        <a:dk2>
          <a:srgbClr val="000000"/>
        </a:dk2>
        <a:lt2>
          <a:srgbClr val="FF0000"/>
        </a:lt2>
        <a:accent1>
          <a:srgbClr val="003399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2D8A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37</TotalTime>
  <Words>890</Words>
  <Application>Microsoft Office PowerPoint</Application>
  <PresentationFormat>Apresentação na tela (4:3)</PresentationFormat>
  <Paragraphs>66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7" baseType="lpstr">
      <vt:lpstr>Arial</vt:lpstr>
      <vt:lpstr>Times New Roman</vt:lpstr>
      <vt:lpstr>Wingdings</vt:lpstr>
      <vt:lpstr>Arial Black</vt:lpstr>
      <vt:lpstr>Copperplate Gothic Bold</vt:lpstr>
      <vt:lpstr>Forte</vt:lpstr>
      <vt:lpstr>Arial Rounded MT Bold</vt:lpstr>
      <vt:lpstr>Bookman Old Style</vt:lpstr>
      <vt:lpstr>Georgia</vt:lpstr>
      <vt:lpstr>Pixel</vt:lpstr>
      <vt:lpstr>32- PRECAUÇÕES NECESSÁRIAS</vt:lpstr>
      <vt:lpstr>II Cor 6.17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32- PRECAUÇÕES NECESSÁRIAS</dc:title>
  <dc:creator>MARCELO AUGUSTO DE CARVALHO</dc:creator>
  <cp:lastModifiedBy>Pr. Marcelo Carvalho</cp:lastModifiedBy>
  <cp:revision>20</cp:revision>
  <dcterms:created xsi:type="dcterms:W3CDTF">2004-11-16T18:06:21Z</dcterms:created>
  <dcterms:modified xsi:type="dcterms:W3CDTF">2019-11-21T12:22:45Z</dcterms:modified>
</cp:coreProperties>
</file>