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1"/>
  </p:notesMasterIdLst>
  <p:sldIdLst>
    <p:sldId id="256" r:id="rId2"/>
    <p:sldId id="275" r:id="rId3"/>
    <p:sldId id="258" r:id="rId4"/>
    <p:sldId id="259" r:id="rId5"/>
    <p:sldId id="276" r:id="rId6"/>
    <p:sldId id="288" r:id="rId7"/>
    <p:sldId id="263" r:id="rId8"/>
    <p:sldId id="278" r:id="rId9"/>
    <p:sldId id="297" r:id="rId10"/>
    <p:sldId id="289" r:id="rId11"/>
    <p:sldId id="265" r:id="rId12"/>
    <p:sldId id="280" r:id="rId13"/>
    <p:sldId id="290" r:id="rId14"/>
    <p:sldId id="291" r:id="rId15"/>
    <p:sldId id="267" r:id="rId16"/>
    <p:sldId id="282" r:id="rId17"/>
    <p:sldId id="292" r:id="rId18"/>
    <p:sldId id="293" r:id="rId19"/>
    <p:sldId id="269" r:id="rId20"/>
    <p:sldId id="284" r:id="rId21"/>
    <p:sldId id="285" r:id="rId22"/>
    <p:sldId id="294" r:id="rId23"/>
    <p:sldId id="271" r:id="rId24"/>
    <p:sldId id="286" r:id="rId25"/>
    <p:sldId id="273" r:id="rId26"/>
    <p:sldId id="287" r:id="rId27"/>
    <p:sldId id="296" r:id="rId28"/>
    <p:sldId id="260" r:id="rId29"/>
    <p:sldId id="298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11C5B30-0936-4F7B-9195-C5BF25D4EC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905A882-EA03-4AF3-9CA4-2EBE22D61F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0F2FAA33-1EC1-4774-A8F7-275E7517D74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FD46BBB1-C2E9-4FE4-8B45-D989AC447F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822895D8-1462-4F6F-A836-CDAB257CE3D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C0F95370-E609-47B2-A858-F37728E5B3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1398DD-269D-4098-A5CA-0BDE38C9ED9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>
            <a:extLst>
              <a:ext uri="{FF2B5EF4-FFF2-40B4-BE49-F238E27FC236}">
                <a16:creationId xmlns:a16="http://schemas.microsoft.com/office/drawing/2014/main" id="{49A5C6F1-B3DC-4CFB-8E2F-816532749E6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3555" name="Rectangle 3">
              <a:extLst>
                <a:ext uri="{FF2B5EF4-FFF2-40B4-BE49-F238E27FC236}">
                  <a16:creationId xmlns:a16="http://schemas.microsoft.com/office/drawing/2014/main" id="{88590E39-B90C-416B-BB0C-C454A94893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3556" name="Rectangle 4">
              <a:extLst>
                <a:ext uri="{FF2B5EF4-FFF2-40B4-BE49-F238E27FC236}">
                  <a16:creationId xmlns:a16="http://schemas.microsoft.com/office/drawing/2014/main" id="{B0476438-B239-4CC9-8CA9-01CF6C7A31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3557" name="Group 5">
              <a:extLst>
                <a:ext uri="{FF2B5EF4-FFF2-40B4-BE49-F238E27FC236}">
                  <a16:creationId xmlns:a16="http://schemas.microsoft.com/office/drawing/2014/main" id="{36BFC25E-D0F0-4347-8810-3D566D3054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3558" name="Rectangle 6">
                <a:extLst>
                  <a:ext uri="{FF2B5EF4-FFF2-40B4-BE49-F238E27FC236}">
                    <a16:creationId xmlns:a16="http://schemas.microsoft.com/office/drawing/2014/main" id="{B8E3D295-63C1-496E-9024-0BE06AF458D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59" name="Rectangle 7">
                <a:extLst>
                  <a:ext uri="{FF2B5EF4-FFF2-40B4-BE49-F238E27FC236}">
                    <a16:creationId xmlns:a16="http://schemas.microsoft.com/office/drawing/2014/main" id="{1DF104E4-AA39-4A39-B806-023C9B895D1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0" name="Rectangle 8">
                <a:extLst>
                  <a:ext uri="{FF2B5EF4-FFF2-40B4-BE49-F238E27FC236}">
                    <a16:creationId xmlns:a16="http://schemas.microsoft.com/office/drawing/2014/main" id="{A9EC89D0-6589-4D91-AD74-A7DCFD33845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1" name="Rectangle 9">
                <a:extLst>
                  <a:ext uri="{FF2B5EF4-FFF2-40B4-BE49-F238E27FC236}">
                    <a16:creationId xmlns:a16="http://schemas.microsoft.com/office/drawing/2014/main" id="{537B158F-BBAD-4878-AC59-DB061A95231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2" name="Rectangle 10">
                <a:extLst>
                  <a:ext uri="{FF2B5EF4-FFF2-40B4-BE49-F238E27FC236}">
                    <a16:creationId xmlns:a16="http://schemas.microsoft.com/office/drawing/2014/main" id="{29101C4D-C396-4090-B656-F1B83B41A1B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3" name="Rectangle 11">
                <a:extLst>
                  <a:ext uri="{FF2B5EF4-FFF2-40B4-BE49-F238E27FC236}">
                    <a16:creationId xmlns:a16="http://schemas.microsoft.com/office/drawing/2014/main" id="{6927BA21-F1BD-4D92-BD89-5231DFBD38C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4" name="Rectangle 12">
                <a:extLst>
                  <a:ext uri="{FF2B5EF4-FFF2-40B4-BE49-F238E27FC236}">
                    <a16:creationId xmlns:a16="http://schemas.microsoft.com/office/drawing/2014/main" id="{01391580-7828-4A13-96BB-3CECAD3F4A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5" name="Rectangle 13">
                <a:extLst>
                  <a:ext uri="{FF2B5EF4-FFF2-40B4-BE49-F238E27FC236}">
                    <a16:creationId xmlns:a16="http://schemas.microsoft.com/office/drawing/2014/main" id="{4FB2CF96-AE59-46C6-9083-8712B0BA889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6" name="Rectangle 14">
                <a:extLst>
                  <a:ext uri="{FF2B5EF4-FFF2-40B4-BE49-F238E27FC236}">
                    <a16:creationId xmlns:a16="http://schemas.microsoft.com/office/drawing/2014/main" id="{ABCA9A5C-DF8B-47AD-8FDE-B7B8B4FCAD9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67" name="Rectangle 15">
                <a:extLst>
                  <a:ext uri="{FF2B5EF4-FFF2-40B4-BE49-F238E27FC236}">
                    <a16:creationId xmlns:a16="http://schemas.microsoft.com/office/drawing/2014/main" id="{F21785D9-EB24-4AD5-B470-96F79148CE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3568" name="Rectangle 16">
            <a:extLst>
              <a:ext uri="{FF2B5EF4-FFF2-40B4-BE49-F238E27FC236}">
                <a16:creationId xmlns:a16="http://schemas.microsoft.com/office/drawing/2014/main" id="{FB3C1103-6712-4D4E-AF02-D99CB0923D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3569" name="Rectangle 17">
            <a:extLst>
              <a:ext uri="{FF2B5EF4-FFF2-40B4-BE49-F238E27FC236}">
                <a16:creationId xmlns:a16="http://schemas.microsoft.com/office/drawing/2014/main" id="{BE02AAFA-3258-400B-9F3A-34B9BD0131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3570" name="Rectangle 18">
            <a:extLst>
              <a:ext uri="{FF2B5EF4-FFF2-40B4-BE49-F238E27FC236}">
                <a16:creationId xmlns:a16="http://schemas.microsoft.com/office/drawing/2014/main" id="{782D8E73-F76D-47C9-A302-EE57A5AAE8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E3A4E47-E4B3-4989-8843-D2D648FF41D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3571" name="Rectangle 19">
            <a:extLst>
              <a:ext uri="{FF2B5EF4-FFF2-40B4-BE49-F238E27FC236}">
                <a16:creationId xmlns:a16="http://schemas.microsoft.com/office/drawing/2014/main" id="{632A2964-792E-4D91-8873-70723D68A8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3572" name="Rectangle 20">
            <a:extLst>
              <a:ext uri="{FF2B5EF4-FFF2-40B4-BE49-F238E27FC236}">
                <a16:creationId xmlns:a16="http://schemas.microsoft.com/office/drawing/2014/main" id="{6283BD87-21B3-4B97-9259-3CFC7E5183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D055E-1446-4E2A-A172-9FEB704CE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C78419-33F0-4712-BA15-05D96B96D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62B7B6E-BACA-48DD-87C0-13DD171C78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20BEB8-5A44-4DE7-A267-D89AE72747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4FC61E-CA0F-40BF-BD64-C3CA372E5E2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45AC9893-7F9D-4336-93FE-AF8616700D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6189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12DE67-C411-42F6-A452-B9A91C9E9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4E54EF-6F04-4DD7-BC5B-2DD9CFB2A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33E947F-F384-48E0-AB5C-1F8C07F3B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BCC8DF-EF21-4980-8A89-627BD4C189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553E2A-A30B-4283-917E-32C88D834B47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9C912BCE-2E3C-4490-B264-BB5052B6FD8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309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13E1C-6233-4A40-8E42-BAA238666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8D4E85-12C4-46FA-ADBF-D89C7AA4B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79987D-926A-4B43-AC0A-1A5449B61F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85D3523-F087-41FB-8298-8CBC2BAE00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B8C96-D09A-4F8D-B15A-EC9ECAB383C8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1D922916-7DBF-48BC-8B3E-FBDAE2490EB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31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FDA3A-691C-4817-A489-EB580751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12C732-77D5-4F5D-99A2-A8CB2C171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DEC0C2-0E17-4F6E-989A-7929CA5EC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F13ABEE-EE4F-498C-ACD5-0B4B35D1F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633C08-9034-409E-BF7C-38214293559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221EE553-457F-4D8E-B97D-F2937E3E7A5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8157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6B531-F13A-4E34-995C-D33F0EFA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33B4BA-A8FE-41EB-88F4-2DF8B4CF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52FDE7-2DB2-4DBD-A5DA-2A17EC5FE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167F91-1770-4AD1-9A9A-8E330C8CD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B48069-7704-4338-89BA-4A3C0769E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13C066-FE26-4BDC-9132-A372853783C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D496A27-C024-4950-83BA-0A8263BFCB0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2035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EECCB-537B-467F-A9D0-A436F9F9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C3DDD5-46EA-432E-A704-8D511572D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F7B0E57-7506-4241-89A8-1C4D19FC0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FF8243C-06FC-4F1E-AA94-97D7C186C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D50B56A-F8DC-475E-BD4A-6847296926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7CCE865A-09F3-40B9-A6B3-9EC72D4277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3782E365-B4D8-49FB-A58A-03EF2C646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6F2ABC-D737-4B95-AF54-18B79393078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2B6E3956-2CE7-4FC5-AB70-40AB2CEE702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1896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6B632-F3A8-4E1A-A5C9-BCAE5C793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4417559-3F5C-4944-BC26-87D645223E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AC7E4CB-188B-4D84-B59D-4CFA0B8EE5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922F5C-51C6-45A6-9F33-9C5A0ACAE8B7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DF4A0F-94EF-4D42-B51E-BDD941DB52F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146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A37054AB-A11A-4985-89FB-2A0C61FA66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15AD9FEC-C198-416F-B255-6ED3CAF63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9DB1A0-BEAD-46D3-877C-21482B8C44A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F24812-228C-404A-BC6C-63220BB9F0D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316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60326-51B6-4922-B925-E2144B20F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8E5E6D-AE40-4235-B3CD-1F419386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F286E4B-1474-4564-8759-6383A24CF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F8CF5B-7D66-43F0-B0A8-1F5DB60D96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CEE071-02D6-4FA4-94F5-FD64A0BFE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39B887-6D4A-4F1A-BB83-323DC9D73C4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99C329D-1486-43E7-B45F-405A80C973F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244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040A0-2ABD-40E3-806A-6A7DAAF56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D7FEEB8-6107-4CCE-A9DE-C84216FDD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02E047E-CA7F-4286-926A-3B824DA85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F824C6-59BF-49BE-BB7F-647F239471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B53F23-3514-4BAF-84DB-92ED742A0C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50391-86A2-45D5-9B72-0D0A02D3BB8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77B326A-3DB1-4F76-8AE1-B6D54E687E7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577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32B5308-271A-4C59-B4F5-81C0DC5823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3662100-5700-41E0-9240-E58F99E35A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75BAAEEC-8E29-40A8-B88D-F40B4BE9C91C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22532" name="Group 4">
            <a:extLst>
              <a:ext uri="{FF2B5EF4-FFF2-40B4-BE49-F238E27FC236}">
                <a16:creationId xmlns:a16="http://schemas.microsoft.com/office/drawing/2014/main" id="{920A95CA-0F2B-4012-B3AE-42C1132267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533" name="Rectangle 5">
              <a:extLst>
                <a:ext uri="{FF2B5EF4-FFF2-40B4-BE49-F238E27FC236}">
                  <a16:creationId xmlns:a16="http://schemas.microsoft.com/office/drawing/2014/main" id="{E7EB063D-3522-47B3-9136-5E232D2EB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2534" name="Rectangle 6">
              <a:extLst>
                <a:ext uri="{FF2B5EF4-FFF2-40B4-BE49-F238E27FC236}">
                  <a16:creationId xmlns:a16="http://schemas.microsoft.com/office/drawing/2014/main" id="{38225915-21D7-4D22-858B-4DBE15525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2535" name="Rectangle 7">
              <a:extLst>
                <a:ext uri="{FF2B5EF4-FFF2-40B4-BE49-F238E27FC236}">
                  <a16:creationId xmlns:a16="http://schemas.microsoft.com/office/drawing/2014/main" id="{C7A4AC5E-F8BC-460D-801C-3695DA84A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2536" name="Rectangle 8">
              <a:extLst>
                <a:ext uri="{FF2B5EF4-FFF2-40B4-BE49-F238E27FC236}">
                  <a16:creationId xmlns:a16="http://schemas.microsoft.com/office/drawing/2014/main" id="{FBD8A555-5B46-4057-8C88-4A3B83AE5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2537" name="Rectangle 9">
              <a:extLst>
                <a:ext uri="{FF2B5EF4-FFF2-40B4-BE49-F238E27FC236}">
                  <a16:creationId xmlns:a16="http://schemas.microsoft.com/office/drawing/2014/main" id="{1FFF6590-4E79-4382-87A5-BAB320C94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2538" name="Rectangle 10">
              <a:extLst>
                <a:ext uri="{FF2B5EF4-FFF2-40B4-BE49-F238E27FC236}">
                  <a16:creationId xmlns:a16="http://schemas.microsoft.com/office/drawing/2014/main" id="{1E405A34-C669-417F-8A3B-8F98F19FA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2539" name="Rectangle 11">
              <a:extLst>
                <a:ext uri="{FF2B5EF4-FFF2-40B4-BE49-F238E27FC236}">
                  <a16:creationId xmlns:a16="http://schemas.microsoft.com/office/drawing/2014/main" id="{0A7E9190-2E32-429F-A4E7-6CA80E6B2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2540" name="Rectangle 12">
              <a:extLst>
                <a:ext uri="{FF2B5EF4-FFF2-40B4-BE49-F238E27FC236}">
                  <a16:creationId xmlns:a16="http://schemas.microsoft.com/office/drawing/2014/main" id="{87A405C8-4207-48BC-B652-BAC26145F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2541" name="Rectangle 13">
              <a:extLst>
                <a:ext uri="{FF2B5EF4-FFF2-40B4-BE49-F238E27FC236}">
                  <a16:creationId xmlns:a16="http://schemas.microsoft.com/office/drawing/2014/main" id="{35F4C15A-249A-42C5-8DE0-3B270A65B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46BD4176-4135-499A-AFE3-E35306BD6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EDF1A43F-3A19-4D1E-80CA-835C3ED80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2544" name="Rectangle 16">
            <a:extLst>
              <a:ext uri="{FF2B5EF4-FFF2-40B4-BE49-F238E27FC236}">
                <a16:creationId xmlns:a16="http://schemas.microsoft.com/office/drawing/2014/main" id="{EFE4DDA4-A754-4690-9812-865EA2EAEA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BE8AC31-04BE-498C-8704-1952E0A68F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437063"/>
            <a:ext cx="8388350" cy="2209800"/>
          </a:xfrm>
        </p:spPr>
        <p:txBody>
          <a:bodyPr/>
          <a:lstStyle/>
          <a:p>
            <a:pPr algn="ctr"/>
            <a:r>
              <a:rPr lang="pt-BR" altLang="pt-BR" sz="4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35- PONDO EM LIBERDADE FLUXOS DE BENEVOLÊNCIA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037C5D8-6608-4B6D-8AF0-223E8E732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33375"/>
            <a:ext cx="5543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Forte" panose="03060902040502070203" pitchFamily="66" charset="0"/>
              </a:rPr>
              <a:t>Ministério do Amor</a:t>
            </a:r>
          </a:p>
        </p:txBody>
      </p:sp>
      <p:pic>
        <p:nvPicPr>
          <p:cNvPr id="2055" name="Picture 7" descr="DSC00043">
            <a:extLst>
              <a:ext uri="{FF2B5EF4-FFF2-40B4-BE49-F238E27FC236}">
                <a16:creationId xmlns:a16="http://schemas.microsoft.com/office/drawing/2014/main" id="{E9D8BF69-BD8A-445F-B1B3-AC13ABAB2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133600"/>
            <a:ext cx="2305050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Text Box 8">
            <a:extLst>
              <a:ext uri="{FF2B5EF4-FFF2-40B4-BE49-F238E27FC236}">
                <a16:creationId xmlns:a16="http://schemas.microsoft.com/office/drawing/2014/main" id="{247E33A2-34EE-4EB8-9AC5-07729133F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7838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Ellen G White</a:t>
            </a:r>
          </a:p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Pr. Marcelo Carvalho</a:t>
            </a:r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485CF1DA-F7E6-48F2-ACB3-0F1068528C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FA3B27-B0FF-4AEC-BD54-94A9FACEE7F2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0496289-D270-4616-A46A-2144734F5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640762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Devem aliviar os sofredores, vestir os nus, e ajudar a muitos que estão em circunstâncias de dureza e provação, que estão lutando com todas as energias para evitar que eles e suas famílias sejam entregues à caridade pública.</a:t>
            </a:r>
            <a:r>
              <a:rPr lang="pt-BR" alt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CC91147-0FCA-4D69-A8B6-88065A393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00A2E3-AE31-4551-AD80-BB349908867B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9E69E43-CBB0-4326-9F97-2483F48C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20713"/>
            <a:ext cx="7993062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3. Que reconhecimento importante temos quando oramos: "O pão nosso</a:t>
            </a:r>
          </a:p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de cada dia nos dá hoje"? (267:1)</a:t>
            </a:r>
          </a:p>
        </p:txBody>
      </p:sp>
      <p:pic>
        <p:nvPicPr>
          <p:cNvPr id="9220" name="Picture 4" descr="DSC00043">
            <a:extLst>
              <a:ext uri="{FF2B5EF4-FFF2-40B4-BE49-F238E27FC236}">
                <a16:creationId xmlns:a16="http://schemas.microsoft.com/office/drawing/2014/main" id="{AC298ED4-EE19-4900-B88C-20ED02198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7CFC3C4-956B-48F1-934D-2697D5DFF3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D6B4AB-38E7-43E1-AD5F-DB605A8B20B0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2A543A3A-C1AF-4748-A786-5F22F7054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765175"/>
            <a:ext cx="8640762" cy="5543550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Quando oramos: "O pão nosso de cada dia dá-nos hoje" (Mat. 6:11), pedimos para outros da mesma maneira que para nós mesmos. E reconhecemos que aquilo que Deus nos dá não é somente para nós. 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6B8798A5-D3D1-4A3E-92BC-BC54946F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AD4E71-59B4-4B36-B4AD-4A6088AB764D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B61F264-390D-4C05-B873-5A28CC930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692150"/>
            <a:ext cx="8640762" cy="5903913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Deus nos dá em depósito, a fim de podermos alimentar os famintos. Em Sua bondade, providenciou para os pobres. (Sal. 68:10.) E Ele diz: "Quando deres um jantar ou uma ceia, não chames os teus amigos, nem os teus irmãos, nem os teus parentes, nem vizinhos ricos. ...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2DF4B6EE-BCC6-4F59-9DEA-6A71CEF00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515982-59E8-4866-9A2F-556DC3F38399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6CA05A50-8ECE-430F-A5CB-CB923040D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765175"/>
            <a:ext cx="8964613" cy="5903913"/>
          </a:xfrm>
        </p:spPr>
        <p:txBody>
          <a:bodyPr/>
          <a:lstStyle/>
          <a:p>
            <a:r>
              <a:rPr lang="pt-BR" altLang="pt-BR" sz="46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Mas, quando fizeres convite, chama os pobres, aleijados, mancos e cegos e serás bem-aventurado; porque eles não têm com que to recompensar; mas recompensado serás na ressurreição dos justos."  Luc. 14:12-14.</a:t>
            </a:r>
            <a:r>
              <a:rPr lang="pt-BR" altLang="pt-BR" sz="46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4B8A8D1-CF43-42E6-85E9-C88FCDEC8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E384D8-D059-4D25-AACC-C9527A74C82E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8F1A3CD6-EFCB-4A4E-A468-FE62DA7D5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92150"/>
            <a:ext cx="8064500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4. O que a autora </a:t>
            </a:r>
          </a:p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nos diz acerca do dinheiro gasto em ornamentos e artigos de vestuário desnecessários? (268:1)</a:t>
            </a:r>
          </a:p>
        </p:txBody>
      </p:sp>
      <p:pic>
        <p:nvPicPr>
          <p:cNvPr id="10244" name="Picture 4" descr="DSC00043">
            <a:extLst>
              <a:ext uri="{FF2B5EF4-FFF2-40B4-BE49-F238E27FC236}">
                <a16:creationId xmlns:a16="http://schemas.microsoft.com/office/drawing/2014/main" id="{E0949C5D-5F63-4C35-911B-467CC8680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C33D48A7-0EFB-4FDC-9DE9-3B7C0B8560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ECCD8B-1CBE-425D-8922-18B92B5DD651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11F6F50-7092-45C3-A24F-30093A608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640762" cy="5903913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Deus convida os jovens a renunciarem a ornamentos e artigos de vestuário desnecessários, mesmo quando quase nada custem, e a depositarem esta quantia na caixa de caridade. 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4928D6C-4FAE-44A1-B6AD-74E75CDEA2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A9AC49-4F92-4D6A-B002-61E0DE2A8FE4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E7C72A74-D162-44C9-9A44-EA06875FD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333375"/>
            <a:ext cx="8964613" cy="6524625"/>
          </a:xfrm>
        </p:spPr>
        <p:txBody>
          <a:bodyPr/>
          <a:lstStyle/>
          <a:p>
            <a:r>
              <a:rPr lang="pt-BR" altLang="pt-BR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Ele apela também a pessoas de mais idade a que se detenham quando estão examinando um relógio ou corrente de ouro ou algum artigo caro de mobiliário, e façam a si mesmos a pergunta: Seria correto gastar tão grande soma por algo sem o que podemos passar, ou quando um artigo mais barato serve igualmente para o mesmo fim? </a:t>
            </a:r>
            <a:endParaRPr lang="pt-BR" altLang="pt-BR" sz="3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F539393E-A4A2-4A65-945E-C7E0D68DB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9ED1C-8221-454F-9AFE-DF7FB6129231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6765E1F6-24DF-4F20-89F7-FAC6D73AC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693738"/>
            <a:ext cx="8640762" cy="5903912"/>
          </a:xfrm>
        </p:spPr>
        <p:txBody>
          <a:bodyPr/>
          <a:lstStyle/>
          <a:p>
            <a:r>
              <a:rPr lang="pt-BR" altLang="pt-BR" sz="42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Negando-vos a vós mesmos e exaltando a cruz de Jesus, que por amor de vós Se fez pobre, podeis fazer muito para aliviar os sofrimentos dos pobres dentre nós; e por assim imitar o exemplo de vosso Senhor e Mestre, recebereis Sua aprovação e bênção.</a:t>
            </a:r>
            <a:r>
              <a:rPr lang="pt-BR" altLang="pt-BR" sz="4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07A2DE9-0960-4CEB-8299-2B29F4130A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D615B0-2AD9-4BA8-A1EF-509C7EB5BA6D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D70A8A4E-875A-42E5-B206-790FB95D9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981075"/>
            <a:ext cx="8135938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5. Que convite faz Deus aos jovens e com que propósito?  (268:2 e 3)</a:t>
            </a:r>
          </a:p>
        </p:txBody>
      </p:sp>
      <p:pic>
        <p:nvPicPr>
          <p:cNvPr id="11268" name="Picture 4" descr="DSC00043">
            <a:extLst>
              <a:ext uri="{FF2B5EF4-FFF2-40B4-BE49-F238E27FC236}">
                <a16:creationId xmlns:a16="http://schemas.microsoft.com/office/drawing/2014/main" id="{FD55DD80-2F46-42B2-9674-051F60700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95C244E-A173-40C8-AE8D-1C3112E32C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altLang="pt-BR" sz="7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anose="020F0704030504030204" pitchFamily="34" charset="0"/>
              </a:rPr>
              <a:t>I Jo 3. 16-18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836EA6A-9D56-4BCD-844E-A8AE8BF13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0FBF4-29E4-4E17-BD26-2CFA9EA793FB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D7A62EA-13FC-446E-A97C-F0B7EA10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640762" cy="6308725"/>
          </a:xfrm>
        </p:spPr>
        <p:txBody>
          <a:bodyPr/>
          <a:lstStyle/>
          <a:p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Oh! se vissem escrito em suas decorações caras em seus lares, em seus quadros e mobiliário: "Recolhas em casa os pobres desterrados"! Isa. 58:7. Na sala de jantar, onde a mesa está repleta de abundantes alimentos, escreveu o dedo de Deus: "Porventura, não é também que repartas o teu pão com o faminto e recolhas em casa os pobres desterrados?" Isa. 58:7.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D4F89DC6-F190-481F-A999-E79995D129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AE1A6A-62E0-44A4-AC3D-1A41DD3B01A9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C309F294-8BBE-4F48-8F08-ECEFF0E5C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640762" cy="630872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Que todos, jovens e adultos, considerem que não é coisa leve ser mordomo do Senhor e ser classificado nos livros do Céu como usuário egoísta. Os necessitados, os oprimidos, são deixados a sofrer necessidade, enquanto o dinheiro do Senhor é egoistamente esbanjado em extravagância e luxo. 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B76FB22-FB5B-4C1E-B00C-B858FD5E43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E7A4C1-700A-4A61-9513-2479009CBC41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5CAA92D-02E2-4586-9BE8-E68F30AC59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640762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Oh! que todos se lembrem de que Deus não faz acepção de pessoas! Grande coisa é ser mordomo, fiel e leal, diante de um Deus imparcial e justo, que não desculpará em qualquer de Seus mordomos nenhuma injustiça nem roubo para com Ele.</a:t>
            </a:r>
            <a:r>
              <a:rPr lang="pt-BR" alt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AD70803-4C0B-43C2-95BC-8FE5CBC31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4967FA-D6CC-4093-BA23-AA7BADB44C81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F17742B-22DE-40AC-B738-01C1F48E2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75" y="1412875"/>
            <a:ext cx="7927975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6. Quando a luz brilhará para os que estão em trevas? (269: 1)</a:t>
            </a:r>
          </a:p>
        </p:txBody>
      </p:sp>
      <p:pic>
        <p:nvPicPr>
          <p:cNvPr id="12292" name="Picture 4" descr="DSC00043">
            <a:extLst>
              <a:ext uri="{FF2B5EF4-FFF2-40B4-BE49-F238E27FC236}">
                <a16:creationId xmlns:a16="http://schemas.microsoft.com/office/drawing/2014/main" id="{ACE4343E-93C8-4B0C-BA1F-C732AFC50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6C6F12DD-FDA3-4AB0-8E17-473CA4519F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0AEA33-F016-4238-A89E-8C6B6C409220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5266231-CFBE-4109-9EF0-FF32BF293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93738"/>
            <a:ext cx="8640762" cy="5688012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Quando a graça de Cristo é expressa em palavras e obras por parte dos crentes, a luz brilhará para os que estão em trevas; pois enquanto os lábios estão proferindo louvores a Deus, as mãos estão estendidas em beneficência para ajudar aos que estão perecendo.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6AD062-4454-4B06-9896-028F871EA8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6DCE00-A472-4AA3-8C91-D98CF0B39AFB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656A757-7AF7-407D-A30E-06CB3E3AE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11213"/>
            <a:ext cx="8064500" cy="542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7. O que aconteceu no dia do Pentecostes quanto à posse de bens materiais? Que lição podemos tirar de tal fato para nós hoje também? (269:1)</a:t>
            </a:r>
          </a:p>
        </p:txBody>
      </p:sp>
      <p:pic>
        <p:nvPicPr>
          <p:cNvPr id="13316" name="Picture 4" descr="DSC00043">
            <a:extLst>
              <a:ext uri="{FF2B5EF4-FFF2-40B4-BE49-F238E27FC236}">
                <a16:creationId xmlns:a16="http://schemas.microsoft.com/office/drawing/2014/main" id="{5B039239-30CF-40F7-898E-FD8D20ADA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4543A2B-C805-4B22-B1EB-378F9A834E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8B5FC8-2C08-4979-9093-0DA7EDC0C93F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F9C83D8-02BA-4365-8F3E-553D191CD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6513" y="693738"/>
            <a:ext cx="8964613" cy="5903912"/>
          </a:xfrm>
        </p:spPr>
        <p:txBody>
          <a:bodyPr/>
          <a:lstStyle/>
          <a:p>
            <a:r>
              <a:rPr lang="pt-BR" altLang="pt-BR" sz="4600" b="1">
                <a:effectLst>
                  <a:outerShdw blurRad="38100" dist="38100" dir="2700000" algn="tl">
                    <a:srgbClr val="C0C0C0"/>
                  </a:outerShdw>
                </a:effectLst>
              </a:rPr>
              <a:t>Lemos que no dia do Pentecoste, quando o Espírito Santo desceu sobre os discípulos, ninguém dizia que seus bens eram exclusivos. Todos os seus bens eram para a propagação da maravilhosa reforma.</a:t>
            </a:r>
            <a:endParaRPr lang="pt-BR" altLang="pt-BR" sz="4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C5B297C0-6BA3-414E-8A53-252AEE4C7B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D042EB-6EAE-412B-9538-F64CB7B54FC5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A403AF21-9ECD-4C43-924C-4D0453AE0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640762" cy="6264275"/>
          </a:xfrm>
        </p:spPr>
        <p:txBody>
          <a:bodyPr/>
          <a:lstStyle/>
          <a:p>
            <a:r>
              <a:rPr lang="pt-BR" altLang="pt-BR" sz="4600" b="1">
                <a:effectLst>
                  <a:outerShdw blurRad="38100" dist="38100" dir="2700000" algn="tl">
                    <a:srgbClr val="C0C0C0"/>
                  </a:outerShdw>
                </a:effectLst>
              </a:rPr>
              <a:t>E milhares foram convertidos num dia. Quando o mesmo espírito atuar nos crentes de hoje, e eles derem a Deus suas propriedades com a mesma liberalidade, será realizada obra ampla e de vasto alcance.</a:t>
            </a:r>
            <a:endParaRPr lang="pt-BR" altLang="pt-BR" sz="4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E20A640-3438-47E6-A433-7E612122A7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088D3-8943-423A-B596-203207DC15A3}" type="slidenum">
              <a:rPr lang="pt-BR" altLang="pt-BR"/>
              <a:pPr/>
              <a:t>28</a:t>
            </a:fld>
            <a:endParaRPr lang="pt-BR" altLang="pt-BR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CDD76DF-8031-40D3-81FE-1EA16990F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O dinheiro que Deus confiou aos homens deve ser usado com o objetivo de trazer bençãos à humanidade, aliviando as necessidade dos necessitados. Devem aliviar os sofredores, que estão lutando com todas as energias para evitar que eles e suas famílias sejam entregues à caridade pública.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AFED766-C85E-48B2-8C74-C201B681B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5CE05-779C-4B86-AEE2-B5A6A471A766}" type="slidenum">
              <a:rPr lang="pt-BR" altLang="pt-BR"/>
              <a:pPr/>
              <a:t>29</a:t>
            </a:fld>
            <a:endParaRPr lang="pt-BR" altLang="pt-BR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2DAA8344-90CA-41F3-BF52-415F1C935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732463"/>
            <a:ext cx="9144000" cy="79216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Usa meus talentos, Senhor.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E2937396-0B4F-4E80-8D4F-1EEB4F1F7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115888"/>
            <a:ext cx="1403350" cy="320675"/>
          </a:xfrm>
          <a:prstGeom prst="rect">
            <a:avLst/>
          </a:prstGeom>
          <a:gradFill rotWithShape="1">
            <a:gsLst>
              <a:gs pos="0">
                <a:schemeClr val="accent1">
                  <a:alpha val="9000"/>
                </a:schemeClr>
              </a:gs>
              <a:gs pos="100000">
                <a:schemeClr val="accent1">
                  <a:gamma/>
                  <a:shade val="46275"/>
                  <a:invGamma/>
                  <a:alpha val="11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00" b="1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FADMinas</a:t>
            </a:r>
            <a:endParaRPr lang="pt-BR" alt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E8566D1-601A-45E6-9263-8EF675CE2B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984269-D9CF-4940-AFFB-F5E23C01E91B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E39BD77-3190-4F1B-B362-742577FF1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 Senhor tem-nos dado recursos para servirem de bençãos ao menos favorecidos. Nosso dever é dividir estes privilégios com estes. Recebê-las e não reparti-las com os necessitados, seria suprimir os bens distribuídos pelo Céu.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03EF64-6D5B-4309-B1B3-D8633E307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8E810D-71A9-4E1A-AABE-F31FBB059563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B8DC214-C152-467F-B518-D9B714868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81075"/>
            <a:ext cx="8135937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1. Qual é uma das finalidades pelas quais Deus deseja que os homens realizem atos de generosidade e benevolência? (266:2)</a:t>
            </a:r>
          </a:p>
        </p:txBody>
      </p:sp>
      <p:pic>
        <p:nvPicPr>
          <p:cNvPr id="5125" name="Picture 5" descr="DSC00043">
            <a:extLst>
              <a:ext uri="{FF2B5EF4-FFF2-40B4-BE49-F238E27FC236}">
                <a16:creationId xmlns:a16="http://schemas.microsoft.com/office/drawing/2014/main" id="{DBA2CFD1-04B8-4633-AE94-E155A9C2F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7F6886D-CC7F-4A71-BC32-4B68055B63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C492E6-81B8-4E72-9922-BFA3A0CF81ED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539D034-459D-471A-BB33-34CB5189A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640762" cy="5400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Atos de generosidade e benevolência foram designados por Deus para conservar os corações dos filhos dos homens ternos e compreensivos e para encorajar neles o interesse...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CADA8A91-1A6F-426D-B672-B4F93D0F2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044E5-BB4E-4434-B722-66C95F819896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D7AFE2AB-02D6-4F8A-98B1-561A3CFB3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93738"/>
            <a:ext cx="8640762" cy="5903912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... e afeição de uns pelos outros na imitação do Mestre que, por amor a nós, tornou-Se pobre, a fim de que por Sua pobreza fôssemos enriquecidos.</a:t>
            </a:r>
            <a:r>
              <a:rPr lang="pt-BR" altLang="pt-BR" sz="5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AB446A0-8B7E-4B8A-9C70-C31C6B5F70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3DB987-4688-4FB7-940C-3C9587FE8B57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C6B8DB7-B297-4E55-993B-01BF718BF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3" y="1019175"/>
            <a:ext cx="817245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2. Com que objetivo as pessoas deveriam utilizar o dinheiro que Deus confiou a elas? (266:4)</a:t>
            </a:r>
          </a:p>
        </p:txBody>
      </p:sp>
      <p:pic>
        <p:nvPicPr>
          <p:cNvPr id="8196" name="Picture 4" descr="DSC00043">
            <a:extLst>
              <a:ext uri="{FF2B5EF4-FFF2-40B4-BE49-F238E27FC236}">
                <a16:creationId xmlns:a16="http://schemas.microsoft.com/office/drawing/2014/main" id="{1A1D2A2F-0D60-406B-BCF4-ACECDB9B9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8913"/>
            <a:ext cx="936625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6ECBBBDF-4E96-474C-83C2-38EBC02DF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63E064-94D6-4CD5-9B9B-5F595273F15E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AFFD9CE-C28E-4D10-B959-F678180DA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8200"/>
            <a:ext cx="8640762" cy="5327650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dinheiro que Deus confiou aos homens deve ser usado com o objetivo de trazer bênçãos à humanidade, aliviando as necessidades dos sofredores e necessitados. 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4ADD3A24-68E7-4B02-A98A-2C6337DC5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5EA7D-2A18-49AA-93AA-A105052F74B8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F41B6018-B569-40A9-AAA2-77604BF4C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640762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Não devem os homens pensar que fizeram uma coisa muito maravilhosa quando doaram a certas instituições ou igrejas grandes somas. Na sábia providência de Deus são constantemente apresentados perante eles os que necessitam de seu auxílio.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5">
      <a:dk1>
        <a:srgbClr val="000000"/>
      </a:dk1>
      <a:lt1>
        <a:srgbClr val="FFFFFF"/>
      </a:lt1>
      <a:dk2>
        <a:srgbClr val="000000"/>
      </a:dk2>
      <a:lt2>
        <a:srgbClr val="FFCC00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A50021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5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40</TotalTime>
  <Words>1056</Words>
  <Application>Microsoft Office PowerPoint</Application>
  <PresentationFormat>Apresentação na tela (4:3)</PresentationFormat>
  <Paragraphs>62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9" baseType="lpstr">
      <vt:lpstr>Arial</vt:lpstr>
      <vt:lpstr>Times New Roman</vt:lpstr>
      <vt:lpstr>Wingdings</vt:lpstr>
      <vt:lpstr>Arial Black</vt:lpstr>
      <vt:lpstr>Copperplate Gothic Bold</vt:lpstr>
      <vt:lpstr>Forte</vt:lpstr>
      <vt:lpstr>Arial Rounded MT Bold</vt:lpstr>
      <vt:lpstr>Bookman Old Style</vt:lpstr>
      <vt:lpstr>Georgia</vt:lpstr>
      <vt:lpstr>Pixel</vt:lpstr>
      <vt:lpstr>35- PONDO EM LIBERDADE FLUXOS DE BENEVOLÊNCIA</vt:lpstr>
      <vt:lpstr>I Jo 3. 16-18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35- PONDO EM LIBERDADE FLUXOS DE BENEVOLÊNCIA</dc:title>
  <dc:creator>MARCELO AUGUSTO DE CARVALHO</dc:creator>
  <cp:lastModifiedBy>Pr. Marcelo Carvalho</cp:lastModifiedBy>
  <cp:revision>20</cp:revision>
  <dcterms:created xsi:type="dcterms:W3CDTF">2004-11-16T18:09:35Z</dcterms:created>
  <dcterms:modified xsi:type="dcterms:W3CDTF">2019-11-21T12:22:05Z</dcterms:modified>
</cp:coreProperties>
</file>